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385" r:id="rId5"/>
    <p:sldId id="258" r:id="rId6"/>
    <p:sldId id="259" r:id="rId7"/>
    <p:sldId id="386" r:id="rId8"/>
    <p:sldId id="387" r:id="rId9"/>
    <p:sldId id="263" r:id="rId10"/>
    <p:sldId id="388" r:id="rId11"/>
    <p:sldId id="389" r:id="rId12"/>
    <p:sldId id="265" r:id="rId13"/>
    <p:sldId id="266" r:id="rId14"/>
    <p:sldId id="268" r:id="rId15"/>
    <p:sldId id="267" r:id="rId16"/>
    <p:sldId id="395" r:id="rId17"/>
    <p:sldId id="269" r:id="rId18"/>
    <p:sldId id="270" r:id="rId19"/>
    <p:sldId id="271" r:id="rId20"/>
    <p:sldId id="392" r:id="rId21"/>
    <p:sldId id="393" r:id="rId22"/>
    <p:sldId id="394" r:id="rId23"/>
    <p:sldId id="361" r:id="rId24"/>
    <p:sldId id="396" r:id="rId25"/>
    <p:sldId id="397" r:id="rId26"/>
    <p:sldId id="398" r:id="rId27"/>
    <p:sldId id="399" r:id="rId28"/>
    <p:sldId id="400" r:id="rId29"/>
    <p:sldId id="401" r:id="rId30"/>
    <p:sldId id="402" r:id="rId31"/>
    <p:sldId id="403" r:id="rId32"/>
    <p:sldId id="404" r:id="rId33"/>
    <p:sldId id="364" r:id="rId34"/>
    <p:sldId id="365" r:id="rId35"/>
    <p:sldId id="406" r:id="rId36"/>
    <p:sldId id="407" r:id="rId37"/>
    <p:sldId id="408" r:id="rId38"/>
    <p:sldId id="367" r:id="rId39"/>
    <p:sldId id="370" r:id="rId40"/>
    <p:sldId id="368" r:id="rId41"/>
    <p:sldId id="369" r:id="rId42"/>
    <p:sldId id="371" r:id="rId43"/>
    <p:sldId id="372" r:id="rId44"/>
    <p:sldId id="373" r:id="rId45"/>
    <p:sldId id="374" r:id="rId46"/>
    <p:sldId id="375" r:id="rId47"/>
    <p:sldId id="376" r:id="rId48"/>
    <p:sldId id="377" r:id="rId49"/>
    <p:sldId id="382" r:id="rId50"/>
    <p:sldId id="379" r:id="rId51"/>
    <p:sldId id="411" r:id="rId52"/>
    <p:sldId id="412" r:id="rId53"/>
    <p:sldId id="413" r:id="rId54"/>
    <p:sldId id="414" r:id="rId55"/>
    <p:sldId id="415" r:id="rId56"/>
    <p:sldId id="380" r:id="rId57"/>
    <p:sldId id="38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C156D3-6475-4924-B2D7-2946D0B86AC8}" type="doc">
      <dgm:prSet loTypeId="urn:microsoft.com/office/officeart/2005/8/layout/radial6" loCatId="cycle" qsTypeId="urn:microsoft.com/office/officeart/2005/8/quickstyle/simple1" qsCatId="simple" csTypeId="urn:microsoft.com/office/officeart/2005/8/colors/accent1_5" csCatId="accent1" phldr="1"/>
      <dgm:spPr/>
      <dgm:t>
        <a:bodyPr/>
        <a:lstStyle/>
        <a:p>
          <a:endParaRPr lang="en-IN"/>
        </a:p>
      </dgm:t>
    </dgm:pt>
    <dgm:pt modelId="{42644837-DE49-4120-8579-72EADC7B3F8A}">
      <dgm:prSet phldrT="[Text]"/>
      <dgm:spPr/>
      <dgm:t>
        <a:bodyPr/>
        <a:lstStyle/>
        <a:p>
          <a:r>
            <a:rPr lang="en-US" b="1" dirty="0">
              <a:solidFill>
                <a:schemeClr val="tx1"/>
              </a:solidFill>
              <a:latin typeface="Times New Roman" panose="02020603050405020304" pitchFamily="18" charset="0"/>
              <a:cs typeface="Times New Roman" panose="02020603050405020304" pitchFamily="18" charset="0"/>
            </a:rPr>
            <a:t>Essential Element of Team</a:t>
          </a:r>
          <a:endParaRPr lang="en-IN" b="1" dirty="0">
            <a:solidFill>
              <a:schemeClr val="tx1"/>
            </a:solidFill>
            <a:latin typeface="Times New Roman" panose="02020603050405020304" pitchFamily="18" charset="0"/>
            <a:cs typeface="Times New Roman" panose="02020603050405020304" pitchFamily="18" charset="0"/>
          </a:endParaRPr>
        </a:p>
      </dgm:t>
    </dgm:pt>
    <dgm:pt modelId="{6DB0F261-0168-4F77-9358-C2121EF4D9CD}" type="parTrans" cxnId="{C278B796-B7C8-432F-98D8-C71FFE7B1A97}">
      <dgm:prSet/>
      <dgm:spPr/>
      <dgm:t>
        <a:bodyPr/>
        <a:lstStyle/>
        <a:p>
          <a:endParaRPr lang="en-IN"/>
        </a:p>
      </dgm:t>
    </dgm:pt>
    <dgm:pt modelId="{8675B408-ABC9-4ABA-BC0F-6DA59FA9D584}" type="sibTrans" cxnId="{C278B796-B7C8-432F-98D8-C71FFE7B1A97}">
      <dgm:prSet/>
      <dgm:spPr/>
      <dgm:t>
        <a:bodyPr/>
        <a:lstStyle/>
        <a:p>
          <a:endParaRPr lang="en-IN"/>
        </a:p>
      </dgm:t>
    </dgm:pt>
    <dgm:pt modelId="{5B4C2527-2EB5-49B4-A843-03A9E626823C}">
      <dgm:prSet phldrT="[Text]" custT="1"/>
      <dgm:spPr/>
      <dgm:t>
        <a:bodyPr/>
        <a:lstStyle/>
        <a:p>
          <a:r>
            <a:rPr lang="en-US" sz="1800" b="1" dirty="0">
              <a:solidFill>
                <a:schemeClr val="tx1"/>
              </a:solidFill>
              <a:latin typeface="Times New Roman" panose="02020603050405020304" pitchFamily="18" charset="0"/>
              <a:cs typeface="Times New Roman" panose="02020603050405020304" pitchFamily="18" charset="0"/>
            </a:rPr>
            <a:t>Mutual Goals</a:t>
          </a:r>
          <a:endParaRPr lang="en-IN" sz="1800" b="1" dirty="0">
            <a:solidFill>
              <a:schemeClr val="tx1"/>
            </a:solidFill>
            <a:latin typeface="Times New Roman" panose="02020603050405020304" pitchFamily="18" charset="0"/>
            <a:cs typeface="Times New Roman" panose="02020603050405020304" pitchFamily="18" charset="0"/>
          </a:endParaRPr>
        </a:p>
      </dgm:t>
    </dgm:pt>
    <dgm:pt modelId="{6B6AEFBF-4C4D-41B1-B5C5-C701C7D3DB25}" type="parTrans" cxnId="{92DB1A10-9974-4155-B83E-AC24542EB5E7}">
      <dgm:prSet/>
      <dgm:spPr/>
      <dgm:t>
        <a:bodyPr/>
        <a:lstStyle/>
        <a:p>
          <a:endParaRPr lang="en-IN"/>
        </a:p>
      </dgm:t>
    </dgm:pt>
    <dgm:pt modelId="{E1054FD1-ACDB-4D16-993C-9DA8339AB14A}" type="sibTrans" cxnId="{92DB1A10-9974-4155-B83E-AC24542EB5E7}">
      <dgm:prSet/>
      <dgm:spPr/>
      <dgm:t>
        <a:bodyPr/>
        <a:lstStyle/>
        <a:p>
          <a:endParaRPr lang="en-IN" b="1"/>
        </a:p>
      </dgm:t>
    </dgm:pt>
    <dgm:pt modelId="{DA80B701-10DC-40A4-A736-FD693D8A1200}">
      <dgm:prSet phldrT="[Text]" custT="1"/>
      <dgm:spPr/>
      <dgm:t>
        <a:bodyPr/>
        <a:lstStyle/>
        <a:p>
          <a:r>
            <a:rPr lang="en-US" sz="1800" b="1" dirty="0">
              <a:solidFill>
                <a:schemeClr val="tx1"/>
              </a:solidFill>
              <a:latin typeface="Times New Roman" panose="02020603050405020304" pitchFamily="18" charset="0"/>
              <a:cs typeface="Times New Roman" panose="02020603050405020304" pitchFamily="18" charset="0"/>
            </a:rPr>
            <a:t>Interdependent  Working Relationships</a:t>
          </a:r>
          <a:endParaRPr lang="en-IN" sz="1800" b="1" dirty="0">
            <a:solidFill>
              <a:schemeClr val="tx1"/>
            </a:solidFill>
            <a:latin typeface="Times New Roman" panose="02020603050405020304" pitchFamily="18" charset="0"/>
            <a:cs typeface="Times New Roman" panose="02020603050405020304" pitchFamily="18" charset="0"/>
          </a:endParaRPr>
        </a:p>
      </dgm:t>
    </dgm:pt>
    <dgm:pt modelId="{C6F9E8E7-85C3-46CB-9BC5-EE2DB868491A}" type="parTrans" cxnId="{0E717FCB-E427-4B26-9BE3-26C4F96A5684}">
      <dgm:prSet/>
      <dgm:spPr/>
      <dgm:t>
        <a:bodyPr/>
        <a:lstStyle/>
        <a:p>
          <a:endParaRPr lang="en-IN"/>
        </a:p>
      </dgm:t>
    </dgm:pt>
    <dgm:pt modelId="{8C395123-080E-4572-A03D-995817A53C02}" type="sibTrans" cxnId="{0E717FCB-E427-4B26-9BE3-26C4F96A5684}">
      <dgm:prSet/>
      <dgm:spPr/>
      <dgm:t>
        <a:bodyPr/>
        <a:lstStyle/>
        <a:p>
          <a:endParaRPr lang="en-IN" b="1"/>
        </a:p>
      </dgm:t>
    </dgm:pt>
    <dgm:pt modelId="{6D935838-E2D8-4083-ACDB-4C8A8BBC8662}">
      <dgm:prSet phldrT="[Text]" custT="1"/>
      <dgm:spPr/>
      <dgm:t>
        <a:bodyPr/>
        <a:lstStyle/>
        <a:p>
          <a:r>
            <a:rPr lang="en-US" sz="1800" b="1" dirty="0">
              <a:solidFill>
                <a:schemeClr val="tx1"/>
              </a:solidFill>
              <a:latin typeface="Times New Roman" panose="02020603050405020304" pitchFamily="18" charset="0"/>
              <a:cs typeface="Times New Roman" panose="02020603050405020304" pitchFamily="18" charset="0"/>
            </a:rPr>
            <a:t>Individual Commitment</a:t>
          </a:r>
          <a:endParaRPr lang="en-IN" sz="1800" b="1" dirty="0">
            <a:solidFill>
              <a:schemeClr val="tx1"/>
            </a:solidFill>
            <a:latin typeface="Times New Roman" panose="02020603050405020304" pitchFamily="18" charset="0"/>
            <a:cs typeface="Times New Roman" panose="02020603050405020304" pitchFamily="18" charset="0"/>
          </a:endParaRPr>
        </a:p>
      </dgm:t>
    </dgm:pt>
    <dgm:pt modelId="{A9165800-9E22-4D15-80B8-2E019020FAFC}" type="parTrans" cxnId="{481F6C53-0054-401B-A43C-21A72AE79467}">
      <dgm:prSet/>
      <dgm:spPr/>
      <dgm:t>
        <a:bodyPr/>
        <a:lstStyle/>
        <a:p>
          <a:endParaRPr lang="en-IN"/>
        </a:p>
      </dgm:t>
    </dgm:pt>
    <dgm:pt modelId="{971DBDB5-1A1F-4A1F-92C4-165691AC4BD8}" type="sibTrans" cxnId="{481F6C53-0054-401B-A43C-21A72AE79467}">
      <dgm:prSet/>
      <dgm:spPr/>
      <dgm:t>
        <a:bodyPr/>
        <a:lstStyle/>
        <a:p>
          <a:endParaRPr lang="en-IN" b="1"/>
        </a:p>
      </dgm:t>
    </dgm:pt>
    <dgm:pt modelId="{A5C48FEF-F522-4473-B559-2018D63015CB}">
      <dgm:prSet phldrT="[Text]" custT="1"/>
      <dgm:spPr/>
      <dgm:t>
        <a:bodyPr/>
        <a:lstStyle/>
        <a:p>
          <a:r>
            <a:rPr lang="en-US" sz="1800" b="1" dirty="0">
              <a:solidFill>
                <a:schemeClr val="tx1"/>
              </a:solidFill>
              <a:latin typeface="Times New Roman" panose="02020603050405020304" pitchFamily="18" charset="0"/>
              <a:cs typeface="Times New Roman" panose="02020603050405020304" pitchFamily="18" charset="0"/>
            </a:rPr>
            <a:t>Mutual Accountability</a:t>
          </a:r>
          <a:endParaRPr lang="en-IN" sz="1800" b="1" dirty="0">
            <a:solidFill>
              <a:schemeClr val="tx1"/>
            </a:solidFill>
            <a:latin typeface="Times New Roman" panose="02020603050405020304" pitchFamily="18" charset="0"/>
            <a:cs typeface="Times New Roman" panose="02020603050405020304" pitchFamily="18" charset="0"/>
          </a:endParaRPr>
        </a:p>
      </dgm:t>
    </dgm:pt>
    <dgm:pt modelId="{C5EA06E6-72A7-46AD-9149-A89EAA5C4841}" type="parTrans" cxnId="{65AF9812-FD0A-4253-98C3-47003EDB286B}">
      <dgm:prSet/>
      <dgm:spPr/>
      <dgm:t>
        <a:bodyPr/>
        <a:lstStyle/>
        <a:p>
          <a:endParaRPr lang="en-IN"/>
        </a:p>
      </dgm:t>
    </dgm:pt>
    <dgm:pt modelId="{D82C02C4-9FCE-4E7D-9399-42B3F82635A6}" type="sibTrans" cxnId="{65AF9812-FD0A-4253-98C3-47003EDB286B}">
      <dgm:prSet/>
      <dgm:spPr/>
      <dgm:t>
        <a:bodyPr/>
        <a:lstStyle/>
        <a:p>
          <a:endParaRPr lang="en-IN" b="1"/>
        </a:p>
      </dgm:t>
    </dgm:pt>
    <dgm:pt modelId="{84626A08-F198-4C98-99E2-4ABC724E971C}" type="pres">
      <dgm:prSet presAssocID="{93C156D3-6475-4924-B2D7-2946D0B86AC8}" presName="Name0" presStyleCnt="0">
        <dgm:presLayoutVars>
          <dgm:chMax val="1"/>
          <dgm:dir/>
          <dgm:animLvl val="ctr"/>
          <dgm:resizeHandles val="exact"/>
        </dgm:presLayoutVars>
      </dgm:prSet>
      <dgm:spPr/>
      <dgm:t>
        <a:bodyPr/>
        <a:lstStyle/>
        <a:p>
          <a:endParaRPr lang="en-US"/>
        </a:p>
      </dgm:t>
    </dgm:pt>
    <dgm:pt modelId="{5DE05E10-BC64-499E-B5F2-9B659568181E}" type="pres">
      <dgm:prSet presAssocID="{42644837-DE49-4120-8579-72EADC7B3F8A}" presName="centerShape" presStyleLbl="node0" presStyleIdx="0" presStyleCnt="1"/>
      <dgm:spPr/>
      <dgm:t>
        <a:bodyPr/>
        <a:lstStyle/>
        <a:p>
          <a:endParaRPr lang="en-US"/>
        </a:p>
      </dgm:t>
    </dgm:pt>
    <dgm:pt modelId="{0CEDFCDD-DFC7-426E-A9D3-2C2F65BEC62E}" type="pres">
      <dgm:prSet presAssocID="{5B4C2527-2EB5-49B4-A843-03A9E626823C}" presName="node" presStyleLbl="node1" presStyleIdx="0" presStyleCnt="4" custScaleX="108576">
        <dgm:presLayoutVars>
          <dgm:bulletEnabled val="1"/>
        </dgm:presLayoutVars>
      </dgm:prSet>
      <dgm:spPr/>
      <dgm:t>
        <a:bodyPr/>
        <a:lstStyle/>
        <a:p>
          <a:endParaRPr lang="en-US"/>
        </a:p>
      </dgm:t>
    </dgm:pt>
    <dgm:pt modelId="{DDCC3408-4770-4991-9E05-C5AD8A10BE5E}" type="pres">
      <dgm:prSet presAssocID="{5B4C2527-2EB5-49B4-A843-03A9E626823C}" presName="dummy" presStyleCnt="0"/>
      <dgm:spPr/>
    </dgm:pt>
    <dgm:pt modelId="{97987B88-5E17-470F-A244-EA359295572B}" type="pres">
      <dgm:prSet presAssocID="{E1054FD1-ACDB-4D16-993C-9DA8339AB14A}" presName="sibTrans" presStyleLbl="sibTrans2D1" presStyleIdx="0" presStyleCnt="4"/>
      <dgm:spPr/>
      <dgm:t>
        <a:bodyPr/>
        <a:lstStyle/>
        <a:p>
          <a:endParaRPr lang="en-US"/>
        </a:p>
      </dgm:t>
    </dgm:pt>
    <dgm:pt modelId="{7AD33D9E-5930-4D9A-AE82-2FCDDBEE3C4B}" type="pres">
      <dgm:prSet presAssocID="{DA80B701-10DC-40A4-A736-FD693D8A1200}" presName="node" presStyleLbl="node1" presStyleIdx="1" presStyleCnt="4" custScaleX="149927" custScaleY="126962">
        <dgm:presLayoutVars>
          <dgm:bulletEnabled val="1"/>
        </dgm:presLayoutVars>
      </dgm:prSet>
      <dgm:spPr/>
      <dgm:t>
        <a:bodyPr/>
        <a:lstStyle/>
        <a:p>
          <a:endParaRPr lang="en-US"/>
        </a:p>
      </dgm:t>
    </dgm:pt>
    <dgm:pt modelId="{683B6E8A-A4AC-4749-81D4-220E946BA176}" type="pres">
      <dgm:prSet presAssocID="{DA80B701-10DC-40A4-A736-FD693D8A1200}" presName="dummy" presStyleCnt="0"/>
      <dgm:spPr/>
    </dgm:pt>
    <dgm:pt modelId="{2A4C58D0-3B7A-4F20-BE49-9040F825AD94}" type="pres">
      <dgm:prSet presAssocID="{8C395123-080E-4572-A03D-995817A53C02}" presName="sibTrans" presStyleLbl="sibTrans2D1" presStyleIdx="1" presStyleCnt="4"/>
      <dgm:spPr/>
      <dgm:t>
        <a:bodyPr/>
        <a:lstStyle/>
        <a:p>
          <a:endParaRPr lang="en-US"/>
        </a:p>
      </dgm:t>
    </dgm:pt>
    <dgm:pt modelId="{0C99612E-9C72-4826-B24F-E5267AD397D4}" type="pres">
      <dgm:prSet presAssocID="{6D935838-E2D8-4083-ACDB-4C8A8BBC8662}" presName="node" presStyleLbl="node1" presStyleIdx="2" presStyleCnt="4" custScaleX="129596">
        <dgm:presLayoutVars>
          <dgm:bulletEnabled val="1"/>
        </dgm:presLayoutVars>
      </dgm:prSet>
      <dgm:spPr/>
      <dgm:t>
        <a:bodyPr/>
        <a:lstStyle/>
        <a:p>
          <a:endParaRPr lang="en-US"/>
        </a:p>
      </dgm:t>
    </dgm:pt>
    <dgm:pt modelId="{447C6BA8-C968-439A-A855-999497B54B6B}" type="pres">
      <dgm:prSet presAssocID="{6D935838-E2D8-4083-ACDB-4C8A8BBC8662}" presName="dummy" presStyleCnt="0"/>
      <dgm:spPr/>
    </dgm:pt>
    <dgm:pt modelId="{FF86BEF4-CB48-423D-B56B-CE287FF72DCA}" type="pres">
      <dgm:prSet presAssocID="{971DBDB5-1A1F-4A1F-92C4-165691AC4BD8}" presName="sibTrans" presStyleLbl="sibTrans2D1" presStyleIdx="2" presStyleCnt="4"/>
      <dgm:spPr/>
      <dgm:t>
        <a:bodyPr/>
        <a:lstStyle/>
        <a:p>
          <a:endParaRPr lang="en-US"/>
        </a:p>
      </dgm:t>
    </dgm:pt>
    <dgm:pt modelId="{9708C4BC-4713-4768-9A10-1FFA13A60820}" type="pres">
      <dgm:prSet presAssocID="{A5C48FEF-F522-4473-B559-2018D63015CB}" presName="node" presStyleLbl="node1" presStyleIdx="3" presStyleCnt="4" custScaleX="142734" custScaleY="115147">
        <dgm:presLayoutVars>
          <dgm:bulletEnabled val="1"/>
        </dgm:presLayoutVars>
      </dgm:prSet>
      <dgm:spPr/>
      <dgm:t>
        <a:bodyPr/>
        <a:lstStyle/>
        <a:p>
          <a:endParaRPr lang="en-US"/>
        </a:p>
      </dgm:t>
    </dgm:pt>
    <dgm:pt modelId="{08C082D7-46CA-480D-A8C7-7F5DC62CB883}" type="pres">
      <dgm:prSet presAssocID="{A5C48FEF-F522-4473-B559-2018D63015CB}" presName="dummy" presStyleCnt="0"/>
      <dgm:spPr/>
    </dgm:pt>
    <dgm:pt modelId="{DFC9A54E-A761-44CC-8C91-DD29F5A43224}" type="pres">
      <dgm:prSet presAssocID="{D82C02C4-9FCE-4E7D-9399-42B3F82635A6}" presName="sibTrans" presStyleLbl="sibTrans2D1" presStyleIdx="3" presStyleCnt="4"/>
      <dgm:spPr/>
      <dgm:t>
        <a:bodyPr/>
        <a:lstStyle/>
        <a:p>
          <a:endParaRPr lang="en-US"/>
        </a:p>
      </dgm:t>
    </dgm:pt>
  </dgm:ptLst>
  <dgm:cxnLst>
    <dgm:cxn modelId="{F37D30C0-3BAA-4685-9633-59B8F7738F1C}" type="presOf" srcId="{E1054FD1-ACDB-4D16-993C-9DA8339AB14A}" destId="{97987B88-5E17-470F-A244-EA359295572B}" srcOrd="0" destOrd="0" presId="urn:microsoft.com/office/officeart/2005/8/layout/radial6"/>
    <dgm:cxn modelId="{96429C9F-F287-4169-AAF3-2A181CC8A002}" type="presOf" srcId="{8C395123-080E-4572-A03D-995817A53C02}" destId="{2A4C58D0-3B7A-4F20-BE49-9040F825AD94}" srcOrd="0" destOrd="0" presId="urn:microsoft.com/office/officeart/2005/8/layout/radial6"/>
    <dgm:cxn modelId="{1F6D3B6C-7DBB-4049-A307-36288B2BC693}" type="presOf" srcId="{D82C02C4-9FCE-4E7D-9399-42B3F82635A6}" destId="{DFC9A54E-A761-44CC-8C91-DD29F5A43224}" srcOrd="0" destOrd="0" presId="urn:microsoft.com/office/officeart/2005/8/layout/radial6"/>
    <dgm:cxn modelId="{0C8A6FAC-1126-48FB-9ED3-7C795226711A}" type="presOf" srcId="{DA80B701-10DC-40A4-A736-FD693D8A1200}" destId="{7AD33D9E-5930-4D9A-AE82-2FCDDBEE3C4B}" srcOrd="0" destOrd="0" presId="urn:microsoft.com/office/officeart/2005/8/layout/radial6"/>
    <dgm:cxn modelId="{481F6C53-0054-401B-A43C-21A72AE79467}" srcId="{42644837-DE49-4120-8579-72EADC7B3F8A}" destId="{6D935838-E2D8-4083-ACDB-4C8A8BBC8662}" srcOrd="2" destOrd="0" parTransId="{A9165800-9E22-4D15-80B8-2E019020FAFC}" sibTransId="{971DBDB5-1A1F-4A1F-92C4-165691AC4BD8}"/>
    <dgm:cxn modelId="{832406A9-F34C-4894-820D-00199D2BDD0F}" type="presOf" srcId="{6D935838-E2D8-4083-ACDB-4C8A8BBC8662}" destId="{0C99612E-9C72-4826-B24F-E5267AD397D4}" srcOrd="0" destOrd="0" presId="urn:microsoft.com/office/officeart/2005/8/layout/radial6"/>
    <dgm:cxn modelId="{1E9EB828-E987-4F2E-A195-993907897508}" type="presOf" srcId="{5B4C2527-2EB5-49B4-A843-03A9E626823C}" destId="{0CEDFCDD-DFC7-426E-A9D3-2C2F65BEC62E}" srcOrd="0" destOrd="0" presId="urn:microsoft.com/office/officeart/2005/8/layout/radial6"/>
    <dgm:cxn modelId="{0E717FCB-E427-4B26-9BE3-26C4F96A5684}" srcId="{42644837-DE49-4120-8579-72EADC7B3F8A}" destId="{DA80B701-10DC-40A4-A736-FD693D8A1200}" srcOrd="1" destOrd="0" parTransId="{C6F9E8E7-85C3-46CB-9BC5-EE2DB868491A}" sibTransId="{8C395123-080E-4572-A03D-995817A53C02}"/>
    <dgm:cxn modelId="{92DB1A10-9974-4155-B83E-AC24542EB5E7}" srcId="{42644837-DE49-4120-8579-72EADC7B3F8A}" destId="{5B4C2527-2EB5-49B4-A843-03A9E626823C}" srcOrd="0" destOrd="0" parTransId="{6B6AEFBF-4C4D-41B1-B5C5-C701C7D3DB25}" sibTransId="{E1054FD1-ACDB-4D16-993C-9DA8339AB14A}"/>
    <dgm:cxn modelId="{29AC7F3B-E83C-46F0-B014-0266C0531C56}" type="presOf" srcId="{971DBDB5-1A1F-4A1F-92C4-165691AC4BD8}" destId="{FF86BEF4-CB48-423D-B56B-CE287FF72DCA}" srcOrd="0" destOrd="0" presId="urn:microsoft.com/office/officeart/2005/8/layout/radial6"/>
    <dgm:cxn modelId="{C278B796-B7C8-432F-98D8-C71FFE7B1A97}" srcId="{93C156D3-6475-4924-B2D7-2946D0B86AC8}" destId="{42644837-DE49-4120-8579-72EADC7B3F8A}" srcOrd="0" destOrd="0" parTransId="{6DB0F261-0168-4F77-9358-C2121EF4D9CD}" sibTransId="{8675B408-ABC9-4ABA-BC0F-6DA59FA9D584}"/>
    <dgm:cxn modelId="{65AF9812-FD0A-4253-98C3-47003EDB286B}" srcId="{42644837-DE49-4120-8579-72EADC7B3F8A}" destId="{A5C48FEF-F522-4473-B559-2018D63015CB}" srcOrd="3" destOrd="0" parTransId="{C5EA06E6-72A7-46AD-9149-A89EAA5C4841}" sibTransId="{D82C02C4-9FCE-4E7D-9399-42B3F82635A6}"/>
    <dgm:cxn modelId="{654858CF-1503-43E9-A421-FB6D71660404}" type="presOf" srcId="{A5C48FEF-F522-4473-B559-2018D63015CB}" destId="{9708C4BC-4713-4768-9A10-1FFA13A60820}" srcOrd="0" destOrd="0" presId="urn:microsoft.com/office/officeart/2005/8/layout/radial6"/>
    <dgm:cxn modelId="{2B87C0C0-AC66-4A35-A889-7AFC80C1F880}" type="presOf" srcId="{93C156D3-6475-4924-B2D7-2946D0B86AC8}" destId="{84626A08-F198-4C98-99E2-4ABC724E971C}" srcOrd="0" destOrd="0" presId="urn:microsoft.com/office/officeart/2005/8/layout/radial6"/>
    <dgm:cxn modelId="{F921F95C-7467-4730-9D59-0855981DD6AF}" type="presOf" srcId="{42644837-DE49-4120-8579-72EADC7B3F8A}" destId="{5DE05E10-BC64-499E-B5F2-9B659568181E}" srcOrd="0" destOrd="0" presId="urn:microsoft.com/office/officeart/2005/8/layout/radial6"/>
    <dgm:cxn modelId="{53D77419-2ECB-41B5-B3ED-95C9188897CF}" type="presParOf" srcId="{84626A08-F198-4C98-99E2-4ABC724E971C}" destId="{5DE05E10-BC64-499E-B5F2-9B659568181E}" srcOrd="0" destOrd="0" presId="urn:microsoft.com/office/officeart/2005/8/layout/radial6"/>
    <dgm:cxn modelId="{A6C9AD1E-AF0E-4125-BB7D-00C23D5DD5B7}" type="presParOf" srcId="{84626A08-F198-4C98-99E2-4ABC724E971C}" destId="{0CEDFCDD-DFC7-426E-A9D3-2C2F65BEC62E}" srcOrd="1" destOrd="0" presId="urn:microsoft.com/office/officeart/2005/8/layout/radial6"/>
    <dgm:cxn modelId="{9B7D9AF9-F778-429D-9CAD-289D797BF5B1}" type="presParOf" srcId="{84626A08-F198-4C98-99E2-4ABC724E971C}" destId="{DDCC3408-4770-4991-9E05-C5AD8A10BE5E}" srcOrd="2" destOrd="0" presId="urn:microsoft.com/office/officeart/2005/8/layout/radial6"/>
    <dgm:cxn modelId="{C29FDD71-A82F-48F0-B763-97AEAFFD470A}" type="presParOf" srcId="{84626A08-F198-4C98-99E2-4ABC724E971C}" destId="{97987B88-5E17-470F-A244-EA359295572B}" srcOrd="3" destOrd="0" presId="urn:microsoft.com/office/officeart/2005/8/layout/radial6"/>
    <dgm:cxn modelId="{4DF617F2-0FE5-4378-A4E2-6AFE9A0DE896}" type="presParOf" srcId="{84626A08-F198-4C98-99E2-4ABC724E971C}" destId="{7AD33D9E-5930-4D9A-AE82-2FCDDBEE3C4B}" srcOrd="4" destOrd="0" presId="urn:microsoft.com/office/officeart/2005/8/layout/radial6"/>
    <dgm:cxn modelId="{F3672530-9A36-47BE-A8C6-AC07E96FF598}" type="presParOf" srcId="{84626A08-F198-4C98-99E2-4ABC724E971C}" destId="{683B6E8A-A4AC-4749-81D4-220E946BA176}" srcOrd="5" destOrd="0" presId="urn:microsoft.com/office/officeart/2005/8/layout/radial6"/>
    <dgm:cxn modelId="{1B88869B-637A-40E0-81AC-5D96E1F72222}" type="presParOf" srcId="{84626A08-F198-4C98-99E2-4ABC724E971C}" destId="{2A4C58D0-3B7A-4F20-BE49-9040F825AD94}" srcOrd="6" destOrd="0" presId="urn:microsoft.com/office/officeart/2005/8/layout/radial6"/>
    <dgm:cxn modelId="{C0B4AD4C-3823-4197-803E-046BBC9ADF70}" type="presParOf" srcId="{84626A08-F198-4C98-99E2-4ABC724E971C}" destId="{0C99612E-9C72-4826-B24F-E5267AD397D4}" srcOrd="7" destOrd="0" presId="urn:microsoft.com/office/officeart/2005/8/layout/radial6"/>
    <dgm:cxn modelId="{4106B807-54F0-4710-8311-644603FB138B}" type="presParOf" srcId="{84626A08-F198-4C98-99E2-4ABC724E971C}" destId="{447C6BA8-C968-439A-A855-999497B54B6B}" srcOrd="8" destOrd="0" presId="urn:microsoft.com/office/officeart/2005/8/layout/radial6"/>
    <dgm:cxn modelId="{D9CE8510-B70E-47A8-AFF9-A099D435EC50}" type="presParOf" srcId="{84626A08-F198-4C98-99E2-4ABC724E971C}" destId="{FF86BEF4-CB48-423D-B56B-CE287FF72DCA}" srcOrd="9" destOrd="0" presId="urn:microsoft.com/office/officeart/2005/8/layout/radial6"/>
    <dgm:cxn modelId="{75C5EC29-BAF4-4796-867D-6B0FB68D566B}" type="presParOf" srcId="{84626A08-F198-4C98-99E2-4ABC724E971C}" destId="{9708C4BC-4713-4768-9A10-1FFA13A60820}" srcOrd="10" destOrd="0" presId="urn:microsoft.com/office/officeart/2005/8/layout/radial6"/>
    <dgm:cxn modelId="{BC48C855-7F1E-4FE0-82FD-4BE441EAAF8B}" type="presParOf" srcId="{84626A08-F198-4C98-99E2-4ABC724E971C}" destId="{08C082D7-46CA-480D-A8C7-7F5DC62CB883}" srcOrd="11" destOrd="0" presId="urn:microsoft.com/office/officeart/2005/8/layout/radial6"/>
    <dgm:cxn modelId="{7438AF73-14D5-4A15-A65F-287B8FDD1AD7}" type="presParOf" srcId="{84626A08-F198-4C98-99E2-4ABC724E971C}" destId="{DFC9A54E-A761-44CC-8C91-DD29F5A43224}"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4A825C-6C3F-4E2F-BD11-050CE7007B6A}" type="doc">
      <dgm:prSet loTypeId="urn:microsoft.com/office/officeart/2005/8/layout/venn1" loCatId="relationship" qsTypeId="urn:microsoft.com/office/officeart/2005/8/quickstyle/simple1" qsCatId="simple" csTypeId="urn:microsoft.com/office/officeart/2005/8/colors/accent0_1" csCatId="mainScheme" phldr="1"/>
      <dgm:spPr/>
    </dgm:pt>
    <dgm:pt modelId="{FC65B414-79BB-4BE6-ABE8-9975FF7A4EC5}">
      <dgm:prSet phldrT="[Text]" custT="1"/>
      <dgm:spPr/>
      <dgm:t>
        <a:bodyPr/>
        <a:lstStyle/>
        <a:p>
          <a:r>
            <a:rPr lang="en-US" sz="3600" b="1" baseline="0" dirty="0">
              <a:latin typeface="Times New Roman" panose="02020603050405020304" pitchFamily="18" charset="0"/>
            </a:rPr>
            <a:t>Task</a:t>
          </a:r>
        </a:p>
      </dgm:t>
    </dgm:pt>
    <dgm:pt modelId="{B10ACB81-C8A0-44D6-AD00-B5CA3929AE27}" type="parTrans" cxnId="{AC7E8C71-86BE-4922-B34F-A987AC468443}">
      <dgm:prSet/>
      <dgm:spPr/>
      <dgm:t>
        <a:bodyPr/>
        <a:lstStyle/>
        <a:p>
          <a:endParaRPr lang="en-US"/>
        </a:p>
      </dgm:t>
    </dgm:pt>
    <dgm:pt modelId="{25AA44D4-B81C-4FF5-9166-9E05017496D1}" type="sibTrans" cxnId="{AC7E8C71-86BE-4922-B34F-A987AC468443}">
      <dgm:prSet/>
      <dgm:spPr/>
      <dgm:t>
        <a:bodyPr/>
        <a:lstStyle/>
        <a:p>
          <a:endParaRPr lang="en-US"/>
        </a:p>
      </dgm:t>
    </dgm:pt>
    <dgm:pt modelId="{284469A7-285B-472C-B0F6-ADAFA9924526}">
      <dgm:prSet phldrT="[Text]" custT="1"/>
      <dgm:spPr/>
      <dgm:t>
        <a:bodyPr/>
        <a:lstStyle/>
        <a:p>
          <a:r>
            <a:rPr lang="en-US" sz="3600" b="1" baseline="0" dirty="0">
              <a:latin typeface="Times New Roman" panose="02020603050405020304" pitchFamily="18" charset="0"/>
            </a:rPr>
            <a:t>Individual</a:t>
          </a:r>
        </a:p>
      </dgm:t>
    </dgm:pt>
    <dgm:pt modelId="{7ABF0DB3-F196-4964-BB5E-9949D2E8A6E1}" type="parTrans" cxnId="{ED06C267-B4F7-4C88-B1BF-14BC0BDF429D}">
      <dgm:prSet/>
      <dgm:spPr/>
      <dgm:t>
        <a:bodyPr/>
        <a:lstStyle/>
        <a:p>
          <a:endParaRPr lang="en-IN"/>
        </a:p>
      </dgm:t>
    </dgm:pt>
    <dgm:pt modelId="{D2FE00C8-FC03-4623-A5C9-52A601B51A5B}" type="sibTrans" cxnId="{ED06C267-B4F7-4C88-B1BF-14BC0BDF429D}">
      <dgm:prSet/>
      <dgm:spPr/>
      <dgm:t>
        <a:bodyPr/>
        <a:lstStyle/>
        <a:p>
          <a:endParaRPr lang="en-IN"/>
        </a:p>
      </dgm:t>
    </dgm:pt>
    <dgm:pt modelId="{5424EAC1-4A59-4C47-AD42-6EBF970E6529}">
      <dgm:prSet phldrT="[Text]" custT="1"/>
      <dgm:spPr/>
      <dgm:t>
        <a:bodyPr/>
        <a:lstStyle/>
        <a:p>
          <a:r>
            <a:rPr lang="en-US" sz="3600" b="1" baseline="0" dirty="0">
              <a:latin typeface="Times New Roman" panose="02020603050405020304" pitchFamily="18" charset="0"/>
            </a:rPr>
            <a:t>Team</a:t>
          </a:r>
        </a:p>
      </dgm:t>
    </dgm:pt>
    <dgm:pt modelId="{00C3E8D4-2F7D-4388-9002-D067B110383F}" type="parTrans" cxnId="{1ED38610-1CCA-4727-AC73-EFB4B829E2BA}">
      <dgm:prSet/>
      <dgm:spPr/>
      <dgm:t>
        <a:bodyPr/>
        <a:lstStyle/>
        <a:p>
          <a:endParaRPr lang="en-IN"/>
        </a:p>
      </dgm:t>
    </dgm:pt>
    <dgm:pt modelId="{7C4B15F5-D0C8-4954-B0D7-1561A11155A6}" type="sibTrans" cxnId="{1ED38610-1CCA-4727-AC73-EFB4B829E2BA}">
      <dgm:prSet/>
      <dgm:spPr/>
      <dgm:t>
        <a:bodyPr/>
        <a:lstStyle/>
        <a:p>
          <a:endParaRPr lang="en-IN"/>
        </a:p>
      </dgm:t>
    </dgm:pt>
    <dgm:pt modelId="{1130F157-0868-4CF6-A68F-E9614356F00D}">
      <dgm:prSet phldrT="[Text]" custT="1"/>
      <dgm:spPr/>
      <dgm:t>
        <a:bodyPr/>
        <a:lstStyle/>
        <a:p>
          <a:r>
            <a:rPr lang="en-US" sz="3600" b="1" baseline="0" dirty="0">
              <a:latin typeface="Times New Roman" panose="02020603050405020304" pitchFamily="18" charset="0"/>
            </a:rPr>
            <a:t>Common Task</a:t>
          </a:r>
        </a:p>
      </dgm:t>
    </dgm:pt>
    <dgm:pt modelId="{DEC78B6F-30DC-4C20-A9C0-C8C556500C99}" type="parTrans" cxnId="{2A9FEFC2-1A95-46B2-B8D0-F65B17F07993}">
      <dgm:prSet/>
      <dgm:spPr/>
      <dgm:t>
        <a:bodyPr/>
        <a:lstStyle/>
        <a:p>
          <a:endParaRPr lang="en-IN"/>
        </a:p>
      </dgm:t>
    </dgm:pt>
    <dgm:pt modelId="{99C04AA2-C275-437B-8AB2-58B4774CF86C}" type="sibTrans" cxnId="{2A9FEFC2-1A95-46B2-B8D0-F65B17F07993}">
      <dgm:prSet/>
      <dgm:spPr/>
      <dgm:t>
        <a:bodyPr/>
        <a:lstStyle/>
        <a:p>
          <a:endParaRPr lang="en-IN"/>
        </a:p>
      </dgm:t>
    </dgm:pt>
    <dgm:pt modelId="{1E9D0212-1841-4061-BFD7-783C95331548}">
      <dgm:prSet phldrT="[Text]" custT="1"/>
      <dgm:spPr/>
      <dgm:t>
        <a:bodyPr/>
        <a:lstStyle/>
        <a:p>
          <a:r>
            <a:rPr lang="en-US" sz="3600" b="1" baseline="0" dirty="0">
              <a:latin typeface="Times New Roman" panose="02020603050405020304" pitchFamily="18" charset="0"/>
            </a:rPr>
            <a:t>Individual needs</a:t>
          </a:r>
        </a:p>
      </dgm:t>
    </dgm:pt>
    <dgm:pt modelId="{31EB449C-D8D8-4A46-8FD8-139FC511BB05}" type="parTrans" cxnId="{95FDFD36-3C6A-409D-A378-3D02A2B27BD1}">
      <dgm:prSet/>
      <dgm:spPr/>
      <dgm:t>
        <a:bodyPr/>
        <a:lstStyle/>
        <a:p>
          <a:endParaRPr lang="en-IN"/>
        </a:p>
      </dgm:t>
    </dgm:pt>
    <dgm:pt modelId="{942BBC9F-38F5-455E-BE2B-1873D50C1B20}" type="sibTrans" cxnId="{95FDFD36-3C6A-409D-A378-3D02A2B27BD1}">
      <dgm:prSet/>
      <dgm:spPr/>
      <dgm:t>
        <a:bodyPr/>
        <a:lstStyle/>
        <a:p>
          <a:endParaRPr lang="en-IN"/>
        </a:p>
      </dgm:t>
    </dgm:pt>
    <dgm:pt modelId="{4EDCDEE9-19F9-4718-8971-22BC2E9C7033}">
      <dgm:prSet phldrT="[Text]" custT="1"/>
      <dgm:spPr/>
      <dgm:t>
        <a:bodyPr/>
        <a:lstStyle/>
        <a:p>
          <a:r>
            <a:rPr lang="en-US" sz="3600" b="1" baseline="0" dirty="0">
              <a:latin typeface="Times New Roman" panose="02020603050405020304" pitchFamily="18" charset="0"/>
            </a:rPr>
            <a:t>Team Building</a:t>
          </a:r>
        </a:p>
      </dgm:t>
    </dgm:pt>
    <dgm:pt modelId="{F3775AD4-DAEE-415C-ABE9-CD14251178F1}" type="parTrans" cxnId="{22DDE34C-F56C-493F-A37E-B8959B585C77}">
      <dgm:prSet/>
      <dgm:spPr/>
      <dgm:t>
        <a:bodyPr/>
        <a:lstStyle/>
        <a:p>
          <a:endParaRPr lang="en-IN"/>
        </a:p>
      </dgm:t>
    </dgm:pt>
    <dgm:pt modelId="{E945810A-E368-4E2A-B698-A730BC212058}" type="sibTrans" cxnId="{22DDE34C-F56C-493F-A37E-B8959B585C77}">
      <dgm:prSet/>
      <dgm:spPr/>
      <dgm:t>
        <a:bodyPr/>
        <a:lstStyle/>
        <a:p>
          <a:endParaRPr lang="en-IN"/>
        </a:p>
      </dgm:t>
    </dgm:pt>
    <dgm:pt modelId="{672CA00C-8B94-4A60-BC25-3738D3FEEAA9}" type="pres">
      <dgm:prSet presAssocID="{BC4A825C-6C3F-4E2F-BD11-050CE7007B6A}" presName="compositeShape" presStyleCnt="0">
        <dgm:presLayoutVars>
          <dgm:chMax val="7"/>
          <dgm:dir/>
          <dgm:resizeHandles val="exact"/>
        </dgm:presLayoutVars>
      </dgm:prSet>
      <dgm:spPr/>
    </dgm:pt>
    <dgm:pt modelId="{017E4916-6192-491D-AD9E-4045DE1EB0A6}" type="pres">
      <dgm:prSet presAssocID="{FC65B414-79BB-4BE6-ABE8-9975FF7A4EC5}" presName="circ1" presStyleLbl="vennNode1" presStyleIdx="0" presStyleCnt="3"/>
      <dgm:spPr/>
      <dgm:t>
        <a:bodyPr/>
        <a:lstStyle/>
        <a:p>
          <a:endParaRPr lang="en-US"/>
        </a:p>
      </dgm:t>
    </dgm:pt>
    <dgm:pt modelId="{77C75E1B-5663-4580-9800-B09BE2A521CD}" type="pres">
      <dgm:prSet presAssocID="{FC65B414-79BB-4BE6-ABE8-9975FF7A4EC5}" presName="circ1Tx" presStyleLbl="revTx" presStyleIdx="0" presStyleCnt="0">
        <dgm:presLayoutVars>
          <dgm:chMax val="0"/>
          <dgm:chPref val="0"/>
          <dgm:bulletEnabled val="1"/>
        </dgm:presLayoutVars>
      </dgm:prSet>
      <dgm:spPr/>
      <dgm:t>
        <a:bodyPr/>
        <a:lstStyle/>
        <a:p>
          <a:endParaRPr lang="en-US"/>
        </a:p>
      </dgm:t>
    </dgm:pt>
    <dgm:pt modelId="{5E22BC7E-7A7E-4B86-A9CE-1ED7EE81AD0D}" type="pres">
      <dgm:prSet presAssocID="{284469A7-285B-472C-B0F6-ADAFA9924526}" presName="circ2" presStyleLbl="vennNode1" presStyleIdx="1" presStyleCnt="3"/>
      <dgm:spPr/>
      <dgm:t>
        <a:bodyPr/>
        <a:lstStyle/>
        <a:p>
          <a:endParaRPr lang="en-US"/>
        </a:p>
      </dgm:t>
    </dgm:pt>
    <dgm:pt modelId="{D8AF46A3-E1BF-4493-A584-7B1B5E895D3C}" type="pres">
      <dgm:prSet presAssocID="{284469A7-285B-472C-B0F6-ADAFA9924526}" presName="circ2Tx" presStyleLbl="revTx" presStyleIdx="0" presStyleCnt="0">
        <dgm:presLayoutVars>
          <dgm:chMax val="0"/>
          <dgm:chPref val="0"/>
          <dgm:bulletEnabled val="1"/>
        </dgm:presLayoutVars>
      </dgm:prSet>
      <dgm:spPr/>
      <dgm:t>
        <a:bodyPr/>
        <a:lstStyle/>
        <a:p>
          <a:endParaRPr lang="en-US"/>
        </a:p>
      </dgm:t>
    </dgm:pt>
    <dgm:pt modelId="{C34EF3DF-C245-46E9-8C04-C9BBC5043A61}" type="pres">
      <dgm:prSet presAssocID="{5424EAC1-4A59-4C47-AD42-6EBF970E6529}" presName="circ3" presStyleLbl="vennNode1" presStyleIdx="2" presStyleCnt="3"/>
      <dgm:spPr/>
      <dgm:t>
        <a:bodyPr/>
        <a:lstStyle/>
        <a:p>
          <a:endParaRPr lang="en-US"/>
        </a:p>
      </dgm:t>
    </dgm:pt>
    <dgm:pt modelId="{AB2B957A-06E0-4E28-9081-3EB7D984256F}" type="pres">
      <dgm:prSet presAssocID="{5424EAC1-4A59-4C47-AD42-6EBF970E6529}" presName="circ3Tx" presStyleLbl="revTx" presStyleIdx="0" presStyleCnt="0">
        <dgm:presLayoutVars>
          <dgm:chMax val="0"/>
          <dgm:chPref val="0"/>
          <dgm:bulletEnabled val="1"/>
        </dgm:presLayoutVars>
      </dgm:prSet>
      <dgm:spPr/>
      <dgm:t>
        <a:bodyPr/>
        <a:lstStyle/>
        <a:p>
          <a:endParaRPr lang="en-US"/>
        </a:p>
      </dgm:t>
    </dgm:pt>
  </dgm:ptLst>
  <dgm:cxnLst>
    <dgm:cxn modelId="{57DF497A-2370-43F0-802E-997EAC5D4452}" type="presOf" srcId="{1130F157-0868-4CF6-A68F-E9614356F00D}" destId="{77C75E1B-5663-4580-9800-B09BE2A521CD}" srcOrd="1" destOrd="1" presId="urn:microsoft.com/office/officeart/2005/8/layout/venn1"/>
    <dgm:cxn modelId="{ADA2D789-989D-49C7-8724-C3637EDF0EEB}" type="presOf" srcId="{BC4A825C-6C3F-4E2F-BD11-050CE7007B6A}" destId="{672CA00C-8B94-4A60-BC25-3738D3FEEAA9}" srcOrd="0" destOrd="0" presId="urn:microsoft.com/office/officeart/2005/8/layout/venn1"/>
    <dgm:cxn modelId="{1ED38610-1CCA-4727-AC73-EFB4B829E2BA}" srcId="{BC4A825C-6C3F-4E2F-BD11-050CE7007B6A}" destId="{5424EAC1-4A59-4C47-AD42-6EBF970E6529}" srcOrd="2" destOrd="0" parTransId="{00C3E8D4-2F7D-4388-9002-D067B110383F}" sibTransId="{7C4B15F5-D0C8-4954-B0D7-1561A11155A6}"/>
    <dgm:cxn modelId="{7330736C-3BFA-4011-9B67-08C98E88B554}" type="presOf" srcId="{1E9D0212-1841-4061-BFD7-783C95331548}" destId="{5E22BC7E-7A7E-4B86-A9CE-1ED7EE81AD0D}" srcOrd="0" destOrd="1" presId="urn:microsoft.com/office/officeart/2005/8/layout/venn1"/>
    <dgm:cxn modelId="{822A724E-8C10-428C-8401-D4D49D8B7B8B}" type="presOf" srcId="{FC65B414-79BB-4BE6-ABE8-9975FF7A4EC5}" destId="{77C75E1B-5663-4580-9800-B09BE2A521CD}" srcOrd="1" destOrd="0" presId="urn:microsoft.com/office/officeart/2005/8/layout/venn1"/>
    <dgm:cxn modelId="{95FDFD36-3C6A-409D-A378-3D02A2B27BD1}" srcId="{284469A7-285B-472C-B0F6-ADAFA9924526}" destId="{1E9D0212-1841-4061-BFD7-783C95331548}" srcOrd="0" destOrd="0" parTransId="{31EB449C-D8D8-4A46-8FD8-139FC511BB05}" sibTransId="{942BBC9F-38F5-455E-BE2B-1873D50C1B20}"/>
    <dgm:cxn modelId="{B60C4003-FED9-4234-B2D5-FDE4B6981382}" type="presOf" srcId="{284469A7-285B-472C-B0F6-ADAFA9924526}" destId="{5E22BC7E-7A7E-4B86-A9CE-1ED7EE81AD0D}" srcOrd="0" destOrd="0" presId="urn:microsoft.com/office/officeart/2005/8/layout/venn1"/>
    <dgm:cxn modelId="{2A9FEFC2-1A95-46B2-B8D0-F65B17F07993}" srcId="{FC65B414-79BB-4BE6-ABE8-9975FF7A4EC5}" destId="{1130F157-0868-4CF6-A68F-E9614356F00D}" srcOrd="0" destOrd="0" parTransId="{DEC78B6F-30DC-4C20-A9C0-C8C556500C99}" sibTransId="{99C04AA2-C275-437B-8AB2-58B4774CF86C}"/>
    <dgm:cxn modelId="{22DDE34C-F56C-493F-A37E-B8959B585C77}" srcId="{5424EAC1-4A59-4C47-AD42-6EBF970E6529}" destId="{4EDCDEE9-19F9-4718-8971-22BC2E9C7033}" srcOrd="0" destOrd="0" parTransId="{F3775AD4-DAEE-415C-ABE9-CD14251178F1}" sibTransId="{E945810A-E368-4E2A-B698-A730BC212058}"/>
    <dgm:cxn modelId="{469DDAB0-2C42-4DD3-9B30-887430EC6D8B}" type="presOf" srcId="{1E9D0212-1841-4061-BFD7-783C95331548}" destId="{D8AF46A3-E1BF-4493-A584-7B1B5E895D3C}" srcOrd="1" destOrd="1" presId="urn:microsoft.com/office/officeart/2005/8/layout/venn1"/>
    <dgm:cxn modelId="{A200C37A-E8C0-49CD-B3B0-47D9EDAA003A}" type="presOf" srcId="{4EDCDEE9-19F9-4718-8971-22BC2E9C7033}" destId="{AB2B957A-06E0-4E28-9081-3EB7D984256F}" srcOrd="1" destOrd="1" presId="urn:microsoft.com/office/officeart/2005/8/layout/venn1"/>
    <dgm:cxn modelId="{AAE49831-5D5F-4CA2-B3AD-17E3F3A0A69A}" type="presOf" srcId="{FC65B414-79BB-4BE6-ABE8-9975FF7A4EC5}" destId="{017E4916-6192-491D-AD9E-4045DE1EB0A6}" srcOrd="0" destOrd="0" presId="urn:microsoft.com/office/officeart/2005/8/layout/venn1"/>
    <dgm:cxn modelId="{A290C89F-70AE-4BC9-976F-6CB874C09CC7}" type="presOf" srcId="{4EDCDEE9-19F9-4718-8971-22BC2E9C7033}" destId="{C34EF3DF-C245-46E9-8C04-C9BBC5043A61}" srcOrd="0" destOrd="1" presId="urn:microsoft.com/office/officeart/2005/8/layout/venn1"/>
    <dgm:cxn modelId="{D7B1DA3A-DA17-4B80-869B-ED2B794D1B76}" type="presOf" srcId="{284469A7-285B-472C-B0F6-ADAFA9924526}" destId="{D8AF46A3-E1BF-4493-A584-7B1B5E895D3C}" srcOrd="1" destOrd="0" presId="urn:microsoft.com/office/officeart/2005/8/layout/venn1"/>
    <dgm:cxn modelId="{C28FE587-37D5-458A-81C3-BE4ED258AF23}" type="presOf" srcId="{1130F157-0868-4CF6-A68F-E9614356F00D}" destId="{017E4916-6192-491D-AD9E-4045DE1EB0A6}" srcOrd="0" destOrd="1" presId="urn:microsoft.com/office/officeart/2005/8/layout/venn1"/>
    <dgm:cxn modelId="{5176BA97-5F48-4CD4-9744-DD48DA0EBF9E}" type="presOf" srcId="{5424EAC1-4A59-4C47-AD42-6EBF970E6529}" destId="{C34EF3DF-C245-46E9-8C04-C9BBC5043A61}" srcOrd="0" destOrd="0" presId="urn:microsoft.com/office/officeart/2005/8/layout/venn1"/>
    <dgm:cxn modelId="{AC7E8C71-86BE-4922-B34F-A987AC468443}" srcId="{BC4A825C-6C3F-4E2F-BD11-050CE7007B6A}" destId="{FC65B414-79BB-4BE6-ABE8-9975FF7A4EC5}" srcOrd="0" destOrd="0" parTransId="{B10ACB81-C8A0-44D6-AD00-B5CA3929AE27}" sibTransId="{25AA44D4-B81C-4FF5-9166-9E05017496D1}"/>
    <dgm:cxn modelId="{ED06C267-B4F7-4C88-B1BF-14BC0BDF429D}" srcId="{BC4A825C-6C3F-4E2F-BD11-050CE7007B6A}" destId="{284469A7-285B-472C-B0F6-ADAFA9924526}" srcOrd="1" destOrd="0" parTransId="{7ABF0DB3-F196-4964-BB5E-9949D2E8A6E1}" sibTransId="{D2FE00C8-FC03-4623-A5C9-52A601B51A5B}"/>
    <dgm:cxn modelId="{840ED0A7-A4EC-42A3-B569-330870681E42}" type="presOf" srcId="{5424EAC1-4A59-4C47-AD42-6EBF970E6529}" destId="{AB2B957A-06E0-4E28-9081-3EB7D984256F}" srcOrd="1" destOrd="0" presId="urn:microsoft.com/office/officeart/2005/8/layout/venn1"/>
    <dgm:cxn modelId="{D5E42C35-4F75-4AD5-B521-FB33DA2FD1E9}" type="presParOf" srcId="{672CA00C-8B94-4A60-BC25-3738D3FEEAA9}" destId="{017E4916-6192-491D-AD9E-4045DE1EB0A6}" srcOrd="0" destOrd="0" presId="urn:microsoft.com/office/officeart/2005/8/layout/venn1"/>
    <dgm:cxn modelId="{F57627A6-DEF3-4513-9BC9-EBA7994756D0}" type="presParOf" srcId="{672CA00C-8B94-4A60-BC25-3738D3FEEAA9}" destId="{77C75E1B-5663-4580-9800-B09BE2A521CD}" srcOrd="1" destOrd="0" presId="urn:microsoft.com/office/officeart/2005/8/layout/venn1"/>
    <dgm:cxn modelId="{A864F540-767F-47D8-97BC-9E0A49B0359C}" type="presParOf" srcId="{672CA00C-8B94-4A60-BC25-3738D3FEEAA9}" destId="{5E22BC7E-7A7E-4B86-A9CE-1ED7EE81AD0D}" srcOrd="2" destOrd="0" presId="urn:microsoft.com/office/officeart/2005/8/layout/venn1"/>
    <dgm:cxn modelId="{D9BB8C60-0B33-4C0B-9E61-95698F614CCD}" type="presParOf" srcId="{672CA00C-8B94-4A60-BC25-3738D3FEEAA9}" destId="{D8AF46A3-E1BF-4493-A584-7B1B5E895D3C}" srcOrd="3" destOrd="0" presId="urn:microsoft.com/office/officeart/2005/8/layout/venn1"/>
    <dgm:cxn modelId="{647D521B-BDC2-4628-A43B-72E354BBDAEC}" type="presParOf" srcId="{672CA00C-8B94-4A60-BC25-3738D3FEEAA9}" destId="{C34EF3DF-C245-46E9-8C04-C9BBC5043A61}" srcOrd="4" destOrd="0" presId="urn:microsoft.com/office/officeart/2005/8/layout/venn1"/>
    <dgm:cxn modelId="{AFDBAFFB-F64F-40E2-BE50-FCD883A25CA8}" type="presParOf" srcId="{672CA00C-8B94-4A60-BC25-3738D3FEEAA9}" destId="{AB2B957A-06E0-4E28-9081-3EB7D984256F}"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4A825C-6C3F-4E2F-BD11-050CE7007B6A}" type="doc">
      <dgm:prSet loTypeId="urn:microsoft.com/office/officeart/2005/8/layout/venn1" loCatId="relationship" qsTypeId="urn:microsoft.com/office/officeart/2005/8/quickstyle/simple1" qsCatId="simple" csTypeId="urn:microsoft.com/office/officeart/2005/8/colors/accent1_2" csCatId="accent1" phldr="1"/>
      <dgm:spPr/>
    </dgm:pt>
    <dgm:pt modelId="{FC65B414-79BB-4BE6-ABE8-9975FF7A4EC5}">
      <dgm:prSet phldrT="[Text]" custT="1"/>
      <dgm:spPr/>
      <dgm:t>
        <a:bodyPr/>
        <a:lstStyle/>
        <a:p>
          <a:r>
            <a:rPr lang="en-US" sz="1800" dirty="0" smtClean="0">
              <a:solidFill>
                <a:srgbClr val="FF0000"/>
              </a:solidFill>
            </a:rPr>
            <a:t>Task</a:t>
          </a:r>
        </a:p>
        <a:p>
          <a:r>
            <a:rPr lang="en-US" sz="1800" dirty="0" smtClean="0"/>
            <a:t>Clear targets</a:t>
          </a:r>
        </a:p>
        <a:p>
          <a:r>
            <a:rPr lang="en-US" sz="1800" dirty="0" smtClean="0"/>
            <a:t>Standards of performance</a:t>
          </a:r>
        </a:p>
        <a:p>
          <a:r>
            <a:rPr lang="en-US" sz="1800" dirty="0" smtClean="0"/>
            <a:t>Clear responsibilities</a:t>
          </a:r>
        </a:p>
        <a:p>
          <a:r>
            <a:rPr lang="en-US" sz="1800" dirty="0" smtClean="0"/>
            <a:t>Achieve targets</a:t>
          </a:r>
        </a:p>
        <a:p>
          <a:r>
            <a:rPr lang="en-US" sz="1800" dirty="0" smtClean="0"/>
            <a:t>Systemic approach</a:t>
          </a:r>
          <a:endParaRPr lang="en-US" sz="1800" dirty="0"/>
        </a:p>
      </dgm:t>
    </dgm:pt>
    <dgm:pt modelId="{B10ACB81-C8A0-44D6-AD00-B5CA3929AE27}" type="parTrans" cxnId="{AC7E8C71-86BE-4922-B34F-A987AC468443}">
      <dgm:prSet/>
      <dgm:spPr/>
      <dgm:t>
        <a:bodyPr/>
        <a:lstStyle/>
        <a:p>
          <a:endParaRPr lang="en-US"/>
        </a:p>
      </dgm:t>
    </dgm:pt>
    <dgm:pt modelId="{25AA44D4-B81C-4FF5-9166-9E05017496D1}" type="sibTrans" cxnId="{AC7E8C71-86BE-4922-B34F-A987AC468443}">
      <dgm:prSet/>
      <dgm:spPr/>
      <dgm:t>
        <a:bodyPr/>
        <a:lstStyle/>
        <a:p>
          <a:endParaRPr lang="en-US"/>
        </a:p>
      </dgm:t>
    </dgm:pt>
    <dgm:pt modelId="{2668C1E6-6305-43D3-9054-509778460F87}">
      <dgm:prSet phldrT="[Text]" custT="1"/>
      <dgm:spPr/>
      <dgm:t>
        <a:bodyPr/>
        <a:lstStyle/>
        <a:p>
          <a:r>
            <a:rPr lang="en-US" sz="1800" dirty="0" smtClean="0">
              <a:solidFill>
                <a:srgbClr val="FF0000"/>
              </a:solidFill>
            </a:rPr>
            <a:t>Individual</a:t>
          </a:r>
        </a:p>
        <a:p>
          <a:r>
            <a:rPr lang="en-US" sz="1800" b="0" dirty="0" smtClean="0">
              <a:solidFill>
                <a:schemeClr val="tx1"/>
              </a:solidFill>
            </a:rPr>
            <a:t>Accepted – By leader</a:t>
          </a:r>
        </a:p>
        <a:p>
          <a:r>
            <a:rPr lang="en-US" sz="1800" b="0" dirty="0" smtClean="0">
              <a:solidFill>
                <a:schemeClr val="tx1"/>
              </a:solidFill>
            </a:rPr>
            <a:t>                   By Team</a:t>
          </a:r>
        </a:p>
        <a:p>
          <a:r>
            <a:rPr lang="en-US" sz="1800" b="0" dirty="0" smtClean="0">
              <a:solidFill>
                <a:schemeClr val="tx1"/>
              </a:solidFill>
            </a:rPr>
            <a:t>Valued – By Leader</a:t>
          </a:r>
        </a:p>
        <a:p>
          <a:r>
            <a:rPr lang="en-US" sz="1800" b="0" dirty="0" smtClean="0">
              <a:solidFill>
                <a:schemeClr val="tx1"/>
              </a:solidFill>
            </a:rPr>
            <a:t>               - By Team</a:t>
          </a:r>
        </a:p>
        <a:p>
          <a:r>
            <a:rPr lang="en-US" sz="1800" b="0" dirty="0" smtClean="0">
              <a:solidFill>
                <a:schemeClr val="tx1"/>
              </a:solidFill>
            </a:rPr>
            <a:t>Able to contribute</a:t>
          </a:r>
        </a:p>
        <a:p>
          <a:r>
            <a:rPr lang="en-US" sz="1800" b="0" dirty="0" smtClean="0">
              <a:solidFill>
                <a:schemeClr val="tx1"/>
              </a:solidFill>
            </a:rPr>
            <a:t>Know what is expected</a:t>
          </a:r>
        </a:p>
        <a:p>
          <a:r>
            <a:rPr lang="en-US" sz="1800" b="0" dirty="0" smtClean="0">
              <a:solidFill>
                <a:schemeClr val="tx1"/>
              </a:solidFill>
            </a:rPr>
            <a:t>Growth</a:t>
          </a:r>
        </a:p>
      </dgm:t>
    </dgm:pt>
    <dgm:pt modelId="{0B1FC0C2-01C6-4518-93C6-CC77F77CD1E1}" type="parTrans" cxnId="{EF43B1D1-CE63-4BDE-B273-03D08B62A81D}">
      <dgm:prSet/>
      <dgm:spPr/>
      <dgm:t>
        <a:bodyPr/>
        <a:lstStyle/>
        <a:p>
          <a:endParaRPr lang="en-US"/>
        </a:p>
      </dgm:t>
    </dgm:pt>
    <dgm:pt modelId="{367CD277-5393-4BCD-A8C8-6440BB77E449}" type="sibTrans" cxnId="{EF43B1D1-CE63-4BDE-B273-03D08B62A81D}">
      <dgm:prSet/>
      <dgm:spPr/>
      <dgm:t>
        <a:bodyPr/>
        <a:lstStyle/>
        <a:p>
          <a:endParaRPr lang="en-US"/>
        </a:p>
      </dgm:t>
    </dgm:pt>
    <dgm:pt modelId="{FCABBC75-6E2B-4B24-AD9B-66137F995ECF}">
      <dgm:prSet phldrT="[Text]" custT="1"/>
      <dgm:spPr/>
      <dgm:t>
        <a:bodyPr/>
        <a:lstStyle/>
        <a:p>
          <a:r>
            <a:rPr lang="en-US" sz="1800" dirty="0" smtClean="0">
              <a:solidFill>
                <a:srgbClr val="FF0000"/>
              </a:solidFill>
            </a:rPr>
            <a:t>Team</a:t>
          </a:r>
        </a:p>
        <a:p>
          <a:r>
            <a:rPr lang="en-US" sz="1800" dirty="0" smtClean="0"/>
            <a:t>Common purpose</a:t>
          </a:r>
        </a:p>
        <a:p>
          <a:r>
            <a:rPr lang="en-US" sz="1800" dirty="0" smtClean="0"/>
            <a:t>Supportive climate</a:t>
          </a:r>
        </a:p>
        <a:p>
          <a:r>
            <a:rPr lang="en-US" sz="1800" dirty="0" smtClean="0"/>
            <a:t>Common identity</a:t>
          </a:r>
        </a:p>
        <a:p>
          <a:r>
            <a:rPr lang="en-US" sz="1800" dirty="0" smtClean="0"/>
            <a:t>Sense of Achievement</a:t>
          </a:r>
        </a:p>
        <a:p>
          <a:r>
            <a:rPr lang="en-US" sz="1800" dirty="0" smtClean="0"/>
            <a:t>Grow and development as unit  </a:t>
          </a:r>
        </a:p>
      </dgm:t>
    </dgm:pt>
    <dgm:pt modelId="{B636FC91-DF68-4F11-8CDB-D9005840E112}" type="parTrans" cxnId="{309D923A-D31F-4441-A009-E66D186C193F}">
      <dgm:prSet/>
      <dgm:spPr/>
      <dgm:t>
        <a:bodyPr/>
        <a:lstStyle/>
        <a:p>
          <a:endParaRPr lang="en-US"/>
        </a:p>
      </dgm:t>
    </dgm:pt>
    <dgm:pt modelId="{6B4E1D2A-B09A-4F05-9C61-DE4AFDD1FB3B}" type="sibTrans" cxnId="{309D923A-D31F-4441-A009-E66D186C193F}">
      <dgm:prSet/>
      <dgm:spPr/>
      <dgm:t>
        <a:bodyPr/>
        <a:lstStyle/>
        <a:p>
          <a:endParaRPr lang="en-US"/>
        </a:p>
      </dgm:t>
    </dgm:pt>
    <dgm:pt modelId="{0FBE9198-E9F8-40AB-BA67-5C639A43DC24}" type="pres">
      <dgm:prSet presAssocID="{BC4A825C-6C3F-4E2F-BD11-050CE7007B6A}" presName="compositeShape" presStyleCnt="0">
        <dgm:presLayoutVars>
          <dgm:chMax val="7"/>
          <dgm:dir/>
          <dgm:resizeHandles val="exact"/>
        </dgm:presLayoutVars>
      </dgm:prSet>
      <dgm:spPr/>
    </dgm:pt>
    <dgm:pt modelId="{C06E4057-C3BA-46EA-B336-2745481A695F}" type="pres">
      <dgm:prSet presAssocID="{FC65B414-79BB-4BE6-ABE8-9975FF7A4EC5}" presName="circ1" presStyleLbl="vennNode1" presStyleIdx="0" presStyleCnt="3" custScaleX="138754" custScaleY="93026" custLinFactNeighborX="0" custLinFactNeighborY="0"/>
      <dgm:spPr/>
      <dgm:t>
        <a:bodyPr/>
        <a:lstStyle/>
        <a:p>
          <a:endParaRPr lang="en-US"/>
        </a:p>
      </dgm:t>
    </dgm:pt>
    <dgm:pt modelId="{464F7852-C17F-4952-8E2D-58996DAF347E}" type="pres">
      <dgm:prSet presAssocID="{FC65B414-79BB-4BE6-ABE8-9975FF7A4EC5}" presName="circ1Tx" presStyleLbl="revTx" presStyleIdx="0" presStyleCnt="0">
        <dgm:presLayoutVars>
          <dgm:chMax val="0"/>
          <dgm:chPref val="0"/>
          <dgm:bulletEnabled val="1"/>
        </dgm:presLayoutVars>
      </dgm:prSet>
      <dgm:spPr/>
      <dgm:t>
        <a:bodyPr/>
        <a:lstStyle/>
        <a:p>
          <a:endParaRPr lang="en-US"/>
        </a:p>
      </dgm:t>
    </dgm:pt>
    <dgm:pt modelId="{7780DAFD-C20E-459E-A997-6ABC9C900584}" type="pres">
      <dgm:prSet presAssocID="{2668C1E6-6305-43D3-9054-509778460F87}" presName="circ2" presStyleLbl="vennNode1" presStyleIdx="1" presStyleCnt="3" custScaleX="161320" custScaleY="98906" custLinFactNeighborX="26979" custLinFactNeighborY="10158"/>
      <dgm:spPr/>
      <dgm:t>
        <a:bodyPr/>
        <a:lstStyle/>
        <a:p>
          <a:endParaRPr lang="en-US"/>
        </a:p>
      </dgm:t>
    </dgm:pt>
    <dgm:pt modelId="{6465E8A6-F2C1-48A4-92FB-E4525D91F143}" type="pres">
      <dgm:prSet presAssocID="{2668C1E6-6305-43D3-9054-509778460F87}" presName="circ2Tx" presStyleLbl="revTx" presStyleIdx="0" presStyleCnt="0">
        <dgm:presLayoutVars>
          <dgm:chMax val="0"/>
          <dgm:chPref val="0"/>
          <dgm:bulletEnabled val="1"/>
        </dgm:presLayoutVars>
      </dgm:prSet>
      <dgm:spPr/>
      <dgm:t>
        <a:bodyPr/>
        <a:lstStyle/>
        <a:p>
          <a:endParaRPr lang="en-US"/>
        </a:p>
      </dgm:t>
    </dgm:pt>
    <dgm:pt modelId="{8CB8FB27-80F2-46E5-9162-42646510B9B6}" type="pres">
      <dgm:prSet presAssocID="{FCABBC75-6E2B-4B24-AD9B-66137F995ECF}" presName="circ3" presStyleLbl="vennNode1" presStyleIdx="2" presStyleCnt="3" custScaleX="165397" custScaleY="83247" custLinFactNeighborX="-9292" custLinFactNeighborY="7630"/>
      <dgm:spPr/>
      <dgm:t>
        <a:bodyPr/>
        <a:lstStyle/>
        <a:p>
          <a:endParaRPr lang="en-US"/>
        </a:p>
      </dgm:t>
    </dgm:pt>
    <dgm:pt modelId="{11A8352D-E87D-49F6-B136-F9FAE4B0A4CC}" type="pres">
      <dgm:prSet presAssocID="{FCABBC75-6E2B-4B24-AD9B-66137F995ECF}" presName="circ3Tx" presStyleLbl="revTx" presStyleIdx="0" presStyleCnt="0">
        <dgm:presLayoutVars>
          <dgm:chMax val="0"/>
          <dgm:chPref val="0"/>
          <dgm:bulletEnabled val="1"/>
        </dgm:presLayoutVars>
      </dgm:prSet>
      <dgm:spPr/>
      <dgm:t>
        <a:bodyPr/>
        <a:lstStyle/>
        <a:p>
          <a:endParaRPr lang="en-US"/>
        </a:p>
      </dgm:t>
    </dgm:pt>
  </dgm:ptLst>
  <dgm:cxnLst>
    <dgm:cxn modelId="{172A3B07-C25F-43AB-9565-B2578FEF60F7}" type="presOf" srcId="{2668C1E6-6305-43D3-9054-509778460F87}" destId="{6465E8A6-F2C1-48A4-92FB-E4525D91F143}" srcOrd="1" destOrd="0" presId="urn:microsoft.com/office/officeart/2005/8/layout/venn1"/>
    <dgm:cxn modelId="{7ADF73BC-CD64-4FD3-A2AB-4E79317579F7}" type="presOf" srcId="{FC65B414-79BB-4BE6-ABE8-9975FF7A4EC5}" destId="{464F7852-C17F-4952-8E2D-58996DAF347E}" srcOrd="1" destOrd="0" presId="urn:microsoft.com/office/officeart/2005/8/layout/venn1"/>
    <dgm:cxn modelId="{A95A8A9A-A4AE-4DFD-9043-35728221B457}" type="presOf" srcId="{2668C1E6-6305-43D3-9054-509778460F87}" destId="{7780DAFD-C20E-459E-A997-6ABC9C900584}" srcOrd="0" destOrd="0" presId="urn:microsoft.com/office/officeart/2005/8/layout/venn1"/>
    <dgm:cxn modelId="{ECC12272-679E-4326-9679-939CA68190C7}" type="presOf" srcId="{FCABBC75-6E2B-4B24-AD9B-66137F995ECF}" destId="{8CB8FB27-80F2-46E5-9162-42646510B9B6}" srcOrd="0" destOrd="0" presId="urn:microsoft.com/office/officeart/2005/8/layout/venn1"/>
    <dgm:cxn modelId="{309D923A-D31F-4441-A009-E66D186C193F}" srcId="{BC4A825C-6C3F-4E2F-BD11-050CE7007B6A}" destId="{FCABBC75-6E2B-4B24-AD9B-66137F995ECF}" srcOrd="2" destOrd="0" parTransId="{B636FC91-DF68-4F11-8CDB-D9005840E112}" sibTransId="{6B4E1D2A-B09A-4F05-9C61-DE4AFDD1FB3B}"/>
    <dgm:cxn modelId="{7F003FD4-3971-48DE-B2B6-7030DC7735E8}" type="presOf" srcId="{FCABBC75-6E2B-4B24-AD9B-66137F995ECF}" destId="{11A8352D-E87D-49F6-B136-F9FAE4B0A4CC}" srcOrd="1" destOrd="0" presId="urn:microsoft.com/office/officeart/2005/8/layout/venn1"/>
    <dgm:cxn modelId="{EF43B1D1-CE63-4BDE-B273-03D08B62A81D}" srcId="{BC4A825C-6C3F-4E2F-BD11-050CE7007B6A}" destId="{2668C1E6-6305-43D3-9054-509778460F87}" srcOrd="1" destOrd="0" parTransId="{0B1FC0C2-01C6-4518-93C6-CC77F77CD1E1}" sibTransId="{367CD277-5393-4BCD-A8C8-6440BB77E449}"/>
    <dgm:cxn modelId="{CB8EC311-86CE-414B-A769-8808710B29C5}" type="presOf" srcId="{FC65B414-79BB-4BE6-ABE8-9975FF7A4EC5}" destId="{C06E4057-C3BA-46EA-B336-2745481A695F}" srcOrd="0" destOrd="0" presId="urn:microsoft.com/office/officeart/2005/8/layout/venn1"/>
    <dgm:cxn modelId="{AC7E8C71-86BE-4922-B34F-A987AC468443}" srcId="{BC4A825C-6C3F-4E2F-BD11-050CE7007B6A}" destId="{FC65B414-79BB-4BE6-ABE8-9975FF7A4EC5}" srcOrd="0" destOrd="0" parTransId="{B10ACB81-C8A0-44D6-AD00-B5CA3929AE27}" sibTransId="{25AA44D4-B81C-4FF5-9166-9E05017496D1}"/>
    <dgm:cxn modelId="{1C2F45FE-EFD5-4C5B-B990-C4C411B05DA4}" type="presOf" srcId="{BC4A825C-6C3F-4E2F-BD11-050CE7007B6A}" destId="{0FBE9198-E9F8-40AB-BA67-5C639A43DC24}" srcOrd="0" destOrd="0" presId="urn:microsoft.com/office/officeart/2005/8/layout/venn1"/>
    <dgm:cxn modelId="{F357DD8F-C1D9-4A76-A6FA-9677789164F6}" type="presParOf" srcId="{0FBE9198-E9F8-40AB-BA67-5C639A43DC24}" destId="{C06E4057-C3BA-46EA-B336-2745481A695F}" srcOrd="0" destOrd="0" presId="urn:microsoft.com/office/officeart/2005/8/layout/venn1"/>
    <dgm:cxn modelId="{F4536056-14A9-48E6-941B-A13BAE40B12C}" type="presParOf" srcId="{0FBE9198-E9F8-40AB-BA67-5C639A43DC24}" destId="{464F7852-C17F-4952-8E2D-58996DAF347E}" srcOrd="1" destOrd="0" presId="urn:microsoft.com/office/officeart/2005/8/layout/venn1"/>
    <dgm:cxn modelId="{E604CC07-07A7-485B-9A6E-E4FE48C798FC}" type="presParOf" srcId="{0FBE9198-E9F8-40AB-BA67-5C639A43DC24}" destId="{7780DAFD-C20E-459E-A997-6ABC9C900584}" srcOrd="2" destOrd="0" presId="urn:microsoft.com/office/officeart/2005/8/layout/venn1"/>
    <dgm:cxn modelId="{1C78AD64-C951-4966-9063-0181306FA703}" type="presParOf" srcId="{0FBE9198-E9F8-40AB-BA67-5C639A43DC24}" destId="{6465E8A6-F2C1-48A4-92FB-E4525D91F143}" srcOrd="3" destOrd="0" presId="urn:microsoft.com/office/officeart/2005/8/layout/venn1"/>
    <dgm:cxn modelId="{AD88361B-98C9-4E36-A139-5D10DDAB2333}" type="presParOf" srcId="{0FBE9198-E9F8-40AB-BA67-5C639A43DC24}" destId="{8CB8FB27-80F2-46E5-9162-42646510B9B6}" srcOrd="4" destOrd="0" presId="urn:microsoft.com/office/officeart/2005/8/layout/venn1"/>
    <dgm:cxn modelId="{EA0A8C3F-CF09-4501-8D76-2B0D11A5E0E8}" type="presParOf" srcId="{0FBE9198-E9F8-40AB-BA67-5C639A43DC24}" destId="{11A8352D-E87D-49F6-B136-F9FAE4B0A4C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3AF25F-CACB-41CD-B584-69E10F16FD20}" type="doc">
      <dgm:prSet loTypeId="urn:microsoft.com/office/officeart/2005/8/layout/venn1" loCatId="relationship" qsTypeId="urn:microsoft.com/office/officeart/2005/8/quickstyle/simple1" qsCatId="simple" csTypeId="urn:microsoft.com/office/officeart/2005/8/colors/accent1_2" csCatId="accent1" phldr="1"/>
      <dgm:spPr/>
    </dgm:pt>
    <dgm:pt modelId="{1DFE8C40-9634-4999-830D-FA25F50AF33A}">
      <dgm:prSet phldrT="[Text]" custT="1"/>
      <dgm:spPr/>
      <dgm:t>
        <a:bodyPr/>
        <a:lstStyle/>
        <a:p>
          <a:r>
            <a:rPr lang="en-US" sz="1800" dirty="0" smtClean="0">
              <a:solidFill>
                <a:srgbClr val="FF0000"/>
              </a:solidFill>
            </a:rPr>
            <a:t>Task function</a:t>
          </a:r>
        </a:p>
        <a:p>
          <a:r>
            <a:rPr lang="en-US" sz="1800" dirty="0" smtClean="0">
              <a:solidFill>
                <a:schemeClr val="tx1"/>
              </a:solidFill>
            </a:rPr>
            <a:t>Defining the tasks</a:t>
          </a:r>
        </a:p>
        <a:p>
          <a:r>
            <a:rPr lang="en-US" sz="1800" dirty="0" smtClean="0">
              <a:solidFill>
                <a:schemeClr val="tx1"/>
              </a:solidFill>
            </a:rPr>
            <a:t>Making a plan</a:t>
          </a:r>
        </a:p>
        <a:p>
          <a:r>
            <a:rPr lang="en-US" sz="1800" dirty="0" smtClean="0">
              <a:solidFill>
                <a:schemeClr val="tx1"/>
              </a:solidFill>
            </a:rPr>
            <a:t>Allocating work and resources</a:t>
          </a:r>
        </a:p>
        <a:p>
          <a:r>
            <a:rPr lang="en-US" sz="1800" dirty="0" smtClean="0">
              <a:solidFill>
                <a:schemeClr val="tx1"/>
              </a:solidFill>
            </a:rPr>
            <a:t>Controlling quality and tempo of work</a:t>
          </a:r>
        </a:p>
        <a:p>
          <a:r>
            <a:rPr lang="en-US" sz="1800" dirty="0" smtClean="0">
              <a:solidFill>
                <a:schemeClr val="tx1"/>
              </a:solidFill>
            </a:rPr>
            <a:t>Checking performance against the plan</a:t>
          </a:r>
        </a:p>
        <a:p>
          <a:r>
            <a:rPr lang="en-US" sz="1800" dirty="0" smtClean="0">
              <a:solidFill>
                <a:schemeClr val="tx1"/>
              </a:solidFill>
            </a:rPr>
            <a:t>Adjusting the plan</a:t>
          </a:r>
          <a:endParaRPr lang="en-US" sz="1800" dirty="0">
            <a:solidFill>
              <a:schemeClr val="tx1"/>
            </a:solidFill>
          </a:endParaRPr>
        </a:p>
      </dgm:t>
    </dgm:pt>
    <dgm:pt modelId="{05DB51F1-90CF-45CA-A88E-26D425E81179}" type="parTrans" cxnId="{C803C0F4-42FC-4276-AD6E-BC7DBF5A9C0E}">
      <dgm:prSet/>
      <dgm:spPr/>
      <dgm:t>
        <a:bodyPr/>
        <a:lstStyle/>
        <a:p>
          <a:endParaRPr lang="en-US"/>
        </a:p>
      </dgm:t>
    </dgm:pt>
    <dgm:pt modelId="{8C135704-43ED-417E-AF27-0E7E4350D314}" type="sibTrans" cxnId="{C803C0F4-42FC-4276-AD6E-BC7DBF5A9C0E}">
      <dgm:prSet/>
      <dgm:spPr/>
      <dgm:t>
        <a:bodyPr/>
        <a:lstStyle/>
        <a:p>
          <a:endParaRPr lang="en-US"/>
        </a:p>
      </dgm:t>
    </dgm:pt>
    <dgm:pt modelId="{67C695BF-6088-4687-AA87-EF6ABA4B6611}">
      <dgm:prSet phldrT="[Text]" custT="1"/>
      <dgm:spPr/>
      <dgm:t>
        <a:bodyPr/>
        <a:lstStyle/>
        <a:p>
          <a:r>
            <a:rPr lang="en-US" sz="1800" dirty="0" smtClean="0">
              <a:solidFill>
                <a:srgbClr val="FF0000"/>
              </a:solidFill>
            </a:rPr>
            <a:t>Team function</a:t>
          </a:r>
        </a:p>
        <a:p>
          <a:r>
            <a:rPr lang="en-US" sz="1800" dirty="0" smtClean="0">
              <a:solidFill>
                <a:schemeClr val="tx1"/>
              </a:solidFill>
            </a:rPr>
            <a:t>Setting standard</a:t>
          </a:r>
        </a:p>
        <a:p>
          <a:r>
            <a:rPr lang="en-US" sz="1800" dirty="0" err="1" smtClean="0">
              <a:solidFill>
                <a:schemeClr val="tx1"/>
              </a:solidFill>
            </a:rPr>
            <a:t>Maintainance</a:t>
          </a:r>
          <a:r>
            <a:rPr lang="en-US" sz="1800" dirty="0" smtClean="0">
              <a:solidFill>
                <a:schemeClr val="tx1"/>
              </a:solidFill>
            </a:rPr>
            <a:t> discipline</a:t>
          </a:r>
        </a:p>
        <a:p>
          <a:r>
            <a:rPr lang="en-US" sz="1800" dirty="0" smtClean="0">
              <a:solidFill>
                <a:schemeClr val="tx1"/>
              </a:solidFill>
            </a:rPr>
            <a:t>Building team spirit</a:t>
          </a:r>
        </a:p>
        <a:p>
          <a:r>
            <a:rPr lang="en-US" sz="1800" dirty="0" smtClean="0">
              <a:solidFill>
                <a:schemeClr val="tx1"/>
              </a:solidFill>
            </a:rPr>
            <a:t>Appointing sub Leader </a:t>
          </a:r>
        </a:p>
      </dgm:t>
    </dgm:pt>
    <dgm:pt modelId="{5378E15D-BEA8-4529-A5BB-93C7653C7DA0}" type="parTrans" cxnId="{79595D03-96AF-4A32-A854-F0A51A2E133F}">
      <dgm:prSet/>
      <dgm:spPr/>
      <dgm:t>
        <a:bodyPr/>
        <a:lstStyle/>
        <a:p>
          <a:endParaRPr lang="en-US"/>
        </a:p>
      </dgm:t>
    </dgm:pt>
    <dgm:pt modelId="{BEF1A91E-0512-445E-8E57-9B3BC785A6B4}" type="sibTrans" cxnId="{79595D03-96AF-4A32-A854-F0A51A2E133F}">
      <dgm:prSet/>
      <dgm:spPr/>
      <dgm:t>
        <a:bodyPr/>
        <a:lstStyle/>
        <a:p>
          <a:endParaRPr lang="en-US"/>
        </a:p>
      </dgm:t>
    </dgm:pt>
    <dgm:pt modelId="{C7153326-6E1E-4345-BECF-3348A43C293C}">
      <dgm:prSet phldrT="[Text]" custT="1"/>
      <dgm:spPr/>
      <dgm:t>
        <a:bodyPr/>
        <a:lstStyle/>
        <a:p>
          <a:pPr algn="ctr"/>
          <a:endParaRPr lang="en-US" sz="1800" dirty="0" smtClean="0">
            <a:solidFill>
              <a:srgbClr val="FF0000"/>
            </a:solidFill>
          </a:endParaRPr>
        </a:p>
        <a:p>
          <a:pPr algn="ctr"/>
          <a:endParaRPr lang="en-US" sz="1800" dirty="0" smtClean="0">
            <a:solidFill>
              <a:srgbClr val="FF0000"/>
            </a:solidFill>
          </a:endParaRPr>
        </a:p>
        <a:p>
          <a:pPr algn="ctr"/>
          <a:r>
            <a:rPr lang="en-US" sz="1800" dirty="0" smtClean="0">
              <a:solidFill>
                <a:srgbClr val="FF0000"/>
              </a:solidFill>
            </a:rPr>
            <a:t>Individual functions</a:t>
          </a:r>
        </a:p>
        <a:p>
          <a:pPr algn="ctr"/>
          <a:r>
            <a:rPr lang="en-US" sz="1800" dirty="0" smtClean="0">
              <a:solidFill>
                <a:schemeClr val="tx1"/>
              </a:solidFill>
            </a:rPr>
            <a:t>Attending to personal  problem</a:t>
          </a:r>
        </a:p>
        <a:p>
          <a:pPr algn="ctr"/>
          <a:r>
            <a:rPr lang="en-US" sz="1800" dirty="0" smtClean="0">
              <a:solidFill>
                <a:schemeClr val="tx1"/>
              </a:solidFill>
            </a:rPr>
            <a:t>Praising individuals </a:t>
          </a:r>
        </a:p>
        <a:p>
          <a:pPr algn="ctr"/>
          <a:r>
            <a:rPr lang="en-US" sz="1800" dirty="0" smtClean="0">
              <a:solidFill>
                <a:schemeClr val="tx1"/>
              </a:solidFill>
            </a:rPr>
            <a:t>Giving status</a:t>
          </a:r>
        </a:p>
        <a:p>
          <a:pPr algn="ctr"/>
          <a:r>
            <a:rPr lang="en-US" sz="1800" dirty="0" err="1" smtClean="0">
              <a:solidFill>
                <a:schemeClr val="tx1"/>
              </a:solidFill>
            </a:rPr>
            <a:t>Recognising</a:t>
          </a:r>
          <a:r>
            <a:rPr lang="en-US" sz="1800" dirty="0" smtClean="0">
              <a:solidFill>
                <a:schemeClr val="tx1"/>
              </a:solidFill>
            </a:rPr>
            <a:t> and using individual abilities</a:t>
          </a:r>
        </a:p>
        <a:p>
          <a:pPr algn="ctr"/>
          <a:r>
            <a:rPr lang="en-US" sz="1800" dirty="0" smtClean="0">
              <a:solidFill>
                <a:schemeClr val="tx1"/>
              </a:solidFill>
            </a:rPr>
            <a:t>Training to individuals</a:t>
          </a:r>
        </a:p>
        <a:p>
          <a:pPr algn="ctr"/>
          <a:endParaRPr lang="en-US" sz="1800" dirty="0" smtClean="0">
            <a:solidFill>
              <a:srgbClr val="FF0000"/>
            </a:solidFill>
          </a:endParaRPr>
        </a:p>
      </dgm:t>
    </dgm:pt>
    <dgm:pt modelId="{71608E88-55EB-4891-A094-D681D6A91172}" type="parTrans" cxnId="{3DC263E5-BA17-41E1-A4B8-2D5440D1D9D6}">
      <dgm:prSet/>
      <dgm:spPr/>
      <dgm:t>
        <a:bodyPr/>
        <a:lstStyle/>
        <a:p>
          <a:endParaRPr lang="en-US"/>
        </a:p>
      </dgm:t>
    </dgm:pt>
    <dgm:pt modelId="{EE3A534A-6C28-4F21-8A8F-FCE048020DCA}" type="sibTrans" cxnId="{3DC263E5-BA17-41E1-A4B8-2D5440D1D9D6}">
      <dgm:prSet/>
      <dgm:spPr/>
      <dgm:t>
        <a:bodyPr/>
        <a:lstStyle/>
        <a:p>
          <a:endParaRPr lang="en-US"/>
        </a:p>
      </dgm:t>
    </dgm:pt>
    <dgm:pt modelId="{C8632BFF-FC13-494A-8DFC-EEB126AB0774}" type="pres">
      <dgm:prSet presAssocID="{2A3AF25F-CACB-41CD-B584-69E10F16FD20}" presName="compositeShape" presStyleCnt="0">
        <dgm:presLayoutVars>
          <dgm:chMax val="7"/>
          <dgm:dir/>
          <dgm:resizeHandles val="exact"/>
        </dgm:presLayoutVars>
      </dgm:prSet>
      <dgm:spPr/>
    </dgm:pt>
    <dgm:pt modelId="{137CF1E0-5F4B-440B-B87E-5697DC717285}" type="pres">
      <dgm:prSet presAssocID="{1DFE8C40-9634-4999-830D-FA25F50AF33A}" presName="circ1" presStyleLbl="vennNode1" presStyleIdx="0" presStyleCnt="3" custScaleX="170431" custScaleY="110085" custLinFactNeighborX="7826" custLinFactNeighborY="-9498"/>
      <dgm:spPr/>
      <dgm:t>
        <a:bodyPr/>
        <a:lstStyle/>
        <a:p>
          <a:endParaRPr lang="en-US"/>
        </a:p>
      </dgm:t>
    </dgm:pt>
    <dgm:pt modelId="{1834485F-6927-4378-B89A-5F58F4D0376D}" type="pres">
      <dgm:prSet presAssocID="{1DFE8C40-9634-4999-830D-FA25F50AF33A}" presName="circ1Tx" presStyleLbl="revTx" presStyleIdx="0" presStyleCnt="0">
        <dgm:presLayoutVars>
          <dgm:chMax val="0"/>
          <dgm:chPref val="0"/>
          <dgm:bulletEnabled val="1"/>
        </dgm:presLayoutVars>
      </dgm:prSet>
      <dgm:spPr/>
      <dgm:t>
        <a:bodyPr/>
        <a:lstStyle/>
        <a:p>
          <a:endParaRPr lang="en-US"/>
        </a:p>
      </dgm:t>
    </dgm:pt>
    <dgm:pt modelId="{A93ED6C5-DC60-42C8-A31C-9CA1697AC75D}" type="pres">
      <dgm:prSet presAssocID="{67C695BF-6088-4687-AA87-EF6ABA4B6611}" presName="circ2" presStyleLbl="vennNode1" presStyleIdx="1" presStyleCnt="3" custScaleX="123478" custScaleY="86083" custLinFactNeighborX="59997" custLinFactNeighborY="836"/>
      <dgm:spPr/>
      <dgm:t>
        <a:bodyPr/>
        <a:lstStyle/>
        <a:p>
          <a:endParaRPr lang="en-US"/>
        </a:p>
      </dgm:t>
    </dgm:pt>
    <dgm:pt modelId="{2BD9D99C-F3EF-45B2-B672-FF654121A513}" type="pres">
      <dgm:prSet presAssocID="{67C695BF-6088-4687-AA87-EF6ABA4B6611}" presName="circ2Tx" presStyleLbl="revTx" presStyleIdx="0" presStyleCnt="0">
        <dgm:presLayoutVars>
          <dgm:chMax val="0"/>
          <dgm:chPref val="0"/>
          <dgm:bulletEnabled val="1"/>
        </dgm:presLayoutVars>
      </dgm:prSet>
      <dgm:spPr/>
      <dgm:t>
        <a:bodyPr/>
        <a:lstStyle/>
        <a:p>
          <a:endParaRPr lang="en-US"/>
        </a:p>
      </dgm:t>
    </dgm:pt>
    <dgm:pt modelId="{5FD5F2DD-DA79-4185-BBF5-1B906000705D}" type="pres">
      <dgm:prSet presAssocID="{C7153326-6E1E-4345-BECF-3348A43C293C}" presName="circ3" presStyleLbl="vennNode1" presStyleIdx="2" presStyleCnt="3" custScaleX="174406" custScaleY="98462"/>
      <dgm:spPr/>
      <dgm:t>
        <a:bodyPr/>
        <a:lstStyle/>
        <a:p>
          <a:endParaRPr lang="en-US"/>
        </a:p>
      </dgm:t>
    </dgm:pt>
    <dgm:pt modelId="{EE2C73A0-1C49-4450-B8AF-F3EFBFD660B8}" type="pres">
      <dgm:prSet presAssocID="{C7153326-6E1E-4345-BECF-3348A43C293C}" presName="circ3Tx" presStyleLbl="revTx" presStyleIdx="0" presStyleCnt="0">
        <dgm:presLayoutVars>
          <dgm:chMax val="0"/>
          <dgm:chPref val="0"/>
          <dgm:bulletEnabled val="1"/>
        </dgm:presLayoutVars>
      </dgm:prSet>
      <dgm:spPr/>
      <dgm:t>
        <a:bodyPr/>
        <a:lstStyle/>
        <a:p>
          <a:endParaRPr lang="en-US"/>
        </a:p>
      </dgm:t>
    </dgm:pt>
  </dgm:ptLst>
  <dgm:cxnLst>
    <dgm:cxn modelId="{29AC9A59-6A3E-4B1E-9DE0-E1DC74AC4AC3}" type="presOf" srcId="{1DFE8C40-9634-4999-830D-FA25F50AF33A}" destId="{137CF1E0-5F4B-440B-B87E-5697DC717285}" srcOrd="0" destOrd="0" presId="urn:microsoft.com/office/officeart/2005/8/layout/venn1"/>
    <dgm:cxn modelId="{3DC263E5-BA17-41E1-A4B8-2D5440D1D9D6}" srcId="{2A3AF25F-CACB-41CD-B584-69E10F16FD20}" destId="{C7153326-6E1E-4345-BECF-3348A43C293C}" srcOrd="2" destOrd="0" parTransId="{71608E88-55EB-4891-A094-D681D6A91172}" sibTransId="{EE3A534A-6C28-4F21-8A8F-FCE048020DCA}"/>
    <dgm:cxn modelId="{884ED61E-C5EE-4886-8E9F-FF2617ED1DD9}" type="presOf" srcId="{67C695BF-6088-4687-AA87-EF6ABA4B6611}" destId="{A93ED6C5-DC60-42C8-A31C-9CA1697AC75D}" srcOrd="0" destOrd="0" presId="urn:microsoft.com/office/officeart/2005/8/layout/venn1"/>
    <dgm:cxn modelId="{79595D03-96AF-4A32-A854-F0A51A2E133F}" srcId="{2A3AF25F-CACB-41CD-B584-69E10F16FD20}" destId="{67C695BF-6088-4687-AA87-EF6ABA4B6611}" srcOrd="1" destOrd="0" parTransId="{5378E15D-BEA8-4529-A5BB-93C7653C7DA0}" sibTransId="{BEF1A91E-0512-445E-8E57-9B3BC785A6B4}"/>
    <dgm:cxn modelId="{D601995E-3AF7-4991-9717-A587E98FE7A9}" type="presOf" srcId="{C7153326-6E1E-4345-BECF-3348A43C293C}" destId="{5FD5F2DD-DA79-4185-BBF5-1B906000705D}" srcOrd="0" destOrd="0" presId="urn:microsoft.com/office/officeart/2005/8/layout/venn1"/>
    <dgm:cxn modelId="{89F61A64-EB09-45D1-872C-AE2E69C79AA3}" type="presOf" srcId="{2A3AF25F-CACB-41CD-B584-69E10F16FD20}" destId="{C8632BFF-FC13-494A-8DFC-EEB126AB0774}" srcOrd="0" destOrd="0" presId="urn:microsoft.com/office/officeart/2005/8/layout/venn1"/>
    <dgm:cxn modelId="{1B282C58-8935-4A4A-B95C-D0C5ADFAEF7A}" type="presOf" srcId="{1DFE8C40-9634-4999-830D-FA25F50AF33A}" destId="{1834485F-6927-4378-B89A-5F58F4D0376D}" srcOrd="1" destOrd="0" presId="urn:microsoft.com/office/officeart/2005/8/layout/venn1"/>
    <dgm:cxn modelId="{3869A866-21E0-41B5-BC03-E5149CB1A825}" type="presOf" srcId="{67C695BF-6088-4687-AA87-EF6ABA4B6611}" destId="{2BD9D99C-F3EF-45B2-B672-FF654121A513}" srcOrd="1" destOrd="0" presId="urn:microsoft.com/office/officeart/2005/8/layout/venn1"/>
    <dgm:cxn modelId="{2EC97969-13E6-4C2A-B4EB-793A77BB1340}" type="presOf" srcId="{C7153326-6E1E-4345-BECF-3348A43C293C}" destId="{EE2C73A0-1C49-4450-B8AF-F3EFBFD660B8}" srcOrd="1" destOrd="0" presId="urn:microsoft.com/office/officeart/2005/8/layout/venn1"/>
    <dgm:cxn modelId="{C803C0F4-42FC-4276-AD6E-BC7DBF5A9C0E}" srcId="{2A3AF25F-CACB-41CD-B584-69E10F16FD20}" destId="{1DFE8C40-9634-4999-830D-FA25F50AF33A}" srcOrd="0" destOrd="0" parTransId="{05DB51F1-90CF-45CA-A88E-26D425E81179}" sibTransId="{8C135704-43ED-417E-AF27-0E7E4350D314}"/>
    <dgm:cxn modelId="{9CF70B2B-C6A8-44E6-B4C6-269FCE0F5D7C}" type="presParOf" srcId="{C8632BFF-FC13-494A-8DFC-EEB126AB0774}" destId="{137CF1E0-5F4B-440B-B87E-5697DC717285}" srcOrd="0" destOrd="0" presId="urn:microsoft.com/office/officeart/2005/8/layout/venn1"/>
    <dgm:cxn modelId="{8A7F444B-908A-4D88-83F4-9AABE3290820}" type="presParOf" srcId="{C8632BFF-FC13-494A-8DFC-EEB126AB0774}" destId="{1834485F-6927-4378-B89A-5F58F4D0376D}" srcOrd="1" destOrd="0" presId="urn:microsoft.com/office/officeart/2005/8/layout/venn1"/>
    <dgm:cxn modelId="{DA506A73-2C22-4E6E-B317-25239EC87F8A}" type="presParOf" srcId="{C8632BFF-FC13-494A-8DFC-EEB126AB0774}" destId="{A93ED6C5-DC60-42C8-A31C-9CA1697AC75D}" srcOrd="2" destOrd="0" presId="urn:microsoft.com/office/officeart/2005/8/layout/venn1"/>
    <dgm:cxn modelId="{AD82AE3E-EB21-4B41-BDB4-722176FB02AB}" type="presParOf" srcId="{C8632BFF-FC13-494A-8DFC-EEB126AB0774}" destId="{2BD9D99C-F3EF-45B2-B672-FF654121A513}" srcOrd="3" destOrd="0" presId="urn:microsoft.com/office/officeart/2005/8/layout/venn1"/>
    <dgm:cxn modelId="{167137FA-0DAB-4509-99F6-82E9BD11B3DE}" type="presParOf" srcId="{C8632BFF-FC13-494A-8DFC-EEB126AB0774}" destId="{5FD5F2DD-DA79-4185-BBF5-1B906000705D}" srcOrd="4" destOrd="0" presId="urn:microsoft.com/office/officeart/2005/8/layout/venn1"/>
    <dgm:cxn modelId="{53585AFB-86D6-4C3E-B451-2AC05B0E6E02}" type="presParOf" srcId="{C8632BFF-FC13-494A-8DFC-EEB126AB0774}" destId="{EE2C73A0-1C49-4450-B8AF-F3EFBFD660B8}"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310C05-E298-4B86-ACFF-0AC02D8F5A4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1B0271DB-724A-4939-9D5C-93B35069875F}">
      <dgm:prSet phldrT="[Text]" custT="1"/>
      <dgm:spPr/>
      <dgm:t>
        <a:bodyPr/>
        <a:lstStyle/>
        <a:p>
          <a:r>
            <a:rPr lang="en-US" sz="2400" dirty="0"/>
            <a:t>Trust</a:t>
          </a:r>
          <a:endParaRPr lang="en-IN" sz="2400" dirty="0"/>
        </a:p>
      </dgm:t>
    </dgm:pt>
    <dgm:pt modelId="{609BFBC1-73EB-4AB4-A1F2-A3B2C11BC1FB}" type="parTrans" cxnId="{7FDF8B7A-4CE1-4A4E-9D09-455F43C1E825}">
      <dgm:prSet/>
      <dgm:spPr/>
      <dgm:t>
        <a:bodyPr/>
        <a:lstStyle/>
        <a:p>
          <a:endParaRPr lang="en-IN" sz="2000"/>
        </a:p>
      </dgm:t>
    </dgm:pt>
    <dgm:pt modelId="{B73FE579-3D7E-4515-8E87-2860EA717058}" type="sibTrans" cxnId="{7FDF8B7A-4CE1-4A4E-9D09-455F43C1E825}">
      <dgm:prSet/>
      <dgm:spPr/>
      <dgm:t>
        <a:bodyPr/>
        <a:lstStyle/>
        <a:p>
          <a:endParaRPr lang="en-IN" sz="2000"/>
        </a:p>
      </dgm:t>
    </dgm:pt>
    <dgm:pt modelId="{2A27A0A0-D922-477F-AF5F-9E92BF29D436}">
      <dgm:prSet phldrT="[Text]" custT="1"/>
      <dgm:spPr/>
      <dgm:t>
        <a:bodyPr/>
        <a:lstStyle/>
        <a:p>
          <a:r>
            <a:rPr lang="en-US" sz="2400" dirty="0"/>
            <a:t>Recognition</a:t>
          </a:r>
          <a:endParaRPr lang="en-IN" sz="2400" dirty="0"/>
        </a:p>
      </dgm:t>
    </dgm:pt>
    <dgm:pt modelId="{52BD9007-71AA-49E5-A474-E7B78C631DC7}" type="parTrans" cxnId="{36FC26FE-41AD-436C-A4FD-864CFF1E247D}">
      <dgm:prSet/>
      <dgm:spPr/>
      <dgm:t>
        <a:bodyPr/>
        <a:lstStyle/>
        <a:p>
          <a:endParaRPr lang="en-IN" sz="2000"/>
        </a:p>
      </dgm:t>
    </dgm:pt>
    <dgm:pt modelId="{A3C24AC2-4B27-46AD-BF59-70B337BFE85A}" type="sibTrans" cxnId="{36FC26FE-41AD-436C-A4FD-864CFF1E247D}">
      <dgm:prSet/>
      <dgm:spPr/>
      <dgm:t>
        <a:bodyPr/>
        <a:lstStyle/>
        <a:p>
          <a:endParaRPr lang="en-IN" sz="2000"/>
        </a:p>
      </dgm:t>
    </dgm:pt>
    <dgm:pt modelId="{B57FE499-1313-48BE-8A1B-B3D43B4C0293}">
      <dgm:prSet phldrT="[Text]" custT="1"/>
      <dgm:spPr/>
      <dgm:t>
        <a:bodyPr/>
        <a:lstStyle/>
        <a:p>
          <a:r>
            <a:rPr lang="en-US" sz="2400" dirty="0"/>
            <a:t>Appreciation</a:t>
          </a:r>
          <a:endParaRPr lang="en-IN" sz="2400" dirty="0"/>
        </a:p>
      </dgm:t>
    </dgm:pt>
    <dgm:pt modelId="{E5F96A33-1912-4CEB-A4A8-94B2C1E95323}" type="parTrans" cxnId="{89115A6E-4989-4823-AA3C-B482A6691B2E}">
      <dgm:prSet/>
      <dgm:spPr/>
      <dgm:t>
        <a:bodyPr/>
        <a:lstStyle/>
        <a:p>
          <a:endParaRPr lang="en-IN" sz="2000"/>
        </a:p>
      </dgm:t>
    </dgm:pt>
    <dgm:pt modelId="{7542A640-0D13-45F8-BB8D-E234ADAFF0A6}" type="sibTrans" cxnId="{89115A6E-4989-4823-AA3C-B482A6691B2E}">
      <dgm:prSet/>
      <dgm:spPr/>
      <dgm:t>
        <a:bodyPr/>
        <a:lstStyle/>
        <a:p>
          <a:endParaRPr lang="en-IN" sz="2000"/>
        </a:p>
      </dgm:t>
    </dgm:pt>
    <dgm:pt modelId="{D5E43566-22BF-454D-BA62-C6128B4DE705}">
      <dgm:prSet phldrT="[Text]" custT="1"/>
      <dgm:spPr/>
      <dgm:t>
        <a:bodyPr/>
        <a:lstStyle/>
        <a:p>
          <a:r>
            <a:rPr lang="en-US" sz="2400" dirty="0"/>
            <a:t>Growth</a:t>
          </a:r>
          <a:endParaRPr lang="en-IN" sz="2400" dirty="0"/>
        </a:p>
      </dgm:t>
    </dgm:pt>
    <dgm:pt modelId="{292B8D11-C054-48F2-A86B-45AF46C9F058}" type="parTrans" cxnId="{1F1B7C36-E1C2-453A-BFDA-7AA9DEE38B43}">
      <dgm:prSet/>
      <dgm:spPr/>
      <dgm:t>
        <a:bodyPr/>
        <a:lstStyle/>
        <a:p>
          <a:endParaRPr lang="en-IN" sz="2000"/>
        </a:p>
      </dgm:t>
    </dgm:pt>
    <dgm:pt modelId="{6C4176BA-C823-47E8-8529-27FF2CA0A113}" type="sibTrans" cxnId="{1F1B7C36-E1C2-453A-BFDA-7AA9DEE38B43}">
      <dgm:prSet/>
      <dgm:spPr/>
      <dgm:t>
        <a:bodyPr/>
        <a:lstStyle/>
        <a:p>
          <a:endParaRPr lang="en-IN" sz="2000"/>
        </a:p>
      </dgm:t>
    </dgm:pt>
    <dgm:pt modelId="{6AD4664B-F199-4333-A254-2DE1DCC8CF90}">
      <dgm:prSet phldrT="[Text]" custT="1"/>
      <dgm:spPr/>
      <dgm:t>
        <a:bodyPr/>
        <a:lstStyle/>
        <a:p>
          <a:r>
            <a:rPr lang="en-US" sz="2400" dirty="0"/>
            <a:t>Encouragement</a:t>
          </a:r>
          <a:endParaRPr lang="en-IN" sz="2400" dirty="0"/>
        </a:p>
      </dgm:t>
    </dgm:pt>
    <dgm:pt modelId="{15FAADBB-7E37-43D0-80A1-F1D73EEE0073}" type="parTrans" cxnId="{16FBCDA6-63D2-4DA3-A72C-B8DDAC5C50F9}">
      <dgm:prSet/>
      <dgm:spPr/>
      <dgm:t>
        <a:bodyPr/>
        <a:lstStyle/>
        <a:p>
          <a:endParaRPr lang="en-IN" sz="2000"/>
        </a:p>
      </dgm:t>
    </dgm:pt>
    <dgm:pt modelId="{44A4E55A-D939-457D-8A3A-64D4D349A241}" type="sibTrans" cxnId="{16FBCDA6-63D2-4DA3-A72C-B8DDAC5C50F9}">
      <dgm:prSet/>
      <dgm:spPr/>
      <dgm:t>
        <a:bodyPr/>
        <a:lstStyle/>
        <a:p>
          <a:endParaRPr lang="en-IN" sz="2000"/>
        </a:p>
      </dgm:t>
    </dgm:pt>
    <dgm:pt modelId="{91FB6AFC-3B87-42AE-B98C-77918DF1A39E}">
      <dgm:prSet phldrT="[Text]" custT="1"/>
      <dgm:spPr/>
      <dgm:t>
        <a:bodyPr/>
        <a:lstStyle/>
        <a:p>
          <a:r>
            <a:rPr lang="en-US" sz="2400" dirty="0"/>
            <a:t>Balance</a:t>
          </a:r>
          <a:endParaRPr lang="en-IN" sz="2400" dirty="0"/>
        </a:p>
      </dgm:t>
    </dgm:pt>
    <dgm:pt modelId="{972FF859-DA7C-403E-BF6E-9308997C38F6}" type="parTrans" cxnId="{32668F21-4F40-4821-90C7-F83252ED2C24}">
      <dgm:prSet/>
      <dgm:spPr/>
      <dgm:t>
        <a:bodyPr/>
        <a:lstStyle/>
        <a:p>
          <a:endParaRPr lang="en-IN" sz="2000"/>
        </a:p>
      </dgm:t>
    </dgm:pt>
    <dgm:pt modelId="{DA34BEBE-4AE1-4393-90C0-883A593F4915}" type="sibTrans" cxnId="{32668F21-4F40-4821-90C7-F83252ED2C24}">
      <dgm:prSet/>
      <dgm:spPr/>
      <dgm:t>
        <a:bodyPr/>
        <a:lstStyle/>
        <a:p>
          <a:endParaRPr lang="en-IN" sz="2000"/>
        </a:p>
      </dgm:t>
    </dgm:pt>
    <dgm:pt modelId="{8BBF3D37-C500-4CAC-8B4F-2524C11F47FB}">
      <dgm:prSet phldrT="[Text]" custT="1"/>
      <dgm:spPr/>
      <dgm:t>
        <a:bodyPr/>
        <a:lstStyle/>
        <a:p>
          <a:r>
            <a:rPr lang="en-US" sz="2400" dirty="0"/>
            <a:t>Responsibility</a:t>
          </a:r>
          <a:endParaRPr lang="en-IN" sz="2400" dirty="0"/>
        </a:p>
      </dgm:t>
    </dgm:pt>
    <dgm:pt modelId="{C35B8509-58D1-4FE6-ACEF-4B916ADF35F0}" type="parTrans" cxnId="{CEBAA0D5-BCEF-4DF7-80D8-3EB0455B73CF}">
      <dgm:prSet/>
      <dgm:spPr/>
      <dgm:t>
        <a:bodyPr/>
        <a:lstStyle/>
        <a:p>
          <a:endParaRPr lang="en-IN" sz="2000"/>
        </a:p>
      </dgm:t>
    </dgm:pt>
    <dgm:pt modelId="{765DF491-DE7D-4CB3-9323-9D7088A05A71}" type="sibTrans" cxnId="{CEBAA0D5-BCEF-4DF7-80D8-3EB0455B73CF}">
      <dgm:prSet/>
      <dgm:spPr/>
      <dgm:t>
        <a:bodyPr/>
        <a:lstStyle/>
        <a:p>
          <a:endParaRPr lang="en-IN" sz="2000"/>
        </a:p>
      </dgm:t>
    </dgm:pt>
    <dgm:pt modelId="{75FCAA01-B323-4AA8-BBF8-26F64B68E3BE}">
      <dgm:prSet phldrT="[Text]" custT="1"/>
      <dgm:spPr/>
      <dgm:t>
        <a:bodyPr/>
        <a:lstStyle/>
        <a:p>
          <a:r>
            <a:rPr lang="en-US" sz="2400" dirty="0"/>
            <a:t>Efficient </a:t>
          </a:r>
          <a:endParaRPr lang="en-IN" sz="2400" dirty="0"/>
        </a:p>
      </dgm:t>
    </dgm:pt>
    <dgm:pt modelId="{F3DA985B-BBE4-4042-BCE5-B739114D50C0}" type="parTrans" cxnId="{32F50BDE-867C-4E81-8ADE-AEA88659DBE4}">
      <dgm:prSet/>
      <dgm:spPr/>
      <dgm:t>
        <a:bodyPr/>
        <a:lstStyle/>
        <a:p>
          <a:endParaRPr lang="en-IN" sz="2000"/>
        </a:p>
      </dgm:t>
    </dgm:pt>
    <dgm:pt modelId="{8F1419F2-C17D-42BA-A992-FA041507C75D}" type="sibTrans" cxnId="{32F50BDE-867C-4E81-8ADE-AEA88659DBE4}">
      <dgm:prSet/>
      <dgm:spPr/>
      <dgm:t>
        <a:bodyPr/>
        <a:lstStyle/>
        <a:p>
          <a:endParaRPr lang="en-IN" sz="2000"/>
        </a:p>
      </dgm:t>
    </dgm:pt>
    <dgm:pt modelId="{E6F68FE9-F9F0-4BCE-AF26-A4A38188ED41}">
      <dgm:prSet phldrT="[Text]" custT="1"/>
      <dgm:spPr/>
      <dgm:t>
        <a:bodyPr/>
        <a:lstStyle/>
        <a:p>
          <a:r>
            <a:rPr lang="en-US" sz="2400" dirty="0"/>
            <a:t>Fair Working Environment</a:t>
          </a:r>
          <a:endParaRPr lang="en-IN" sz="2400" dirty="0"/>
        </a:p>
      </dgm:t>
    </dgm:pt>
    <dgm:pt modelId="{0763401A-6855-4084-B71B-74D229D291A3}" type="parTrans" cxnId="{A7D916C4-E740-4BD9-AB35-F3E8C77DF9F0}">
      <dgm:prSet/>
      <dgm:spPr/>
      <dgm:t>
        <a:bodyPr/>
        <a:lstStyle/>
        <a:p>
          <a:endParaRPr lang="en-IN" sz="2000"/>
        </a:p>
      </dgm:t>
    </dgm:pt>
    <dgm:pt modelId="{CBC8EE39-8EEB-4A58-A90C-57041ED8CE83}" type="sibTrans" cxnId="{A7D916C4-E740-4BD9-AB35-F3E8C77DF9F0}">
      <dgm:prSet/>
      <dgm:spPr/>
      <dgm:t>
        <a:bodyPr/>
        <a:lstStyle/>
        <a:p>
          <a:endParaRPr lang="en-IN" sz="2000"/>
        </a:p>
      </dgm:t>
    </dgm:pt>
    <dgm:pt modelId="{0A8F2AB0-8CCF-4C72-8540-BDF9B31571EA}" type="pres">
      <dgm:prSet presAssocID="{63310C05-E298-4B86-ACFF-0AC02D8F5A4A}" presName="Name0" presStyleCnt="0">
        <dgm:presLayoutVars>
          <dgm:dir val="rev"/>
          <dgm:animLvl val="lvl"/>
          <dgm:resizeHandles/>
        </dgm:presLayoutVars>
      </dgm:prSet>
      <dgm:spPr/>
      <dgm:t>
        <a:bodyPr/>
        <a:lstStyle/>
        <a:p>
          <a:endParaRPr lang="en-US"/>
        </a:p>
      </dgm:t>
    </dgm:pt>
    <dgm:pt modelId="{35508A65-B98E-4D01-A7E1-EE991B4EDB51}" type="pres">
      <dgm:prSet presAssocID="{1B0271DB-724A-4939-9D5C-93B35069875F}" presName="linNode" presStyleCnt="0"/>
      <dgm:spPr/>
    </dgm:pt>
    <dgm:pt modelId="{316033E6-B8FB-4BBD-A5DE-E6E02A9AF470}" type="pres">
      <dgm:prSet presAssocID="{1B0271DB-724A-4939-9D5C-93B35069875F}" presName="parentShp" presStyleLbl="node1" presStyleIdx="0" presStyleCnt="9">
        <dgm:presLayoutVars>
          <dgm:bulletEnabled val="1"/>
        </dgm:presLayoutVars>
      </dgm:prSet>
      <dgm:spPr/>
      <dgm:t>
        <a:bodyPr/>
        <a:lstStyle/>
        <a:p>
          <a:endParaRPr lang="en-US"/>
        </a:p>
      </dgm:t>
    </dgm:pt>
    <dgm:pt modelId="{C62CD686-F6F1-4F1D-9138-1173A10B67E7}" type="pres">
      <dgm:prSet presAssocID="{1B0271DB-724A-4939-9D5C-93B35069875F}" presName="childShp" presStyleLbl="bgAccFollowNode1" presStyleIdx="0" presStyleCnt="9">
        <dgm:presLayoutVars>
          <dgm:bulletEnabled val="1"/>
        </dgm:presLayoutVars>
      </dgm:prSet>
      <dgm:spPr/>
    </dgm:pt>
    <dgm:pt modelId="{2F905AA3-40DB-4E02-939E-F70C30309DA3}" type="pres">
      <dgm:prSet presAssocID="{B73FE579-3D7E-4515-8E87-2860EA717058}" presName="spacing" presStyleCnt="0"/>
      <dgm:spPr/>
    </dgm:pt>
    <dgm:pt modelId="{2B85C6F8-1881-4100-838F-E6B8886642C1}" type="pres">
      <dgm:prSet presAssocID="{2A27A0A0-D922-477F-AF5F-9E92BF29D436}" presName="linNode" presStyleCnt="0"/>
      <dgm:spPr/>
    </dgm:pt>
    <dgm:pt modelId="{2A89304D-2076-4954-8BC6-1122288CB414}" type="pres">
      <dgm:prSet presAssocID="{2A27A0A0-D922-477F-AF5F-9E92BF29D436}" presName="parentShp" presStyleLbl="node1" presStyleIdx="1" presStyleCnt="9">
        <dgm:presLayoutVars>
          <dgm:bulletEnabled val="1"/>
        </dgm:presLayoutVars>
      </dgm:prSet>
      <dgm:spPr/>
      <dgm:t>
        <a:bodyPr/>
        <a:lstStyle/>
        <a:p>
          <a:endParaRPr lang="en-US"/>
        </a:p>
      </dgm:t>
    </dgm:pt>
    <dgm:pt modelId="{187558D8-FEE0-4002-92DD-289D02AD02F0}" type="pres">
      <dgm:prSet presAssocID="{2A27A0A0-D922-477F-AF5F-9E92BF29D436}" presName="childShp" presStyleLbl="bgAccFollowNode1" presStyleIdx="1" presStyleCnt="9">
        <dgm:presLayoutVars>
          <dgm:bulletEnabled val="1"/>
        </dgm:presLayoutVars>
      </dgm:prSet>
      <dgm:spPr/>
    </dgm:pt>
    <dgm:pt modelId="{00525A25-E030-4D82-8E4F-F0BD46BD5B9D}" type="pres">
      <dgm:prSet presAssocID="{A3C24AC2-4B27-46AD-BF59-70B337BFE85A}" presName="spacing" presStyleCnt="0"/>
      <dgm:spPr/>
    </dgm:pt>
    <dgm:pt modelId="{C11D014D-70D0-451A-9E43-757DA44AE407}" type="pres">
      <dgm:prSet presAssocID="{B57FE499-1313-48BE-8A1B-B3D43B4C0293}" presName="linNode" presStyleCnt="0"/>
      <dgm:spPr/>
    </dgm:pt>
    <dgm:pt modelId="{08888919-4A56-4D4B-9B63-9A204DDC8C9F}" type="pres">
      <dgm:prSet presAssocID="{B57FE499-1313-48BE-8A1B-B3D43B4C0293}" presName="parentShp" presStyleLbl="node1" presStyleIdx="2" presStyleCnt="9">
        <dgm:presLayoutVars>
          <dgm:bulletEnabled val="1"/>
        </dgm:presLayoutVars>
      </dgm:prSet>
      <dgm:spPr/>
      <dgm:t>
        <a:bodyPr/>
        <a:lstStyle/>
        <a:p>
          <a:endParaRPr lang="en-US"/>
        </a:p>
      </dgm:t>
    </dgm:pt>
    <dgm:pt modelId="{BE9C8984-17ED-4E18-93AE-8BAFE9B12870}" type="pres">
      <dgm:prSet presAssocID="{B57FE499-1313-48BE-8A1B-B3D43B4C0293}" presName="childShp" presStyleLbl="bgAccFollowNode1" presStyleIdx="2" presStyleCnt="9">
        <dgm:presLayoutVars>
          <dgm:bulletEnabled val="1"/>
        </dgm:presLayoutVars>
      </dgm:prSet>
      <dgm:spPr/>
    </dgm:pt>
    <dgm:pt modelId="{FA4F3A92-2990-4C46-81F4-B32A460E0C0B}" type="pres">
      <dgm:prSet presAssocID="{7542A640-0D13-45F8-BB8D-E234ADAFF0A6}" presName="spacing" presStyleCnt="0"/>
      <dgm:spPr/>
    </dgm:pt>
    <dgm:pt modelId="{F07E3A95-60C2-4F80-BC9F-C14BAD588DDA}" type="pres">
      <dgm:prSet presAssocID="{D5E43566-22BF-454D-BA62-C6128B4DE705}" presName="linNode" presStyleCnt="0"/>
      <dgm:spPr/>
    </dgm:pt>
    <dgm:pt modelId="{93E19BE7-8836-4FE3-921B-C41966D29399}" type="pres">
      <dgm:prSet presAssocID="{D5E43566-22BF-454D-BA62-C6128B4DE705}" presName="parentShp" presStyleLbl="node1" presStyleIdx="3" presStyleCnt="9">
        <dgm:presLayoutVars>
          <dgm:bulletEnabled val="1"/>
        </dgm:presLayoutVars>
      </dgm:prSet>
      <dgm:spPr/>
      <dgm:t>
        <a:bodyPr/>
        <a:lstStyle/>
        <a:p>
          <a:endParaRPr lang="en-US"/>
        </a:p>
      </dgm:t>
    </dgm:pt>
    <dgm:pt modelId="{6EBD650F-6ADB-4EB4-BE15-EE1A5D7C72CF}" type="pres">
      <dgm:prSet presAssocID="{D5E43566-22BF-454D-BA62-C6128B4DE705}" presName="childShp" presStyleLbl="bgAccFollowNode1" presStyleIdx="3" presStyleCnt="9">
        <dgm:presLayoutVars>
          <dgm:bulletEnabled val="1"/>
        </dgm:presLayoutVars>
      </dgm:prSet>
      <dgm:spPr/>
    </dgm:pt>
    <dgm:pt modelId="{ECB90491-7523-46DD-AF07-C7547873117D}" type="pres">
      <dgm:prSet presAssocID="{6C4176BA-C823-47E8-8529-27FF2CA0A113}" presName="spacing" presStyleCnt="0"/>
      <dgm:spPr/>
    </dgm:pt>
    <dgm:pt modelId="{C848C7BB-96E5-4625-918B-299313C0E5BF}" type="pres">
      <dgm:prSet presAssocID="{6AD4664B-F199-4333-A254-2DE1DCC8CF90}" presName="linNode" presStyleCnt="0"/>
      <dgm:spPr/>
    </dgm:pt>
    <dgm:pt modelId="{CB76FC29-C78E-48A2-9041-6EEF52BA8DED}" type="pres">
      <dgm:prSet presAssocID="{6AD4664B-F199-4333-A254-2DE1DCC8CF90}" presName="parentShp" presStyleLbl="node1" presStyleIdx="4" presStyleCnt="9">
        <dgm:presLayoutVars>
          <dgm:bulletEnabled val="1"/>
        </dgm:presLayoutVars>
      </dgm:prSet>
      <dgm:spPr/>
      <dgm:t>
        <a:bodyPr/>
        <a:lstStyle/>
        <a:p>
          <a:endParaRPr lang="en-US"/>
        </a:p>
      </dgm:t>
    </dgm:pt>
    <dgm:pt modelId="{8C009D06-BA59-4B63-A272-1D8009F21D3E}" type="pres">
      <dgm:prSet presAssocID="{6AD4664B-F199-4333-A254-2DE1DCC8CF90}" presName="childShp" presStyleLbl="bgAccFollowNode1" presStyleIdx="4" presStyleCnt="9">
        <dgm:presLayoutVars>
          <dgm:bulletEnabled val="1"/>
        </dgm:presLayoutVars>
      </dgm:prSet>
      <dgm:spPr/>
    </dgm:pt>
    <dgm:pt modelId="{8C2E310D-7FBE-42FD-9D85-F127D7ED6CE0}" type="pres">
      <dgm:prSet presAssocID="{44A4E55A-D939-457D-8A3A-64D4D349A241}" presName="spacing" presStyleCnt="0"/>
      <dgm:spPr/>
    </dgm:pt>
    <dgm:pt modelId="{339DA9A1-4BCE-4B4F-93C6-271DD7A27273}" type="pres">
      <dgm:prSet presAssocID="{91FB6AFC-3B87-42AE-B98C-77918DF1A39E}" presName="linNode" presStyleCnt="0"/>
      <dgm:spPr/>
    </dgm:pt>
    <dgm:pt modelId="{8FF2C468-68AE-41EE-8C78-17B44ADBC9FA}" type="pres">
      <dgm:prSet presAssocID="{91FB6AFC-3B87-42AE-B98C-77918DF1A39E}" presName="parentShp" presStyleLbl="node1" presStyleIdx="5" presStyleCnt="9">
        <dgm:presLayoutVars>
          <dgm:bulletEnabled val="1"/>
        </dgm:presLayoutVars>
      </dgm:prSet>
      <dgm:spPr/>
      <dgm:t>
        <a:bodyPr/>
        <a:lstStyle/>
        <a:p>
          <a:endParaRPr lang="en-US"/>
        </a:p>
      </dgm:t>
    </dgm:pt>
    <dgm:pt modelId="{8F70ED13-FB9F-4E8D-8799-C03F62F1D622}" type="pres">
      <dgm:prSet presAssocID="{91FB6AFC-3B87-42AE-B98C-77918DF1A39E}" presName="childShp" presStyleLbl="bgAccFollowNode1" presStyleIdx="5" presStyleCnt="9">
        <dgm:presLayoutVars>
          <dgm:bulletEnabled val="1"/>
        </dgm:presLayoutVars>
      </dgm:prSet>
      <dgm:spPr/>
    </dgm:pt>
    <dgm:pt modelId="{A97B8160-E147-482E-8D2B-1E7BE2F4500E}" type="pres">
      <dgm:prSet presAssocID="{DA34BEBE-4AE1-4393-90C0-883A593F4915}" presName="spacing" presStyleCnt="0"/>
      <dgm:spPr/>
    </dgm:pt>
    <dgm:pt modelId="{6CC864D1-120B-4D33-8187-860FAE41D4A6}" type="pres">
      <dgm:prSet presAssocID="{8BBF3D37-C500-4CAC-8B4F-2524C11F47FB}" presName="linNode" presStyleCnt="0"/>
      <dgm:spPr/>
    </dgm:pt>
    <dgm:pt modelId="{7C095A3E-41EA-478F-9AAD-B54358090891}" type="pres">
      <dgm:prSet presAssocID="{8BBF3D37-C500-4CAC-8B4F-2524C11F47FB}" presName="parentShp" presStyleLbl="node1" presStyleIdx="6" presStyleCnt="9">
        <dgm:presLayoutVars>
          <dgm:bulletEnabled val="1"/>
        </dgm:presLayoutVars>
      </dgm:prSet>
      <dgm:spPr/>
      <dgm:t>
        <a:bodyPr/>
        <a:lstStyle/>
        <a:p>
          <a:endParaRPr lang="en-US"/>
        </a:p>
      </dgm:t>
    </dgm:pt>
    <dgm:pt modelId="{F52E2470-777C-478A-84BB-C85683CF64B0}" type="pres">
      <dgm:prSet presAssocID="{8BBF3D37-C500-4CAC-8B4F-2524C11F47FB}" presName="childShp" presStyleLbl="bgAccFollowNode1" presStyleIdx="6" presStyleCnt="9">
        <dgm:presLayoutVars>
          <dgm:bulletEnabled val="1"/>
        </dgm:presLayoutVars>
      </dgm:prSet>
      <dgm:spPr/>
    </dgm:pt>
    <dgm:pt modelId="{362FE02F-8D99-4A57-9E8E-2E031780A392}" type="pres">
      <dgm:prSet presAssocID="{765DF491-DE7D-4CB3-9323-9D7088A05A71}" presName="spacing" presStyleCnt="0"/>
      <dgm:spPr/>
    </dgm:pt>
    <dgm:pt modelId="{219A20F5-0984-40B0-A0B5-8B2A816B8D90}" type="pres">
      <dgm:prSet presAssocID="{75FCAA01-B323-4AA8-BBF8-26F64B68E3BE}" presName="linNode" presStyleCnt="0"/>
      <dgm:spPr/>
    </dgm:pt>
    <dgm:pt modelId="{3FE05F05-D528-4BC1-AC95-655B56E7B740}" type="pres">
      <dgm:prSet presAssocID="{75FCAA01-B323-4AA8-BBF8-26F64B68E3BE}" presName="parentShp" presStyleLbl="node1" presStyleIdx="7" presStyleCnt="9">
        <dgm:presLayoutVars>
          <dgm:bulletEnabled val="1"/>
        </dgm:presLayoutVars>
      </dgm:prSet>
      <dgm:spPr/>
      <dgm:t>
        <a:bodyPr/>
        <a:lstStyle/>
        <a:p>
          <a:endParaRPr lang="en-US"/>
        </a:p>
      </dgm:t>
    </dgm:pt>
    <dgm:pt modelId="{75010D85-C3A3-4D60-8152-261BEE54AAA7}" type="pres">
      <dgm:prSet presAssocID="{75FCAA01-B323-4AA8-BBF8-26F64B68E3BE}" presName="childShp" presStyleLbl="bgAccFollowNode1" presStyleIdx="7" presStyleCnt="9">
        <dgm:presLayoutVars>
          <dgm:bulletEnabled val="1"/>
        </dgm:presLayoutVars>
      </dgm:prSet>
      <dgm:spPr/>
    </dgm:pt>
    <dgm:pt modelId="{17ABFAC1-F68C-4979-A4C9-0746D6E5AC99}" type="pres">
      <dgm:prSet presAssocID="{8F1419F2-C17D-42BA-A992-FA041507C75D}" presName="spacing" presStyleCnt="0"/>
      <dgm:spPr/>
    </dgm:pt>
    <dgm:pt modelId="{C5F6351A-2E08-4063-9B00-5F8DF967729B}" type="pres">
      <dgm:prSet presAssocID="{E6F68FE9-F9F0-4BCE-AF26-A4A38188ED41}" presName="linNode" presStyleCnt="0"/>
      <dgm:spPr/>
    </dgm:pt>
    <dgm:pt modelId="{543F7AC7-7D66-4114-B6BA-7100BCA007C1}" type="pres">
      <dgm:prSet presAssocID="{E6F68FE9-F9F0-4BCE-AF26-A4A38188ED41}" presName="parentShp" presStyleLbl="node1" presStyleIdx="8" presStyleCnt="9">
        <dgm:presLayoutVars>
          <dgm:bulletEnabled val="1"/>
        </dgm:presLayoutVars>
      </dgm:prSet>
      <dgm:spPr/>
      <dgm:t>
        <a:bodyPr/>
        <a:lstStyle/>
        <a:p>
          <a:endParaRPr lang="en-US"/>
        </a:p>
      </dgm:t>
    </dgm:pt>
    <dgm:pt modelId="{97458D79-2EAF-4130-803B-1325C79771D0}" type="pres">
      <dgm:prSet presAssocID="{E6F68FE9-F9F0-4BCE-AF26-A4A38188ED41}" presName="childShp" presStyleLbl="bgAccFollowNode1" presStyleIdx="8" presStyleCnt="9">
        <dgm:presLayoutVars>
          <dgm:bulletEnabled val="1"/>
        </dgm:presLayoutVars>
      </dgm:prSet>
      <dgm:spPr/>
    </dgm:pt>
  </dgm:ptLst>
  <dgm:cxnLst>
    <dgm:cxn modelId="{CEBAA0D5-BCEF-4DF7-80D8-3EB0455B73CF}" srcId="{63310C05-E298-4B86-ACFF-0AC02D8F5A4A}" destId="{8BBF3D37-C500-4CAC-8B4F-2524C11F47FB}" srcOrd="6" destOrd="0" parTransId="{C35B8509-58D1-4FE6-ACEF-4B916ADF35F0}" sibTransId="{765DF491-DE7D-4CB3-9323-9D7088A05A71}"/>
    <dgm:cxn modelId="{7FDF8B7A-4CE1-4A4E-9D09-455F43C1E825}" srcId="{63310C05-E298-4B86-ACFF-0AC02D8F5A4A}" destId="{1B0271DB-724A-4939-9D5C-93B35069875F}" srcOrd="0" destOrd="0" parTransId="{609BFBC1-73EB-4AB4-A1F2-A3B2C11BC1FB}" sibTransId="{B73FE579-3D7E-4515-8E87-2860EA717058}"/>
    <dgm:cxn modelId="{16FBCDA6-63D2-4DA3-A72C-B8DDAC5C50F9}" srcId="{63310C05-E298-4B86-ACFF-0AC02D8F5A4A}" destId="{6AD4664B-F199-4333-A254-2DE1DCC8CF90}" srcOrd="4" destOrd="0" parTransId="{15FAADBB-7E37-43D0-80A1-F1D73EEE0073}" sibTransId="{44A4E55A-D939-457D-8A3A-64D4D349A241}"/>
    <dgm:cxn modelId="{9CDDF733-4D14-4FD3-8B53-30D7DF84074F}" type="presOf" srcId="{91FB6AFC-3B87-42AE-B98C-77918DF1A39E}" destId="{8FF2C468-68AE-41EE-8C78-17B44ADBC9FA}" srcOrd="0" destOrd="0" presId="urn:microsoft.com/office/officeart/2005/8/layout/vList6"/>
    <dgm:cxn modelId="{0B0440E2-D377-4570-8050-64BCA3FCF9EF}" type="presOf" srcId="{D5E43566-22BF-454D-BA62-C6128B4DE705}" destId="{93E19BE7-8836-4FE3-921B-C41966D29399}" srcOrd="0" destOrd="0" presId="urn:microsoft.com/office/officeart/2005/8/layout/vList6"/>
    <dgm:cxn modelId="{32668F21-4F40-4821-90C7-F83252ED2C24}" srcId="{63310C05-E298-4B86-ACFF-0AC02D8F5A4A}" destId="{91FB6AFC-3B87-42AE-B98C-77918DF1A39E}" srcOrd="5" destOrd="0" parTransId="{972FF859-DA7C-403E-BF6E-9308997C38F6}" sibTransId="{DA34BEBE-4AE1-4393-90C0-883A593F4915}"/>
    <dgm:cxn modelId="{503240D6-3F3C-44EB-A189-29D902337AD7}" type="presOf" srcId="{63310C05-E298-4B86-ACFF-0AC02D8F5A4A}" destId="{0A8F2AB0-8CCF-4C72-8540-BDF9B31571EA}" srcOrd="0" destOrd="0" presId="urn:microsoft.com/office/officeart/2005/8/layout/vList6"/>
    <dgm:cxn modelId="{D308EE65-C603-411E-A47C-73FAF3553C97}" type="presOf" srcId="{B57FE499-1313-48BE-8A1B-B3D43B4C0293}" destId="{08888919-4A56-4D4B-9B63-9A204DDC8C9F}" srcOrd="0" destOrd="0" presId="urn:microsoft.com/office/officeart/2005/8/layout/vList6"/>
    <dgm:cxn modelId="{1F1B7C36-E1C2-453A-BFDA-7AA9DEE38B43}" srcId="{63310C05-E298-4B86-ACFF-0AC02D8F5A4A}" destId="{D5E43566-22BF-454D-BA62-C6128B4DE705}" srcOrd="3" destOrd="0" parTransId="{292B8D11-C054-48F2-A86B-45AF46C9F058}" sibTransId="{6C4176BA-C823-47E8-8529-27FF2CA0A113}"/>
    <dgm:cxn modelId="{C8140623-4DCF-4ACE-8B0E-B01CD6101E6F}" type="presOf" srcId="{1B0271DB-724A-4939-9D5C-93B35069875F}" destId="{316033E6-B8FB-4BBD-A5DE-E6E02A9AF470}" srcOrd="0" destOrd="0" presId="urn:microsoft.com/office/officeart/2005/8/layout/vList6"/>
    <dgm:cxn modelId="{36FC26FE-41AD-436C-A4FD-864CFF1E247D}" srcId="{63310C05-E298-4B86-ACFF-0AC02D8F5A4A}" destId="{2A27A0A0-D922-477F-AF5F-9E92BF29D436}" srcOrd="1" destOrd="0" parTransId="{52BD9007-71AA-49E5-A474-E7B78C631DC7}" sibTransId="{A3C24AC2-4B27-46AD-BF59-70B337BFE85A}"/>
    <dgm:cxn modelId="{8E9A548C-5053-450F-8A1B-F625D19A29BD}" type="presOf" srcId="{2A27A0A0-D922-477F-AF5F-9E92BF29D436}" destId="{2A89304D-2076-4954-8BC6-1122288CB414}" srcOrd="0" destOrd="0" presId="urn:microsoft.com/office/officeart/2005/8/layout/vList6"/>
    <dgm:cxn modelId="{ED198938-9934-4EB4-A548-1B375E84504C}" type="presOf" srcId="{75FCAA01-B323-4AA8-BBF8-26F64B68E3BE}" destId="{3FE05F05-D528-4BC1-AC95-655B56E7B740}" srcOrd="0" destOrd="0" presId="urn:microsoft.com/office/officeart/2005/8/layout/vList6"/>
    <dgm:cxn modelId="{5A953A26-C8AB-4F6E-A578-CF27DD4EFED7}" type="presOf" srcId="{8BBF3D37-C500-4CAC-8B4F-2524C11F47FB}" destId="{7C095A3E-41EA-478F-9AAD-B54358090891}" srcOrd="0" destOrd="0" presId="urn:microsoft.com/office/officeart/2005/8/layout/vList6"/>
    <dgm:cxn modelId="{26A8F8A3-C209-401C-A7CE-C3DAE77AD570}" type="presOf" srcId="{E6F68FE9-F9F0-4BCE-AF26-A4A38188ED41}" destId="{543F7AC7-7D66-4114-B6BA-7100BCA007C1}" srcOrd="0" destOrd="0" presId="urn:microsoft.com/office/officeart/2005/8/layout/vList6"/>
    <dgm:cxn modelId="{A7D916C4-E740-4BD9-AB35-F3E8C77DF9F0}" srcId="{63310C05-E298-4B86-ACFF-0AC02D8F5A4A}" destId="{E6F68FE9-F9F0-4BCE-AF26-A4A38188ED41}" srcOrd="8" destOrd="0" parTransId="{0763401A-6855-4084-B71B-74D229D291A3}" sibTransId="{CBC8EE39-8EEB-4A58-A90C-57041ED8CE83}"/>
    <dgm:cxn modelId="{89115A6E-4989-4823-AA3C-B482A6691B2E}" srcId="{63310C05-E298-4B86-ACFF-0AC02D8F5A4A}" destId="{B57FE499-1313-48BE-8A1B-B3D43B4C0293}" srcOrd="2" destOrd="0" parTransId="{E5F96A33-1912-4CEB-A4A8-94B2C1E95323}" sibTransId="{7542A640-0D13-45F8-BB8D-E234ADAFF0A6}"/>
    <dgm:cxn modelId="{D53D0514-3EC3-44DC-9B79-9F2246868D66}" type="presOf" srcId="{6AD4664B-F199-4333-A254-2DE1DCC8CF90}" destId="{CB76FC29-C78E-48A2-9041-6EEF52BA8DED}" srcOrd="0" destOrd="0" presId="urn:microsoft.com/office/officeart/2005/8/layout/vList6"/>
    <dgm:cxn modelId="{32F50BDE-867C-4E81-8ADE-AEA88659DBE4}" srcId="{63310C05-E298-4B86-ACFF-0AC02D8F5A4A}" destId="{75FCAA01-B323-4AA8-BBF8-26F64B68E3BE}" srcOrd="7" destOrd="0" parTransId="{F3DA985B-BBE4-4042-BCE5-B739114D50C0}" sibTransId="{8F1419F2-C17D-42BA-A992-FA041507C75D}"/>
    <dgm:cxn modelId="{0D6942BB-5655-4B58-85A7-E0DD3FDC9483}" type="presParOf" srcId="{0A8F2AB0-8CCF-4C72-8540-BDF9B31571EA}" destId="{35508A65-B98E-4D01-A7E1-EE991B4EDB51}" srcOrd="0" destOrd="0" presId="urn:microsoft.com/office/officeart/2005/8/layout/vList6"/>
    <dgm:cxn modelId="{3EEB524F-83A9-4FE6-A535-D0F8F070CA71}" type="presParOf" srcId="{35508A65-B98E-4D01-A7E1-EE991B4EDB51}" destId="{316033E6-B8FB-4BBD-A5DE-E6E02A9AF470}" srcOrd="0" destOrd="0" presId="urn:microsoft.com/office/officeart/2005/8/layout/vList6"/>
    <dgm:cxn modelId="{A9BDF65F-A225-439D-BAAE-AFE963614E3B}" type="presParOf" srcId="{35508A65-B98E-4D01-A7E1-EE991B4EDB51}" destId="{C62CD686-F6F1-4F1D-9138-1173A10B67E7}" srcOrd="1" destOrd="0" presId="urn:microsoft.com/office/officeart/2005/8/layout/vList6"/>
    <dgm:cxn modelId="{77AD12B1-C7AD-4368-BACC-3D7FECACFF84}" type="presParOf" srcId="{0A8F2AB0-8CCF-4C72-8540-BDF9B31571EA}" destId="{2F905AA3-40DB-4E02-939E-F70C30309DA3}" srcOrd="1" destOrd="0" presId="urn:microsoft.com/office/officeart/2005/8/layout/vList6"/>
    <dgm:cxn modelId="{2D2F2814-5915-466D-8E22-7CE54E687953}" type="presParOf" srcId="{0A8F2AB0-8CCF-4C72-8540-BDF9B31571EA}" destId="{2B85C6F8-1881-4100-838F-E6B8886642C1}" srcOrd="2" destOrd="0" presId="urn:microsoft.com/office/officeart/2005/8/layout/vList6"/>
    <dgm:cxn modelId="{B77D99F6-1E66-4A7E-B047-0B5BA257BB18}" type="presParOf" srcId="{2B85C6F8-1881-4100-838F-E6B8886642C1}" destId="{2A89304D-2076-4954-8BC6-1122288CB414}" srcOrd="0" destOrd="0" presId="urn:microsoft.com/office/officeart/2005/8/layout/vList6"/>
    <dgm:cxn modelId="{31E2BF55-6370-4E86-9E5D-6535CBB77E26}" type="presParOf" srcId="{2B85C6F8-1881-4100-838F-E6B8886642C1}" destId="{187558D8-FEE0-4002-92DD-289D02AD02F0}" srcOrd="1" destOrd="0" presId="urn:microsoft.com/office/officeart/2005/8/layout/vList6"/>
    <dgm:cxn modelId="{A08CF7E6-7079-4E93-87F0-3E9170429401}" type="presParOf" srcId="{0A8F2AB0-8CCF-4C72-8540-BDF9B31571EA}" destId="{00525A25-E030-4D82-8E4F-F0BD46BD5B9D}" srcOrd="3" destOrd="0" presId="urn:microsoft.com/office/officeart/2005/8/layout/vList6"/>
    <dgm:cxn modelId="{59D1CFDD-D6F3-468D-B533-6DE84FCEF49B}" type="presParOf" srcId="{0A8F2AB0-8CCF-4C72-8540-BDF9B31571EA}" destId="{C11D014D-70D0-451A-9E43-757DA44AE407}" srcOrd="4" destOrd="0" presId="urn:microsoft.com/office/officeart/2005/8/layout/vList6"/>
    <dgm:cxn modelId="{99D476E6-34E5-4A7C-A080-E06CAD18579B}" type="presParOf" srcId="{C11D014D-70D0-451A-9E43-757DA44AE407}" destId="{08888919-4A56-4D4B-9B63-9A204DDC8C9F}" srcOrd="0" destOrd="0" presId="urn:microsoft.com/office/officeart/2005/8/layout/vList6"/>
    <dgm:cxn modelId="{E345CAD5-D5EA-479F-8848-18631975FE3B}" type="presParOf" srcId="{C11D014D-70D0-451A-9E43-757DA44AE407}" destId="{BE9C8984-17ED-4E18-93AE-8BAFE9B12870}" srcOrd="1" destOrd="0" presId="urn:microsoft.com/office/officeart/2005/8/layout/vList6"/>
    <dgm:cxn modelId="{D183856E-E4B2-495D-BC64-2CCFD4D2EBCA}" type="presParOf" srcId="{0A8F2AB0-8CCF-4C72-8540-BDF9B31571EA}" destId="{FA4F3A92-2990-4C46-81F4-B32A460E0C0B}" srcOrd="5" destOrd="0" presId="urn:microsoft.com/office/officeart/2005/8/layout/vList6"/>
    <dgm:cxn modelId="{C1AE9B94-0696-4568-A2C0-9553C13D7F96}" type="presParOf" srcId="{0A8F2AB0-8CCF-4C72-8540-BDF9B31571EA}" destId="{F07E3A95-60C2-4F80-BC9F-C14BAD588DDA}" srcOrd="6" destOrd="0" presId="urn:microsoft.com/office/officeart/2005/8/layout/vList6"/>
    <dgm:cxn modelId="{B8A46871-F1E9-4033-8122-1B64531B108E}" type="presParOf" srcId="{F07E3A95-60C2-4F80-BC9F-C14BAD588DDA}" destId="{93E19BE7-8836-4FE3-921B-C41966D29399}" srcOrd="0" destOrd="0" presId="urn:microsoft.com/office/officeart/2005/8/layout/vList6"/>
    <dgm:cxn modelId="{F0CFEB23-3208-4E97-822C-F2B529F132FE}" type="presParOf" srcId="{F07E3A95-60C2-4F80-BC9F-C14BAD588DDA}" destId="{6EBD650F-6ADB-4EB4-BE15-EE1A5D7C72CF}" srcOrd="1" destOrd="0" presId="urn:microsoft.com/office/officeart/2005/8/layout/vList6"/>
    <dgm:cxn modelId="{2F0327EE-609E-4A76-BAE2-3A18AD5162C6}" type="presParOf" srcId="{0A8F2AB0-8CCF-4C72-8540-BDF9B31571EA}" destId="{ECB90491-7523-46DD-AF07-C7547873117D}" srcOrd="7" destOrd="0" presId="urn:microsoft.com/office/officeart/2005/8/layout/vList6"/>
    <dgm:cxn modelId="{9AF9855A-6204-4CEE-83DB-501A8C914224}" type="presParOf" srcId="{0A8F2AB0-8CCF-4C72-8540-BDF9B31571EA}" destId="{C848C7BB-96E5-4625-918B-299313C0E5BF}" srcOrd="8" destOrd="0" presId="urn:microsoft.com/office/officeart/2005/8/layout/vList6"/>
    <dgm:cxn modelId="{40BD26E6-5342-4EA5-9F50-F36F2D62CD3F}" type="presParOf" srcId="{C848C7BB-96E5-4625-918B-299313C0E5BF}" destId="{CB76FC29-C78E-48A2-9041-6EEF52BA8DED}" srcOrd="0" destOrd="0" presId="urn:microsoft.com/office/officeart/2005/8/layout/vList6"/>
    <dgm:cxn modelId="{F0B3A03C-EA87-4F88-87BF-0AA27BC2AC97}" type="presParOf" srcId="{C848C7BB-96E5-4625-918B-299313C0E5BF}" destId="{8C009D06-BA59-4B63-A272-1D8009F21D3E}" srcOrd="1" destOrd="0" presId="urn:microsoft.com/office/officeart/2005/8/layout/vList6"/>
    <dgm:cxn modelId="{464B5399-57A5-49D6-BC52-40126D99902A}" type="presParOf" srcId="{0A8F2AB0-8CCF-4C72-8540-BDF9B31571EA}" destId="{8C2E310D-7FBE-42FD-9D85-F127D7ED6CE0}" srcOrd="9" destOrd="0" presId="urn:microsoft.com/office/officeart/2005/8/layout/vList6"/>
    <dgm:cxn modelId="{5D725B2F-AC10-4B58-B440-F55AA3C70657}" type="presParOf" srcId="{0A8F2AB0-8CCF-4C72-8540-BDF9B31571EA}" destId="{339DA9A1-4BCE-4B4F-93C6-271DD7A27273}" srcOrd="10" destOrd="0" presId="urn:microsoft.com/office/officeart/2005/8/layout/vList6"/>
    <dgm:cxn modelId="{A818B1B1-91E4-4918-9BC4-CA3799983E24}" type="presParOf" srcId="{339DA9A1-4BCE-4B4F-93C6-271DD7A27273}" destId="{8FF2C468-68AE-41EE-8C78-17B44ADBC9FA}" srcOrd="0" destOrd="0" presId="urn:microsoft.com/office/officeart/2005/8/layout/vList6"/>
    <dgm:cxn modelId="{D69B5FB2-C911-4E33-B6EF-BBF385A75735}" type="presParOf" srcId="{339DA9A1-4BCE-4B4F-93C6-271DD7A27273}" destId="{8F70ED13-FB9F-4E8D-8799-C03F62F1D622}" srcOrd="1" destOrd="0" presId="urn:microsoft.com/office/officeart/2005/8/layout/vList6"/>
    <dgm:cxn modelId="{DD225A54-2EE4-4409-9456-734C5E7583DE}" type="presParOf" srcId="{0A8F2AB0-8CCF-4C72-8540-BDF9B31571EA}" destId="{A97B8160-E147-482E-8D2B-1E7BE2F4500E}" srcOrd="11" destOrd="0" presId="urn:microsoft.com/office/officeart/2005/8/layout/vList6"/>
    <dgm:cxn modelId="{BAEBA07B-52AB-4542-88E5-BB18800C515D}" type="presParOf" srcId="{0A8F2AB0-8CCF-4C72-8540-BDF9B31571EA}" destId="{6CC864D1-120B-4D33-8187-860FAE41D4A6}" srcOrd="12" destOrd="0" presId="urn:microsoft.com/office/officeart/2005/8/layout/vList6"/>
    <dgm:cxn modelId="{D0B3E538-F7E7-4F27-A374-A6F1C086D9E5}" type="presParOf" srcId="{6CC864D1-120B-4D33-8187-860FAE41D4A6}" destId="{7C095A3E-41EA-478F-9AAD-B54358090891}" srcOrd="0" destOrd="0" presId="urn:microsoft.com/office/officeart/2005/8/layout/vList6"/>
    <dgm:cxn modelId="{01616D07-5E1E-411F-83BE-F31F5D2813FC}" type="presParOf" srcId="{6CC864D1-120B-4D33-8187-860FAE41D4A6}" destId="{F52E2470-777C-478A-84BB-C85683CF64B0}" srcOrd="1" destOrd="0" presId="urn:microsoft.com/office/officeart/2005/8/layout/vList6"/>
    <dgm:cxn modelId="{0BFB02DE-7174-40AF-B373-1BD17292AF7E}" type="presParOf" srcId="{0A8F2AB0-8CCF-4C72-8540-BDF9B31571EA}" destId="{362FE02F-8D99-4A57-9E8E-2E031780A392}" srcOrd="13" destOrd="0" presId="urn:microsoft.com/office/officeart/2005/8/layout/vList6"/>
    <dgm:cxn modelId="{F332E9AC-15F4-4547-BF3B-7800E648FCC1}" type="presParOf" srcId="{0A8F2AB0-8CCF-4C72-8540-BDF9B31571EA}" destId="{219A20F5-0984-40B0-A0B5-8B2A816B8D90}" srcOrd="14" destOrd="0" presId="urn:microsoft.com/office/officeart/2005/8/layout/vList6"/>
    <dgm:cxn modelId="{EA9161DC-A574-43E7-84EF-59D5EC8B7BBB}" type="presParOf" srcId="{219A20F5-0984-40B0-A0B5-8B2A816B8D90}" destId="{3FE05F05-D528-4BC1-AC95-655B56E7B740}" srcOrd="0" destOrd="0" presId="urn:microsoft.com/office/officeart/2005/8/layout/vList6"/>
    <dgm:cxn modelId="{00AA74D6-763C-4B76-9CD3-841CE9BA9575}" type="presParOf" srcId="{219A20F5-0984-40B0-A0B5-8B2A816B8D90}" destId="{75010D85-C3A3-4D60-8152-261BEE54AAA7}" srcOrd="1" destOrd="0" presId="urn:microsoft.com/office/officeart/2005/8/layout/vList6"/>
    <dgm:cxn modelId="{C4890C46-BF52-4D15-B076-E4C6833B3FD8}" type="presParOf" srcId="{0A8F2AB0-8CCF-4C72-8540-BDF9B31571EA}" destId="{17ABFAC1-F68C-4979-A4C9-0746D6E5AC99}" srcOrd="15" destOrd="0" presId="urn:microsoft.com/office/officeart/2005/8/layout/vList6"/>
    <dgm:cxn modelId="{B71BDD12-BBDF-46AD-ACEE-FC4DA2A02DDC}" type="presParOf" srcId="{0A8F2AB0-8CCF-4C72-8540-BDF9B31571EA}" destId="{C5F6351A-2E08-4063-9B00-5F8DF967729B}" srcOrd="16" destOrd="0" presId="urn:microsoft.com/office/officeart/2005/8/layout/vList6"/>
    <dgm:cxn modelId="{B9C6AB1B-111E-45D1-9B9E-C8EB09C2D0E2}" type="presParOf" srcId="{C5F6351A-2E08-4063-9B00-5F8DF967729B}" destId="{543F7AC7-7D66-4114-B6BA-7100BCA007C1}" srcOrd="0" destOrd="0" presId="urn:microsoft.com/office/officeart/2005/8/layout/vList6"/>
    <dgm:cxn modelId="{6B54D465-4282-4652-8E1B-5239374F91C6}" type="presParOf" srcId="{C5F6351A-2E08-4063-9B00-5F8DF967729B}" destId="{97458D79-2EAF-4130-803B-1325C79771D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9A54E-A761-44CC-8C91-DD29F5A43224}">
      <dsp:nvSpPr>
        <dsp:cNvPr id="0" name=""/>
        <dsp:cNvSpPr/>
      </dsp:nvSpPr>
      <dsp:spPr>
        <a:xfrm>
          <a:off x="3427680" y="791254"/>
          <a:ext cx="5275490" cy="5275490"/>
        </a:xfrm>
        <a:prstGeom prst="blockArc">
          <a:avLst>
            <a:gd name="adj1" fmla="val 10800000"/>
            <a:gd name="adj2" fmla="val 16200000"/>
            <a:gd name="adj3" fmla="val 4641"/>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86BEF4-CB48-423D-B56B-CE287FF72DCA}">
      <dsp:nvSpPr>
        <dsp:cNvPr id="0" name=""/>
        <dsp:cNvSpPr/>
      </dsp:nvSpPr>
      <dsp:spPr>
        <a:xfrm>
          <a:off x="3427680" y="791254"/>
          <a:ext cx="5275490" cy="5275490"/>
        </a:xfrm>
        <a:prstGeom prst="blockArc">
          <a:avLst>
            <a:gd name="adj1" fmla="val 5400000"/>
            <a:gd name="adj2" fmla="val 10800000"/>
            <a:gd name="adj3" fmla="val 4641"/>
          </a:avLst>
        </a:prstGeom>
        <a:solidFill>
          <a:schemeClr val="accent1">
            <a:shade val="90000"/>
            <a:hueOff val="276951"/>
            <a:satOff val="-5914"/>
            <a:lumOff val="220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4C58D0-3B7A-4F20-BE49-9040F825AD94}">
      <dsp:nvSpPr>
        <dsp:cNvPr id="0" name=""/>
        <dsp:cNvSpPr/>
      </dsp:nvSpPr>
      <dsp:spPr>
        <a:xfrm>
          <a:off x="3427680" y="791254"/>
          <a:ext cx="5275490" cy="5275490"/>
        </a:xfrm>
        <a:prstGeom prst="blockArc">
          <a:avLst>
            <a:gd name="adj1" fmla="val 0"/>
            <a:gd name="adj2" fmla="val 5400000"/>
            <a:gd name="adj3" fmla="val 4641"/>
          </a:avLst>
        </a:prstGeom>
        <a:solidFill>
          <a:schemeClr val="accent1">
            <a:shade val="90000"/>
            <a:hueOff val="138475"/>
            <a:satOff val="-2957"/>
            <a:lumOff val="1103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987B88-5E17-470F-A244-EA359295572B}">
      <dsp:nvSpPr>
        <dsp:cNvPr id="0" name=""/>
        <dsp:cNvSpPr/>
      </dsp:nvSpPr>
      <dsp:spPr>
        <a:xfrm>
          <a:off x="3427680" y="791254"/>
          <a:ext cx="5275490" cy="5275490"/>
        </a:xfrm>
        <a:prstGeom prst="blockArc">
          <a:avLst>
            <a:gd name="adj1" fmla="val 16200000"/>
            <a:gd name="adj2" fmla="val 0"/>
            <a:gd name="adj3" fmla="val 4641"/>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E05E10-BC64-499E-B5F2-9B659568181E}">
      <dsp:nvSpPr>
        <dsp:cNvPr id="0" name=""/>
        <dsp:cNvSpPr/>
      </dsp:nvSpPr>
      <dsp:spPr>
        <a:xfrm>
          <a:off x="4850988" y="2214562"/>
          <a:ext cx="2428874" cy="2428874"/>
        </a:xfrm>
        <a:prstGeom prst="ellipse">
          <a:avLst/>
        </a:prstGeom>
        <a:solidFill>
          <a:schemeClr val="accent1">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b="1" kern="1200" dirty="0">
              <a:solidFill>
                <a:schemeClr val="tx1"/>
              </a:solidFill>
              <a:latin typeface="Times New Roman" panose="02020603050405020304" pitchFamily="18" charset="0"/>
              <a:cs typeface="Times New Roman" panose="02020603050405020304" pitchFamily="18" charset="0"/>
            </a:rPr>
            <a:t>Essential Element of Team</a:t>
          </a:r>
          <a:endParaRPr lang="en-IN" sz="3300" b="1" kern="1200" dirty="0">
            <a:solidFill>
              <a:schemeClr val="tx1"/>
            </a:solidFill>
            <a:latin typeface="Times New Roman" panose="02020603050405020304" pitchFamily="18" charset="0"/>
            <a:cs typeface="Times New Roman" panose="02020603050405020304" pitchFamily="18" charset="0"/>
          </a:endParaRPr>
        </a:p>
      </dsp:txBody>
      <dsp:txXfrm>
        <a:off x="5206688" y="2570262"/>
        <a:ext cx="1717474" cy="1717474"/>
      </dsp:txXfrm>
    </dsp:sp>
    <dsp:sp modelId="{0CEDFCDD-DFC7-426E-A9D3-2C2F65BEC62E}">
      <dsp:nvSpPr>
        <dsp:cNvPr id="0" name=""/>
        <dsp:cNvSpPr/>
      </dsp:nvSpPr>
      <dsp:spPr>
        <a:xfrm>
          <a:off x="5142414" y="2356"/>
          <a:ext cx="1846022" cy="1700212"/>
        </a:xfrm>
        <a:prstGeom prst="ellipse">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latin typeface="Times New Roman" panose="02020603050405020304" pitchFamily="18" charset="0"/>
              <a:cs typeface="Times New Roman" panose="02020603050405020304" pitchFamily="18" charset="0"/>
            </a:rPr>
            <a:t>Mutual Goals</a:t>
          </a:r>
          <a:endParaRPr lang="en-IN" sz="1800" b="1" kern="1200" dirty="0">
            <a:solidFill>
              <a:schemeClr val="tx1"/>
            </a:solidFill>
            <a:latin typeface="Times New Roman" panose="02020603050405020304" pitchFamily="18" charset="0"/>
            <a:cs typeface="Times New Roman" panose="02020603050405020304" pitchFamily="18" charset="0"/>
          </a:endParaRPr>
        </a:p>
      </dsp:txBody>
      <dsp:txXfrm>
        <a:off x="5412758" y="251346"/>
        <a:ext cx="1305334" cy="1202232"/>
      </dsp:txXfrm>
    </dsp:sp>
    <dsp:sp modelId="{7AD33D9E-5930-4D9A-AE82-2FCDDBEE3C4B}">
      <dsp:nvSpPr>
        <dsp:cNvPr id="0" name=""/>
        <dsp:cNvSpPr/>
      </dsp:nvSpPr>
      <dsp:spPr>
        <a:xfrm>
          <a:off x="7367424" y="2349688"/>
          <a:ext cx="2549077" cy="2158623"/>
        </a:xfrm>
        <a:prstGeom prst="ellipse">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latin typeface="Times New Roman" panose="02020603050405020304" pitchFamily="18" charset="0"/>
              <a:cs typeface="Times New Roman" panose="02020603050405020304" pitchFamily="18" charset="0"/>
            </a:rPr>
            <a:t>Interdependent  Working Relationships</a:t>
          </a:r>
          <a:endParaRPr lang="en-IN" sz="1800" b="1" kern="1200" dirty="0">
            <a:solidFill>
              <a:schemeClr val="tx1"/>
            </a:solidFill>
            <a:latin typeface="Times New Roman" panose="02020603050405020304" pitchFamily="18" charset="0"/>
            <a:cs typeface="Times New Roman" panose="02020603050405020304" pitchFamily="18" charset="0"/>
          </a:endParaRPr>
        </a:p>
      </dsp:txBody>
      <dsp:txXfrm>
        <a:off x="7740728" y="2665811"/>
        <a:ext cx="1802469" cy="1526377"/>
      </dsp:txXfrm>
    </dsp:sp>
    <dsp:sp modelId="{0C99612E-9C72-4826-B24F-E5267AD397D4}">
      <dsp:nvSpPr>
        <dsp:cNvPr id="0" name=""/>
        <dsp:cNvSpPr/>
      </dsp:nvSpPr>
      <dsp:spPr>
        <a:xfrm>
          <a:off x="4963722" y="5155431"/>
          <a:ext cx="2203407" cy="1700212"/>
        </a:xfrm>
        <a:prstGeom prst="ellipse">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latin typeface="Times New Roman" panose="02020603050405020304" pitchFamily="18" charset="0"/>
              <a:cs typeface="Times New Roman" panose="02020603050405020304" pitchFamily="18" charset="0"/>
            </a:rPr>
            <a:t>Individual Commitment</a:t>
          </a:r>
          <a:endParaRPr lang="en-IN" sz="1800" b="1" kern="1200" dirty="0">
            <a:solidFill>
              <a:schemeClr val="tx1"/>
            </a:solidFill>
            <a:latin typeface="Times New Roman" panose="02020603050405020304" pitchFamily="18" charset="0"/>
            <a:cs typeface="Times New Roman" panose="02020603050405020304" pitchFamily="18" charset="0"/>
          </a:endParaRPr>
        </a:p>
      </dsp:txBody>
      <dsp:txXfrm>
        <a:off x="5286403" y="5404421"/>
        <a:ext cx="1558045" cy="1202232"/>
      </dsp:txXfrm>
    </dsp:sp>
    <dsp:sp modelId="{9708C4BC-4713-4768-9A10-1FFA13A60820}">
      <dsp:nvSpPr>
        <dsp:cNvPr id="0" name=""/>
        <dsp:cNvSpPr/>
      </dsp:nvSpPr>
      <dsp:spPr>
        <a:xfrm>
          <a:off x="2275497" y="2450128"/>
          <a:ext cx="2426781" cy="1957743"/>
        </a:xfrm>
        <a:prstGeom prst="ellipse">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latin typeface="Times New Roman" panose="02020603050405020304" pitchFamily="18" charset="0"/>
              <a:cs typeface="Times New Roman" panose="02020603050405020304" pitchFamily="18" charset="0"/>
            </a:rPr>
            <a:t>Mutual Accountability</a:t>
          </a:r>
          <a:endParaRPr lang="en-IN" sz="1800" b="1" kern="1200" dirty="0">
            <a:solidFill>
              <a:schemeClr val="tx1"/>
            </a:solidFill>
            <a:latin typeface="Times New Roman" panose="02020603050405020304" pitchFamily="18" charset="0"/>
            <a:cs typeface="Times New Roman" panose="02020603050405020304" pitchFamily="18" charset="0"/>
          </a:endParaRPr>
        </a:p>
      </dsp:txBody>
      <dsp:txXfrm>
        <a:off x="2630891" y="2736833"/>
        <a:ext cx="1715993" cy="1384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E4916-6192-491D-AD9E-4045DE1EB0A6}">
      <dsp:nvSpPr>
        <dsp:cNvPr id="0" name=""/>
        <dsp:cNvSpPr/>
      </dsp:nvSpPr>
      <dsp:spPr>
        <a:xfrm>
          <a:off x="3364688" y="80742"/>
          <a:ext cx="3875659" cy="3875659"/>
        </a:xfrm>
        <a:prstGeom prst="ellipse">
          <a:avLst/>
        </a:prstGeom>
        <a:solidFill>
          <a:schemeClr val="lt1">
            <a:alpha val="5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600200">
            <a:lnSpc>
              <a:spcPct val="90000"/>
            </a:lnSpc>
            <a:spcBef>
              <a:spcPct val="0"/>
            </a:spcBef>
            <a:spcAft>
              <a:spcPct val="35000"/>
            </a:spcAft>
          </a:pPr>
          <a:r>
            <a:rPr lang="en-US" sz="3600" b="1" kern="1200" baseline="0" dirty="0">
              <a:latin typeface="Times New Roman" panose="02020603050405020304" pitchFamily="18" charset="0"/>
            </a:rPr>
            <a:t>Task</a:t>
          </a:r>
        </a:p>
        <a:p>
          <a:pPr marL="285750" lvl="1" indent="-285750" algn="l" defTabSz="1600200">
            <a:lnSpc>
              <a:spcPct val="90000"/>
            </a:lnSpc>
            <a:spcBef>
              <a:spcPct val="0"/>
            </a:spcBef>
            <a:spcAft>
              <a:spcPct val="15000"/>
            </a:spcAft>
            <a:buChar char="••"/>
          </a:pPr>
          <a:r>
            <a:rPr lang="en-US" sz="3600" b="1" kern="1200" baseline="0" dirty="0">
              <a:latin typeface="Times New Roman" panose="02020603050405020304" pitchFamily="18" charset="0"/>
            </a:rPr>
            <a:t>Common Task</a:t>
          </a:r>
        </a:p>
      </dsp:txBody>
      <dsp:txXfrm>
        <a:off x="3881443" y="758983"/>
        <a:ext cx="2842150" cy="1744046"/>
      </dsp:txXfrm>
    </dsp:sp>
    <dsp:sp modelId="{5E22BC7E-7A7E-4B86-A9CE-1ED7EE81AD0D}">
      <dsp:nvSpPr>
        <dsp:cNvPr id="0" name=""/>
        <dsp:cNvSpPr/>
      </dsp:nvSpPr>
      <dsp:spPr>
        <a:xfrm>
          <a:off x="4763155" y="2503029"/>
          <a:ext cx="3875659" cy="3875659"/>
        </a:xfrm>
        <a:prstGeom prst="ellipse">
          <a:avLst/>
        </a:prstGeom>
        <a:solidFill>
          <a:schemeClr val="lt1">
            <a:alpha val="5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600200">
            <a:lnSpc>
              <a:spcPct val="90000"/>
            </a:lnSpc>
            <a:spcBef>
              <a:spcPct val="0"/>
            </a:spcBef>
            <a:spcAft>
              <a:spcPct val="35000"/>
            </a:spcAft>
          </a:pPr>
          <a:r>
            <a:rPr lang="en-US" sz="3600" b="1" kern="1200" baseline="0" dirty="0">
              <a:latin typeface="Times New Roman" panose="02020603050405020304" pitchFamily="18" charset="0"/>
            </a:rPr>
            <a:t>Individual</a:t>
          </a:r>
        </a:p>
        <a:p>
          <a:pPr marL="285750" lvl="1" indent="-285750" algn="l" defTabSz="1600200">
            <a:lnSpc>
              <a:spcPct val="90000"/>
            </a:lnSpc>
            <a:spcBef>
              <a:spcPct val="0"/>
            </a:spcBef>
            <a:spcAft>
              <a:spcPct val="15000"/>
            </a:spcAft>
            <a:buChar char="••"/>
          </a:pPr>
          <a:r>
            <a:rPr lang="en-US" sz="3600" b="1" kern="1200" baseline="0" dirty="0">
              <a:latin typeface="Times New Roman" panose="02020603050405020304" pitchFamily="18" charset="0"/>
            </a:rPr>
            <a:t>Individual needs</a:t>
          </a:r>
        </a:p>
      </dsp:txBody>
      <dsp:txXfrm>
        <a:off x="5948461" y="3504241"/>
        <a:ext cx="2325395" cy="2131612"/>
      </dsp:txXfrm>
    </dsp:sp>
    <dsp:sp modelId="{C34EF3DF-C245-46E9-8C04-C9BBC5043A61}">
      <dsp:nvSpPr>
        <dsp:cNvPr id="0" name=""/>
        <dsp:cNvSpPr/>
      </dsp:nvSpPr>
      <dsp:spPr>
        <a:xfrm>
          <a:off x="1966221" y="2503029"/>
          <a:ext cx="3875659" cy="3875659"/>
        </a:xfrm>
        <a:prstGeom prst="ellipse">
          <a:avLst/>
        </a:prstGeom>
        <a:solidFill>
          <a:schemeClr val="lt1">
            <a:alpha val="5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1600200">
            <a:lnSpc>
              <a:spcPct val="90000"/>
            </a:lnSpc>
            <a:spcBef>
              <a:spcPct val="0"/>
            </a:spcBef>
            <a:spcAft>
              <a:spcPct val="35000"/>
            </a:spcAft>
          </a:pPr>
          <a:r>
            <a:rPr lang="en-US" sz="3600" b="1" kern="1200" baseline="0" dirty="0">
              <a:latin typeface="Times New Roman" panose="02020603050405020304" pitchFamily="18" charset="0"/>
            </a:rPr>
            <a:t>Team</a:t>
          </a:r>
        </a:p>
        <a:p>
          <a:pPr marL="285750" lvl="1" indent="-285750" algn="l" defTabSz="1600200">
            <a:lnSpc>
              <a:spcPct val="90000"/>
            </a:lnSpc>
            <a:spcBef>
              <a:spcPct val="0"/>
            </a:spcBef>
            <a:spcAft>
              <a:spcPct val="15000"/>
            </a:spcAft>
            <a:buChar char="••"/>
          </a:pPr>
          <a:r>
            <a:rPr lang="en-US" sz="3600" b="1" kern="1200" baseline="0" dirty="0">
              <a:latin typeface="Times New Roman" panose="02020603050405020304" pitchFamily="18" charset="0"/>
            </a:rPr>
            <a:t>Team Building</a:t>
          </a:r>
        </a:p>
      </dsp:txBody>
      <dsp:txXfrm>
        <a:off x="2331179" y="3504241"/>
        <a:ext cx="2325395" cy="2131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E4057-C3BA-46EA-B336-2745481A695F}">
      <dsp:nvSpPr>
        <dsp:cNvPr id="0" name=""/>
        <dsp:cNvSpPr/>
      </dsp:nvSpPr>
      <dsp:spPr>
        <a:xfrm>
          <a:off x="2163931" y="203138"/>
          <a:ext cx="4114586" cy="275857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Task</a:t>
          </a:r>
        </a:p>
        <a:p>
          <a:pPr lvl="0" algn="ctr" defTabSz="800100">
            <a:lnSpc>
              <a:spcPct val="90000"/>
            </a:lnSpc>
            <a:spcBef>
              <a:spcPct val="0"/>
            </a:spcBef>
            <a:spcAft>
              <a:spcPct val="35000"/>
            </a:spcAft>
          </a:pPr>
          <a:r>
            <a:rPr lang="en-US" sz="1800" kern="1200" dirty="0" smtClean="0"/>
            <a:t>Clear targets</a:t>
          </a:r>
        </a:p>
        <a:p>
          <a:pPr lvl="0" algn="ctr" defTabSz="800100">
            <a:lnSpc>
              <a:spcPct val="90000"/>
            </a:lnSpc>
            <a:spcBef>
              <a:spcPct val="0"/>
            </a:spcBef>
            <a:spcAft>
              <a:spcPct val="35000"/>
            </a:spcAft>
          </a:pPr>
          <a:r>
            <a:rPr lang="en-US" sz="1800" kern="1200" dirty="0" smtClean="0"/>
            <a:t>Standards of performance</a:t>
          </a:r>
        </a:p>
        <a:p>
          <a:pPr lvl="0" algn="ctr" defTabSz="800100">
            <a:lnSpc>
              <a:spcPct val="90000"/>
            </a:lnSpc>
            <a:spcBef>
              <a:spcPct val="0"/>
            </a:spcBef>
            <a:spcAft>
              <a:spcPct val="35000"/>
            </a:spcAft>
          </a:pPr>
          <a:r>
            <a:rPr lang="en-US" sz="1800" kern="1200" dirty="0" smtClean="0"/>
            <a:t>Clear responsibilities</a:t>
          </a:r>
        </a:p>
        <a:p>
          <a:pPr lvl="0" algn="ctr" defTabSz="800100">
            <a:lnSpc>
              <a:spcPct val="90000"/>
            </a:lnSpc>
            <a:spcBef>
              <a:spcPct val="0"/>
            </a:spcBef>
            <a:spcAft>
              <a:spcPct val="35000"/>
            </a:spcAft>
          </a:pPr>
          <a:r>
            <a:rPr lang="en-US" sz="1800" kern="1200" dirty="0" smtClean="0"/>
            <a:t>Achieve targets</a:t>
          </a:r>
        </a:p>
        <a:p>
          <a:pPr lvl="0" algn="ctr" defTabSz="800100">
            <a:lnSpc>
              <a:spcPct val="90000"/>
            </a:lnSpc>
            <a:spcBef>
              <a:spcPct val="0"/>
            </a:spcBef>
            <a:spcAft>
              <a:spcPct val="35000"/>
            </a:spcAft>
          </a:pPr>
          <a:r>
            <a:rPr lang="en-US" sz="1800" kern="1200" dirty="0" smtClean="0"/>
            <a:t>Systemic approach</a:t>
          </a:r>
          <a:endParaRPr lang="en-US" sz="1800" kern="1200" dirty="0"/>
        </a:p>
      </dsp:txBody>
      <dsp:txXfrm>
        <a:off x="2712542" y="685889"/>
        <a:ext cx="3017363" cy="1241359"/>
      </dsp:txXfrm>
    </dsp:sp>
    <dsp:sp modelId="{7780DAFD-C20E-459E-A997-6ABC9C900584}">
      <dsp:nvSpPr>
        <dsp:cNvPr id="0" name=""/>
        <dsp:cNvSpPr/>
      </dsp:nvSpPr>
      <dsp:spPr>
        <a:xfrm>
          <a:off x="3598245" y="2172458"/>
          <a:ext cx="4783754" cy="293294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Individual</a:t>
          </a:r>
        </a:p>
        <a:p>
          <a:pPr lvl="0" algn="ctr" defTabSz="800100">
            <a:lnSpc>
              <a:spcPct val="90000"/>
            </a:lnSpc>
            <a:spcBef>
              <a:spcPct val="0"/>
            </a:spcBef>
            <a:spcAft>
              <a:spcPct val="35000"/>
            </a:spcAft>
          </a:pPr>
          <a:r>
            <a:rPr lang="en-US" sz="1800" b="0" kern="1200" dirty="0" smtClean="0">
              <a:solidFill>
                <a:schemeClr val="tx1"/>
              </a:solidFill>
            </a:rPr>
            <a:t>Accepted – By leader</a:t>
          </a:r>
        </a:p>
        <a:p>
          <a:pPr lvl="0" algn="ctr" defTabSz="800100">
            <a:lnSpc>
              <a:spcPct val="90000"/>
            </a:lnSpc>
            <a:spcBef>
              <a:spcPct val="0"/>
            </a:spcBef>
            <a:spcAft>
              <a:spcPct val="35000"/>
            </a:spcAft>
          </a:pPr>
          <a:r>
            <a:rPr lang="en-US" sz="1800" b="0" kern="1200" dirty="0" smtClean="0">
              <a:solidFill>
                <a:schemeClr val="tx1"/>
              </a:solidFill>
            </a:rPr>
            <a:t>                   By Team</a:t>
          </a:r>
        </a:p>
        <a:p>
          <a:pPr lvl="0" algn="ctr" defTabSz="800100">
            <a:lnSpc>
              <a:spcPct val="90000"/>
            </a:lnSpc>
            <a:spcBef>
              <a:spcPct val="0"/>
            </a:spcBef>
            <a:spcAft>
              <a:spcPct val="35000"/>
            </a:spcAft>
          </a:pPr>
          <a:r>
            <a:rPr lang="en-US" sz="1800" b="0" kern="1200" dirty="0" smtClean="0">
              <a:solidFill>
                <a:schemeClr val="tx1"/>
              </a:solidFill>
            </a:rPr>
            <a:t>Valued – By Leader</a:t>
          </a:r>
        </a:p>
        <a:p>
          <a:pPr lvl="0" algn="ctr" defTabSz="800100">
            <a:lnSpc>
              <a:spcPct val="90000"/>
            </a:lnSpc>
            <a:spcBef>
              <a:spcPct val="0"/>
            </a:spcBef>
            <a:spcAft>
              <a:spcPct val="35000"/>
            </a:spcAft>
          </a:pPr>
          <a:r>
            <a:rPr lang="en-US" sz="1800" b="0" kern="1200" dirty="0" smtClean="0">
              <a:solidFill>
                <a:schemeClr val="tx1"/>
              </a:solidFill>
            </a:rPr>
            <a:t>               - By Team</a:t>
          </a:r>
        </a:p>
        <a:p>
          <a:pPr lvl="0" algn="ctr" defTabSz="800100">
            <a:lnSpc>
              <a:spcPct val="90000"/>
            </a:lnSpc>
            <a:spcBef>
              <a:spcPct val="0"/>
            </a:spcBef>
            <a:spcAft>
              <a:spcPct val="35000"/>
            </a:spcAft>
          </a:pPr>
          <a:r>
            <a:rPr lang="en-US" sz="1800" b="0" kern="1200" dirty="0" smtClean="0">
              <a:solidFill>
                <a:schemeClr val="tx1"/>
              </a:solidFill>
            </a:rPr>
            <a:t>Able to contribute</a:t>
          </a:r>
        </a:p>
        <a:p>
          <a:pPr lvl="0" algn="ctr" defTabSz="800100">
            <a:lnSpc>
              <a:spcPct val="90000"/>
            </a:lnSpc>
            <a:spcBef>
              <a:spcPct val="0"/>
            </a:spcBef>
            <a:spcAft>
              <a:spcPct val="35000"/>
            </a:spcAft>
          </a:pPr>
          <a:r>
            <a:rPr lang="en-US" sz="1800" b="0" kern="1200" dirty="0" smtClean="0">
              <a:solidFill>
                <a:schemeClr val="tx1"/>
              </a:solidFill>
            </a:rPr>
            <a:t>Know what is expected</a:t>
          </a:r>
        </a:p>
        <a:p>
          <a:pPr lvl="0" algn="ctr" defTabSz="800100">
            <a:lnSpc>
              <a:spcPct val="90000"/>
            </a:lnSpc>
            <a:spcBef>
              <a:spcPct val="0"/>
            </a:spcBef>
            <a:spcAft>
              <a:spcPct val="35000"/>
            </a:spcAft>
          </a:pPr>
          <a:r>
            <a:rPr lang="en-US" sz="1800" b="0" kern="1200" dirty="0" smtClean="0">
              <a:solidFill>
                <a:schemeClr val="tx1"/>
              </a:solidFill>
            </a:rPr>
            <a:t>Growth</a:t>
          </a:r>
        </a:p>
      </dsp:txBody>
      <dsp:txXfrm>
        <a:off x="5061276" y="2930135"/>
        <a:ext cx="2870252" cy="1613117"/>
      </dsp:txXfrm>
    </dsp:sp>
    <dsp:sp modelId="{8CB8FB27-80F2-46E5-9162-42646510B9B6}">
      <dsp:nvSpPr>
        <dsp:cNvPr id="0" name=""/>
        <dsp:cNvSpPr/>
      </dsp:nvSpPr>
      <dsp:spPr>
        <a:xfrm>
          <a:off x="423345" y="2427753"/>
          <a:ext cx="4904653" cy="246859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Team</a:t>
          </a:r>
        </a:p>
        <a:p>
          <a:pPr lvl="0" algn="ctr" defTabSz="800100">
            <a:lnSpc>
              <a:spcPct val="90000"/>
            </a:lnSpc>
            <a:spcBef>
              <a:spcPct val="0"/>
            </a:spcBef>
            <a:spcAft>
              <a:spcPct val="35000"/>
            </a:spcAft>
          </a:pPr>
          <a:r>
            <a:rPr lang="en-US" sz="1800" kern="1200" dirty="0" smtClean="0"/>
            <a:t>Common purpose</a:t>
          </a:r>
        </a:p>
        <a:p>
          <a:pPr lvl="0" algn="ctr" defTabSz="800100">
            <a:lnSpc>
              <a:spcPct val="90000"/>
            </a:lnSpc>
            <a:spcBef>
              <a:spcPct val="0"/>
            </a:spcBef>
            <a:spcAft>
              <a:spcPct val="35000"/>
            </a:spcAft>
          </a:pPr>
          <a:r>
            <a:rPr lang="en-US" sz="1800" kern="1200" dirty="0" smtClean="0"/>
            <a:t>Supportive climate</a:t>
          </a:r>
        </a:p>
        <a:p>
          <a:pPr lvl="0" algn="ctr" defTabSz="800100">
            <a:lnSpc>
              <a:spcPct val="90000"/>
            </a:lnSpc>
            <a:spcBef>
              <a:spcPct val="0"/>
            </a:spcBef>
            <a:spcAft>
              <a:spcPct val="35000"/>
            </a:spcAft>
          </a:pPr>
          <a:r>
            <a:rPr lang="en-US" sz="1800" kern="1200" dirty="0" smtClean="0"/>
            <a:t>Common identity</a:t>
          </a:r>
        </a:p>
        <a:p>
          <a:pPr lvl="0" algn="ctr" defTabSz="800100">
            <a:lnSpc>
              <a:spcPct val="90000"/>
            </a:lnSpc>
            <a:spcBef>
              <a:spcPct val="0"/>
            </a:spcBef>
            <a:spcAft>
              <a:spcPct val="35000"/>
            </a:spcAft>
          </a:pPr>
          <a:r>
            <a:rPr lang="en-US" sz="1800" kern="1200" dirty="0" smtClean="0"/>
            <a:t>Sense of Achievement</a:t>
          </a:r>
        </a:p>
        <a:p>
          <a:pPr lvl="0" algn="ctr" defTabSz="800100">
            <a:lnSpc>
              <a:spcPct val="90000"/>
            </a:lnSpc>
            <a:spcBef>
              <a:spcPct val="0"/>
            </a:spcBef>
            <a:spcAft>
              <a:spcPct val="35000"/>
            </a:spcAft>
          </a:pPr>
          <a:r>
            <a:rPr lang="en-US" sz="1800" kern="1200" dirty="0" smtClean="0"/>
            <a:t>Grow and development as unit  </a:t>
          </a:r>
        </a:p>
      </dsp:txBody>
      <dsp:txXfrm>
        <a:off x="885200" y="3065473"/>
        <a:ext cx="2942792" cy="1357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CF1E0-5F4B-440B-B87E-5697DC717285}">
      <dsp:nvSpPr>
        <dsp:cNvPr id="0" name=""/>
        <dsp:cNvSpPr/>
      </dsp:nvSpPr>
      <dsp:spPr>
        <a:xfrm>
          <a:off x="2111774" y="0"/>
          <a:ext cx="4978499" cy="321571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Task function</a:t>
          </a:r>
        </a:p>
        <a:p>
          <a:pPr lvl="0" algn="ctr" defTabSz="800100">
            <a:lnSpc>
              <a:spcPct val="90000"/>
            </a:lnSpc>
            <a:spcBef>
              <a:spcPct val="0"/>
            </a:spcBef>
            <a:spcAft>
              <a:spcPct val="35000"/>
            </a:spcAft>
          </a:pPr>
          <a:r>
            <a:rPr lang="en-US" sz="1800" kern="1200" dirty="0" smtClean="0">
              <a:solidFill>
                <a:schemeClr val="tx1"/>
              </a:solidFill>
            </a:rPr>
            <a:t>Defining the tasks</a:t>
          </a:r>
        </a:p>
        <a:p>
          <a:pPr lvl="0" algn="ctr" defTabSz="800100">
            <a:lnSpc>
              <a:spcPct val="90000"/>
            </a:lnSpc>
            <a:spcBef>
              <a:spcPct val="0"/>
            </a:spcBef>
            <a:spcAft>
              <a:spcPct val="35000"/>
            </a:spcAft>
          </a:pPr>
          <a:r>
            <a:rPr lang="en-US" sz="1800" kern="1200" dirty="0" smtClean="0">
              <a:solidFill>
                <a:schemeClr val="tx1"/>
              </a:solidFill>
            </a:rPr>
            <a:t>Making a plan</a:t>
          </a:r>
        </a:p>
        <a:p>
          <a:pPr lvl="0" algn="ctr" defTabSz="800100">
            <a:lnSpc>
              <a:spcPct val="90000"/>
            </a:lnSpc>
            <a:spcBef>
              <a:spcPct val="0"/>
            </a:spcBef>
            <a:spcAft>
              <a:spcPct val="35000"/>
            </a:spcAft>
          </a:pPr>
          <a:r>
            <a:rPr lang="en-US" sz="1800" kern="1200" dirty="0" smtClean="0">
              <a:solidFill>
                <a:schemeClr val="tx1"/>
              </a:solidFill>
            </a:rPr>
            <a:t>Allocating work and resources</a:t>
          </a:r>
        </a:p>
        <a:p>
          <a:pPr lvl="0" algn="ctr" defTabSz="800100">
            <a:lnSpc>
              <a:spcPct val="90000"/>
            </a:lnSpc>
            <a:spcBef>
              <a:spcPct val="0"/>
            </a:spcBef>
            <a:spcAft>
              <a:spcPct val="35000"/>
            </a:spcAft>
          </a:pPr>
          <a:r>
            <a:rPr lang="en-US" sz="1800" kern="1200" dirty="0" smtClean="0">
              <a:solidFill>
                <a:schemeClr val="tx1"/>
              </a:solidFill>
            </a:rPr>
            <a:t>Controlling quality and tempo of work</a:t>
          </a:r>
        </a:p>
        <a:p>
          <a:pPr lvl="0" algn="ctr" defTabSz="800100">
            <a:lnSpc>
              <a:spcPct val="90000"/>
            </a:lnSpc>
            <a:spcBef>
              <a:spcPct val="0"/>
            </a:spcBef>
            <a:spcAft>
              <a:spcPct val="35000"/>
            </a:spcAft>
          </a:pPr>
          <a:r>
            <a:rPr lang="en-US" sz="1800" kern="1200" dirty="0" smtClean="0">
              <a:solidFill>
                <a:schemeClr val="tx1"/>
              </a:solidFill>
            </a:rPr>
            <a:t>Checking performance against the plan</a:t>
          </a:r>
        </a:p>
        <a:p>
          <a:pPr lvl="0" algn="ctr" defTabSz="800100">
            <a:lnSpc>
              <a:spcPct val="90000"/>
            </a:lnSpc>
            <a:spcBef>
              <a:spcPct val="0"/>
            </a:spcBef>
            <a:spcAft>
              <a:spcPct val="35000"/>
            </a:spcAft>
          </a:pPr>
          <a:r>
            <a:rPr lang="en-US" sz="1800" kern="1200" dirty="0" smtClean="0">
              <a:solidFill>
                <a:schemeClr val="tx1"/>
              </a:solidFill>
            </a:rPr>
            <a:t>Adjusting the plan</a:t>
          </a:r>
          <a:endParaRPr lang="en-US" sz="1800" kern="1200" dirty="0">
            <a:solidFill>
              <a:schemeClr val="tx1"/>
            </a:solidFill>
          </a:endParaRPr>
        </a:p>
      </dsp:txBody>
      <dsp:txXfrm>
        <a:off x="2775574" y="562750"/>
        <a:ext cx="3650899" cy="1447073"/>
      </dsp:txXfrm>
    </dsp:sp>
    <dsp:sp modelId="{A93ED6C5-DC60-42C8-A31C-9CA1697AC75D}">
      <dsp:nvSpPr>
        <dsp:cNvPr id="0" name=""/>
        <dsp:cNvSpPr/>
      </dsp:nvSpPr>
      <dsp:spPr>
        <a:xfrm>
          <a:off x="4394055" y="2279456"/>
          <a:ext cx="3606944" cy="251459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Team function</a:t>
          </a:r>
        </a:p>
        <a:p>
          <a:pPr lvl="0" algn="ctr" defTabSz="800100">
            <a:lnSpc>
              <a:spcPct val="90000"/>
            </a:lnSpc>
            <a:spcBef>
              <a:spcPct val="0"/>
            </a:spcBef>
            <a:spcAft>
              <a:spcPct val="35000"/>
            </a:spcAft>
          </a:pPr>
          <a:r>
            <a:rPr lang="en-US" sz="1800" kern="1200" dirty="0" smtClean="0">
              <a:solidFill>
                <a:schemeClr val="tx1"/>
              </a:solidFill>
            </a:rPr>
            <a:t>Setting standard</a:t>
          </a:r>
        </a:p>
        <a:p>
          <a:pPr lvl="0" algn="ctr" defTabSz="800100">
            <a:lnSpc>
              <a:spcPct val="90000"/>
            </a:lnSpc>
            <a:spcBef>
              <a:spcPct val="0"/>
            </a:spcBef>
            <a:spcAft>
              <a:spcPct val="35000"/>
            </a:spcAft>
          </a:pPr>
          <a:r>
            <a:rPr lang="en-US" sz="1800" kern="1200" dirty="0" err="1" smtClean="0">
              <a:solidFill>
                <a:schemeClr val="tx1"/>
              </a:solidFill>
            </a:rPr>
            <a:t>Maintainance</a:t>
          </a:r>
          <a:r>
            <a:rPr lang="en-US" sz="1800" kern="1200" dirty="0" smtClean="0">
              <a:solidFill>
                <a:schemeClr val="tx1"/>
              </a:solidFill>
            </a:rPr>
            <a:t> discipline</a:t>
          </a:r>
        </a:p>
        <a:p>
          <a:pPr lvl="0" algn="ctr" defTabSz="800100">
            <a:lnSpc>
              <a:spcPct val="90000"/>
            </a:lnSpc>
            <a:spcBef>
              <a:spcPct val="0"/>
            </a:spcBef>
            <a:spcAft>
              <a:spcPct val="35000"/>
            </a:spcAft>
          </a:pPr>
          <a:r>
            <a:rPr lang="en-US" sz="1800" kern="1200" dirty="0" smtClean="0">
              <a:solidFill>
                <a:schemeClr val="tx1"/>
              </a:solidFill>
            </a:rPr>
            <a:t>Building team spirit</a:t>
          </a:r>
        </a:p>
        <a:p>
          <a:pPr lvl="0" algn="ctr" defTabSz="800100">
            <a:lnSpc>
              <a:spcPct val="90000"/>
            </a:lnSpc>
            <a:spcBef>
              <a:spcPct val="0"/>
            </a:spcBef>
            <a:spcAft>
              <a:spcPct val="35000"/>
            </a:spcAft>
          </a:pPr>
          <a:r>
            <a:rPr lang="en-US" sz="1800" kern="1200" dirty="0" smtClean="0">
              <a:solidFill>
                <a:schemeClr val="tx1"/>
              </a:solidFill>
            </a:rPr>
            <a:t>Appointing sub Leader </a:t>
          </a:r>
        </a:p>
      </dsp:txBody>
      <dsp:txXfrm>
        <a:off x="5497179" y="2929059"/>
        <a:ext cx="2164166" cy="1383024"/>
      </dsp:txXfrm>
    </dsp:sp>
    <dsp:sp modelId="{5FD5F2DD-DA79-4185-BBF5-1B906000705D}">
      <dsp:nvSpPr>
        <dsp:cNvPr id="0" name=""/>
        <dsp:cNvSpPr/>
      </dsp:nvSpPr>
      <dsp:spPr>
        <a:xfrm>
          <a:off x="771072" y="2074233"/>
          <a:ext cx="5094613" cy="287619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dirty="0" smtClean="0">
            <a:solidFill>
              <a:srgbClr val="FF0000"/>
            </a:solidFill>
          </a:endParaRPr>
        </a:p>
        <a:p>
          <a:pPr lvl="0" algn="ctr" defTabSz="800100">
            <a:lnSpc>
              <a:spcPct val="90000"/>
            </a:lnSpc>
            <a:spcBef>
              <a:spcPct val="0"/>
            </a:spcBef>
            <a:spcAft>
              <a:spcPct val="35000"/>
            </a:spcAft>
          </a:pPr>
          <a:endParaRPr lang="en-US" sz="1800" kern="1200" dirty="0" smtClean="0">
            <a:solidFill>
              <a:srgbClr val="FF0000"/>
            </a:solidFill>
          </a:endParaRPr>
        </a:p>
        <a:p>
          <a:pPr lvl="0" algn="ctr" defTabSz="800100">
            <a:lnSpc>
              <a:spcPct val="90000"/>
            </a:lnSpc>
            <a:spcBef>
              <a:spcPct val="0"/>
            </a:spcBef>
            <a:spcAft>
              <a:spcPct val="35000"/>
            </a:spcAft>
          </a:pPr>
          <a:r>
            <a:rPr lang="en-US" sz="1800" kern="1200" dirty="0" smtClean="0">
              <a:solidFill>
                <a:srgbClr val="FF0000"/>
              </a:solidFill>
            </a:rPr>
            <a:t>Individual functions</a:t>
          </a:r>
        </a:p>
        <a:p>
          <a:pPr lvl="0" algn="ctr" defTabSz="800100">
            <a:lnSpc>
              <a:spcPct val="90000"/>
            </a:lnSpc>
            <a:spcBef>
              <a:spcPct val="0"/>
            </a:spcBef>
            <a:spcAft>
              <a:spcPct val="35000"/>
            </a:spcAft>
          </a:pPr>
          <a:r>
            <a:rPr lang="en-US" sz="1800" kern="1200" dirty="0" smtClean="0">
              <a:solidFill>
                <a:schemeClr val="tx1"/>
              </a:solidFill>
            </a:rPr>
            <a:t>Attending to personal  problem</a:t>
          </a:r>
        </a:p>
        <a:p>
          <a:pPr lvl="0" algn="ctr" defTabSz="800100">
            <a:lnSpc>
              <a:spcPct val="90000"/>
            </a:lnSpc>
            <a:spcBef>
              <a:spcPct val="0"/>
            </a:spcBef>
            <a:spcAft>
              <a:spcPct val="35000"/>
            </a:spcAft>
          </a:pPr>
          <a:r>
            <a:rPr lang="en-US" sz="1800" kern="1200" dirty="0" smtClean="0">
              <a:solidFill>
                <a:schemeClr val="tx1"/>
              </a:solidFill>
            </a:rPr>
            <a:t>Praising individuals </a:t>
          </a:r>
        </a:p>
        <a:p>
          <a:pPr lvl="0" algn="ctr" defTabSz="800100">
            <a:lnSpc>
              <a:spcPct val="90000"/>
            </a:lnSpc>
            <a:spcBef>
              <a:spcPct val="0"/>
            </a:spcBef>
            <a:spcAft>
              <a:spcPct val="35000"/>
            </a:spcAft>
          </a:pPr>
          <a:r>
            <a:rPr lang="en-US" sz="1800" kern="1200" dirty="0" smtClean="0">
              <a:solidFill>
                <a:schemeClr val="tx1"/>
              </a:solidFill>
            </a:rPr>
            <a:t>Giving status</a:t>
          </a:r>
        </a:p>
        <a:p>
          <a:pPr lvl="0" algn="ctr" defTabSz="800100">
            <a:lnSpc>
              <a:spcPct val="90000"/>
            </a:lnSpc>
            <a:spcBef>
              <a:spcPct val="0"/>
            </a:spcBef>
            <a:spcAft>
              <a:spcPct val="35000"/>
            </a:spcAft>
          </a:pPr>
          <a:r>
            <a:rPr lang="en-US" sz="1800" kern="1200" dirty="0" err="1" smtClean="0">
              <a:solidFill>
                <a:schemeClr val="tx1"/>
              </a:solidFill>
            </a:rPr>
            <a:t>Recognising</a:t>
          </a:r>
          <a:r>
            <a:rPr lang="en-US" sz="1800" kern="1200" dirty="0" smtClean="0">
              <a:solidFill>
                <a:schemeClr val="tx1"/>
              </a:solidFill>
            </a:rPr>
            <a:t> and using individual abilities</a:t>
          </a:r>
        </a:p>
        <a:p>
          <a:pPr lvl="0" algn="ctr" defTabSz="800100">
            <a:lnSpc>
              <a:spcPct val="90000"/>
            </a:lnSpc>
            <a:spcBef>
              <a:spcPct val="0"/>
            </a:spcBef>
            <a:spcAft>
              <a:spcPct val="35000"/>
            </a:spcAft>
          </a:pPr>
          <a:r>
            <a:rPr lang="en-US" sz="1800" kern="1200" dirty="0" smtClean="0">
              <a:solidFill>
                <a:schemeClr val="tx1"/>
              </a:solidFill>
            </a:rPr>
            <a:t>Training to individuals</a:t>
          </a:r>
        </a:p>
        <a:p>
          <a:pPr lvl="0" algn="ctr" defTabSz="800100">
            <a:lnSpc>
              <a:spcPct val="90000"/>
            </a:lnSpc>
            <a:spcBef>
              <a:spcPct val="0"/>
            </a:spcBef>
            <a:spcAft>
              <a:spcPct val="35000"/>
            </a:spcAft>
          </a:pPr>
          <a:endParaRPr lang="en-US" sz="1800" kern="1200" dirty="0" smtClean="0">
            <a:solidFill>
              <a:srgbClr val="FF0000"/>
            </a:solidFill>
          </a:endParaRPr>
        </a:p>
      </dsp:txBody>
      <dsp:txXfrm>
        <a:off x="1250814" y="2817250"/>
        <a:ext cx="3056768" cy="1581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CD686-F6F1-4F1D-9138-1173A10B67E7}">
      <dsp:nvSpPr>
        <dsp:cNvPr id="0" name=""/>
        <dsp:cNvSpPr/>
      </dsp:nvSpPr>
      <dsp:spPr>
        <a:xfrm rot="10800000">
          <a:off x="0" y="3417"/>
          <a:ext cx="5599611" cy="63417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6033E6-B8FB-4BBD-A5DE-E6E02A9AF470}">
      <dsp:nvSpPr>
        <dsp:cNvPr id="0" name=""/>
        <dsp:cNvSpPr/>
      </dsp:nvSpPr>
      <dsp:spPr>
        <a:xfrm>
          <a:off x="5599611" y="3417"/>
          <a:ext cx="3733074" cy="634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Trust</a:t>
          </a:r>
          <a:endParaRPr lang="en-IN" sz="2400" kern="1200" dirty="0"/>
        </a:p>
      </dsp:txBody>
      <dsp:txXfrm>
        <a:off x="5630569" y="34375"/>
        <a:ext cx="3671158" cy="572263"/>
      </dsp:txXfrm>
    </dsp:sp>
    <dsp:sp modelId="{187558D8-FEE0-4002-92DD-289D02AD02F0}">
      <dsp:nvSpPr>
        <dsp:cNvPr id="0" name=""/>
        <dsp:cNvSpPr/>
      </dsp:nvSpPr>
      <dsp:spPr>
        <a:xfrm rot="10800000">
          <a:off x="0" y="701014"/>
          <a:ext cx="5599611" cy="63417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89304D-2076-4954-8BC6-1122288CB414}">
      <dsp:nvSpPr>
        <dsp:cNvPr id="0" name=""/>
        <dsp:cNvSpPr/>
      </dsp:nvSpPr>
      <dsp:spPr>
        <a:xfrm>
          <a:off x="5599611" y="701014"/>
          <a:ext cx="3733074" cy="634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Recognition</a:t>
          </a:r>
          <a:endParaRPr lang="en-IN" sz="2400" kern="1200" dirty="0"/>
        </a:p>
      </dsp:txBody>
      <dsp:txXfrm>
        <a:off x="5630569" y="731972"/>
        <a:ext cx="3671158" cy="572263"/>
      </dsp:txXfrm>
    </dsp:sp>
    <dsp:sp modelId="{BE9C8984-17ED-4E18-93AE-8BAFE9B12870}">
      <dsp:nvSpPr>
        <dsp:cNvPr id="0" name=""/>
        <dsp:cNvSpPr/>
      </dsp:nvSpPr>
      <dsp:spPr>
        <a:xfrm rot="10800000">
          <a:off x="0" y="1398611"/>
          <a:ext cx="5599611" cy="63417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888919-4A56-4D4B-9B63-9A204DDC8C9F}">
      <dsp:nvSpPr>
        <dsp:cNvPr id="0" name=""/>
        <dsp:cNvSpPr/>
      </dsp:nvSpPr>
      <dsp:spPr>
        <a:xfrm>
          <a:off x="5599611" y="1398611"/>
          <a:ext cx="3733074" cy="634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Appreciation</a:t>
          </a:r>
          <a:endParaRPr lang="en-IN" sz="2400" kern="1200" dirty="0"/>
        </a:p>
      </dsp:txBody>
      <dsp:txXfrm>
        <a:off x="5630569" y="1429569"/>
        <a:ext cx="3671158" cy="572263"/>
      </dsp:txXfrm>
    </dsp:sp>
    <dsp:sp modelId="{6EBD650F-6ADB-4EB4-BE15-EE1A5D7C72CF}">
      <dsp:nvSpPr>
        <dsp:cNvPr id="0" name=""/>
        <dsp:cNvSpPr/>
      </dsp:nvSpPr>
      <dsp:spPr>
        <a:xfrm rot="10800000">
          <a:off x="0" y="2096208"/>
          <a:ext cx="5599611" cy="63417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E19BE7-8836-4FE3-921B-C41966D29399}">
      <dsp:nvSpPr>
        <dsp:cNvPr id="0" name=""/>
        <dsp:cNvSpPr/>
      </dsp:nvSpPr>
      <dsp:spPr>
        <a:xfrm>
          <a:off x="5599611" y="2096208"/>
          <a:ext cx="3733074" cy="634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Growth</a:t>
          </a:r>
          <a:endParaRPr lang="en-IN" sz="2400" kern="1200" dirty="0"/>
        </a:p>
      </dsp:txBody>
      <dsp:txXfrm>
        <a:off x="5630569" y="2127166"/>
        <a:ext cx="3671158" cy="572263"/>
      </dsp:txXfrm>
    </dsp:sp>
    <dsp:sp modelId="{8C009D06-BA59-4B63-A272-1D8009F21D3E}">
      <dsp:nvSpPr>
        <dsp:cNvPr id="0" name=""/>
        <dsp:cNvSpPr/>
      </dsp:nvSpPr>
      <dsp:spPr>
        <a:xfrm rot="10800000">
          <a:off x="0" y="2793805"/>
          <a:ext cx="5599611" cy="63417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6FC29-C78E-48A2-9041-6EEF52BA8DED}">
      <dsp:nvSpPr>
        <dsp:cNvPr id="0" name=""/>
        <dsp:cNvSpPr/>
      </dsp:nvSpPr>
      <dsp:spPr>
        <a:xfrm>
          <a:off x="5599611" y="2793805"/>
          <a:ext cx="3733074" cy="634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Encouragement</a:t>
          </a:r>
          <a:endParaRPr lang="en-IN" sz="2400" kern="1200" dirty="0"/>
        </a:p>
      </dsp:txBody>
      <dsp:txXfrm>
        <a:off x="5630569" y="2824763"/>
        <a:ext cx="3671158" cy="572263"/>
      </dsp:txXfrm>
    </dsp:sp>
    <dsp:sp modelId="{8F70ED13-FB9F-4E8D-8799-C03F62F1D622}">
      <dsp:nvSpPr>
        <dsp:cNvPr id="0" name=""/>
        <dsp:cNvSpPr/>
      </dsp:nvSpPr>
      <dsp:spPr>
        <a:xfrm rot="10800000">
          <a:off x="0" y="3491402"/>
          <a:ext cx="5599611" cy="63417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F2C468-68AE-41EE-8C78-17B44ADBC9FA}">
      <dsp:nvSpPr>
        <dsp:cNvPr id="0" name=""/>
        <dsp:cNvSpPr/>
      </dsp:nvSpPr>
      <dsp:spPr>
        <a:xfrm>
          <a:off x="5599611" y="3491402"/>
          <a:ext cx="3733074" cy="634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Balance</a:t>
          </a:r>
          <a:endParaRPr lang="en-IN" sz="2400" kern="1200" dirty="0"/>
        </a:p>
      </dsp:txBody>
      <dsp:txXfrm>
        <a:off x="5630569" y="3522360"/>
        <a:ext cx="3671158" cy="572263"/>
      </dsp:txXfrm>
    </dsp:sp>
    <dsp:sp modelId="{F52E2470-777C-478A-84BB-C85683CF64B0}">
      <dsp:nvSpPr>
        <dsp:cNvPr id="0" name=""/>
        <dsp:cNvSpPr/>
      </dsp:nvSpPr>
      <dsp:spPr>
        <a:xfrm rot="10800000">
          <a:off x="0" y="4188999"/>
          <a:ext cx="5599611" cy="63417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095A3E-41EA-478F-9AAD-B54358090891}">
      <dsp:nvSpPr>
        <dsp:cNvPr id="0" name=""/>
        <dsp:cNvSpPr/>
      </dsp:nvSpPr>
      <dsp:spPr>
        <a:xfrm>
          <a:off x="5599611" y="4188999"/>
          <a:ext cx="3733074" cy="634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Responsibility</a:t>
          </a:r>
          <a:endParaRPr lang="en-IN" sz="2400" kern="1200" dirty="0"/>
        </a:p>
      </dsp:txBody>
      <dsp:txXfrm>
        <a:off x="5630569" y="4219957"/>
        <a:ext cx="3671158" cy="572263"/>
      </dsp:txXfrm>
    </dsp:sp>
    <dsp:sp modelId="{75010D85-C3A3-4D60-8152-261BEE54AAA7}">
      <dsp:nvSpPr>
        <dsp:cNvPr id="0" name=""/>
        <dsp:cNvSpPr/>
      </dsp:nvSpPr>
      <dsp:spPr>
        <a:xfrm rot="10800000">
          <a:off x="0" y="4886596"/>
          <a:ext cx="5599611" cy="63417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E05F05-D528-4BC1-AC95-655B56E7B740}">
      <dsp:nvSpPr>
        <dsp:cNvPr id="0" name=""/>
        <dsp:cNvSpPr/>
      </dsp:nvSpPr>
      <dsp:spPr>
        <a:xfrm>
          <a:off x="5599611" y="4886596"/>
          <a:ext cx="3733074" cy="634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Efficient </a:t>
          </a:r>
          <a:endParaRPr lang="en-IN" sz="2400" kern="1200" dirty="0"/>
        </a:p>
      </dsp:txBody>
      <dsp:txXfrm>
        <a:off x="5630569" y="4917554"/>
        <a:ext cx="3671158" cy="572263"/>
      </dsp:txXfrm>
    </dsp:sp>
    <dsp:sp modelId="{97458D79-2EAF-4130-803B-1325C79771D0}">
      <dsp:nvSpPr>
        <dsp:cNvPr id="0" name=""/>
        <dsp:cNvSpPr/>
      </dsp:nvSpPr>
      <dsp:spPr>
        <a:xfrm rot="10800000">
          <a:off x="0" y="5584193"/>
          <a:ext cx="5599611" cy="63417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3F7AC7-7D66-4114-B6BA-7100BCA007C1}">
      <dsp:nvSpPr>
        <dsp:cNvPr id="0" name=""/>
        <dsp:cNvSpPr/>
      </dsp:nvSpPr>
      <dsp:spPr>
        <a:xfrm>
          <a:off x="5599611" y="5584193"/>
          <a:ext cx="3733074" cy="634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Fair Working Environment</a:t>
          </a:r>
          <a:endParaRPr lang="en-IN" sz="2400" kern="1200" dirty="0"/>
        </a:p>
      </dsp:txBody>
      <dsp:txXfrm>
        <a:off x="5630569" y="5615151"/>
        <a:ext cx="3671158" cy="57226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BBC9-ED6D-4186-A775-955F063F49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95B8D6-B9F8-477B-9B79-98186385F2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821B8C0-9768-4F7D-ABCC-93D47E9AF6AB}"/>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5" name="Footer Placeholder 4">
            <a:extLst>
              <a:ext uri="{FF2B5EF4-FFF2-40B4-BE49-F238E27FC236}">
                <a16:creationId xmlns:a16="http://schemas.microsoft.com/office/drawing/2014/main" id="{4EEF00B8-2972-48D1-9473-18A7CFCC12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2A6F7D-E90E-4314-AC0E-79925E90F9B9}"/>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2250799304"/>
      </p:ext>
    </p:extLst>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C49A-FFB1-48F8-A813-6814443CDF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68A68C-D25D-46BD-B2EE-558601B02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F23087-AC2A-4E7A-9817-FAAE461ED8E7}"/>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5" name="Footer Placeholder 4">
            <a:extLst>
              <a:ext uri="{FF2B5EF4-FFF2-40B4-BE49-F238E27FC236}">
                <a16:creationId xmlns:a16="http://schemas.microsoft.com/office/drawing/2014/main" id="{29700BB8-2F39-4F0D-87E3-66A4BFFC67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715791-B54A-4680-873D-618A7DDFE551}"/>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1650293655"/>
      </p:ext>
    </p:extLst>
  </p:cSld>
  <p:clrMapOvr>
    <a:masterClrMapping/>
  </p:clrMapOvr>
  <p:transition spd="slow">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09B1B1-9F63-4C88-9AF7-5A55B10C89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02BB20-0988-444B-B847-A3E4783A3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00B927-4FFF-4256-B7DA-1788A9C3CCA5}"/>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5" name="Footer Placeholder 4">
            <a:extLst>
              <a:ext uri="{FF2B5EF4-FFF2-40B4-BE49-F238E27FC236}">
                <a16:creationId xmlns:a16="http://schemas.microsoft.com/office/drawing/2014/main" id="{9EDAD95F-3005-4EBB-A6F0-6CD34E6A44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916DCC-7721-49A6-B387-B78BCFCBEB22}"/>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2565702397"/>
      </p:ext>
    </p:extLst>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9FC7-86A1-48B2-B6D0-5FFC530ACE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26409F-E134-45FE-95D8-0935FD2950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7AC14-72A5-47B7-8AB9-9B7CE625CFBE}"/>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5" name="Footer Placeholder 4">
            <a:extLst>
              <a:ext uri="{FF2B5EF4-FFF2-40B4-BE49-F238E27FC236}">
                <a16:creationId xmlns:a16="http://schemas.microsoft.com/office/drawing/2014/main" id="{F77C767C-25E2-4F6E-A623-5C953C004F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79ADCE-64CD-4082-8F26-B6455563FC26}"/>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99007695"/>
      </p:ext>
    </p:extLst>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4887-3796-4EE6-80AB-D3D8BCE775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D9F614-C0CE-41A8-A09C-8ECD5CC3C8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554BA-B304-4F94-BEE1-AFFD6A8B2F9C}"/>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5" name="Footer Placeholder 4">
            <a:extLst>
              <a:ext uri="{FF2B5EF4-FFF2-40B4-BE49-F238E27FC236}">
                <a16:creationId xmlns:a16="http://schemas.microsoft.com/office/drawing/2014/main" id="{F991FCDF-5CB6-4E59-8C96-648917568B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BE8145-D163-401C-B983-A8925851B63B}"/>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1166168703"/>
      </p:ext>
    </p:extLst>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56B9-71A6-4414-A30A-55FAA5FC15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628DC8-6836-4EC3-A029-564F1A28EB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657661-6F03-418D-A0B3-16E48A4543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475E1A-4247-4BC2-B02C-898D8D270251}"/>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6" name="Footer Placeholder 5">
            <a:extLst>
              <a:ext uri="{FF2B5EF4-FFF2-40B4-BE49-F238E27FC236}">
                <a16:creationId xmlns:a16="http://schemas.microsoft.com/office/drawing/2014/main" id="{C679FDE1-DEA7-4CC3-B924-AF9DFF7CA9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E41FF8-FB26-4A6F-8B7F-8DBAE8460FF8}"/>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1270565450"/>
      </p:ext>
    </p:extLst>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40EB-CAC7-4225-9059-B1D2FE0873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9C1A0A-CFCA-41A3-9C6E-BD3D2BE1F3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87BD4-FE03-4B30-848E-8D018B073E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D245DBA-2063-4D6A-BBA3-148BCCB6E4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E58C24-0503-4E3C-988D-B29E84AB2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EAD7D6-C13A-43A9-8854-327F7C42B058}"/>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8" name="Footer Placeholder 7">
            <a:extLst>
              <a:ext uri="{FF2B5EF4-FFF2-40B4-BE49-F238E27FC236}">
                <a16:creationId xmlns:a16="http://schemas.microsoft.com/office/drawing/2014/main" id="{D9AB68E9-DA5B-42E4-B647-E90F19E534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B57B9C-6088-423A-B05E-CA326820E1C7}"/>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2055905811"/>
      </p:ext>
    </p:extLst>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A003-040B-4E80-9A32-8C4FEDE9F2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A6422A-F253-4629-993A-41F7D653EC5B}"/>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4" name="Footer Placeholder 3">
            <a:extLst>
              <a:ext uri="{FF2B5EF4-FFF2-40B4-BE49-F238E27FC236}">
                <a16:creationId xmlns:a16="http://schemas.microsoft.com/office/drawing/2014/main" id="{594457FD-DFDF-45B1-9A46-B26601060D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C13D13-AEB2-481B-8F30-DE7E63AF279A}"/>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4028391812"/>
      </p:ext>
    </p:extLst>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5C16D-4BE9-4C2E-BBBE-0F7BAE4E1E58}"/>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3" name="Footer Placeholder 2">
            <a:extLst>
              <a:ext uri="{FF2B5EF4-FFF2-40B4-BE49-F238E27FC236}">
                <a16:creationId xmlns:a16="http://schemas.microsoft.com/office/drawing/2014/main" id="{81C218A4-0C28-466D-84D8-BB771846F28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439634-3AF2-46C2-A8EA-4107F07C5B36}"/>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1642890276"/>
      </p:ext>
    </p:extLst>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D630-E0B7-423F-8754-B9D1FDEC77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A0587ED-B706-4DD4-9AB9-265B861964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5C53F3C-2F51-41AD-A114-E7D29DC6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785969-9BB6-4506-A6A3-5EA25211CD04}"/>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6" name="Footer Placeholder 5">
            <a:extLst>
              <a:ext uri="{FF2B5EF4-FFF2-40B4-BE49-F238E27FC236}">
                <a16:creationId xmlns:a16="http://schemas.microsoft.com/office/drawing/2014/main" id="{727306AF-879E-4BA6-9FA2-25EC0C4152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54037D-C11B-45B1-8080-F93B59BBE325}"/>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2859516098"/>
      </p:ext>
    </p:extLst>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B451-351B-4A00-82E8-44E618549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430BE4-A9D9-47E2-B7A2-DFDBFA23AE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5612BA-4F63-48C2-ADB0-E60A25939F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D9554C-F649-49FC-88B9-95D69214DACB}"/>
              </a:ext>
            </a:extLst>
          </p:cNvPr>
          <p:cNvSpPr>
            <a:spLocks noGrp="1"/>
          </p:cNvSpPr>
          <p:nvPr>
            <p:ph type="dt" sz="half" idx="10"/>
          </p:nvPr>
        </p:nvSpPr>
        <p:spPr/>
        <p:txBody>
          <a:bodyPr/>
          <a:lstStyle/>
          <a:p>
            <a:fld id="{11615066-3DD0-4D8D-941E-E2A13060FD7B}" type="datetimeFigureOut">
              <a:rPr lang="en-IN" smtClean="0"/>
              <a:t>24-08-2022</a:t>
            </a:fld>
            <a:endParaRPr lang="en-IN"/>
          </a:p>
        </p:txBody>
      </p:sp>
      <p:sp>
        <p:nvSpPr>
          <p:cNvPr id="6" name="Footer Placeholder 5">
            <a:extLst>
              <a:ext uri="{FF2B5EF4-FFF2-40B4-BE49-F238E27FC236}">
                <a16:creationId xmlns:a16="http://schemas.microsoft.com/office/drawing/2014/main" id="{A9B9B90F-63B4-4FCE-8758-0E1EF558AF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4875A5-9E4D-4AED-BAB1-7DA17EB72331}"/>
              </a:ext>
            </a:extLst>
          </p:cNvPr>
          <p:cNvSpPr>
            <a:spLocks noGrp="1"/>
          </p:cNvSpPr>
          <p:nvPr>
            <p:ph type="sldNum" sz="quarter" idx="12"/>
          </p:nvPr>
        </p:nvSpPr>
        <p:spPr/>
        <p:txBody>
          <a:bodyPr/>
          <a:lstStyle/>
          <a:p>
            <a:fld id="{18096225-8DEA-408C-B40D-0C37FA330BD0}" type="slidenum">
              <a:rPr lang="en-IN" smtClean="0"/>
              <a:t>‹#›</a:t>
            </a:fld>
            <a:endParaRPr lang="en-IN"/>
          </a:p>
        </p:txBody>
      </p:sp>
    </p:spTree>
    <p:extLst>
      <p:ext uri="{BB962C8B-B14F-4D97-AF65-F5344CB8AC3E}">
        <p14:creationId xmlns:p14="http://schemas.microsoft.com/office/powerpoint/2010/main" val="3279161498"/>
      </p:ext>
    </p:extLst>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192642-7B3E-4241-9C66-284D2100F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E9E113-D028-4A13-A863-AA8A8F9B73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3AAEE9-8B3B-423D-A1BE-02A783F216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15066-3DD0-4D8D-941E-E2A13060FD7B}" type="datetimeFigureOut">
              <a:rPr lang="en-IN" smtClean="0"/>
              <a:t>24-08-2022</a:t>
            </a:fld>
            <a:endParaRPr lang="en-IN"/>
          </a:p>
        </p:txBody>
      </p:sp>
      <p:sp>
        <p:nvSpPr>
          <p:cNvPr id="5" name="Footer Placeholder 4">
            <a:extLst>
              <a:ext uri="{FF2B5EF4-FFF2-40B4-BE49-F238E27FC236}">
                <a16:creationId xmlns:a16="http://schemas.microsoft.com/office/drawing/2014/main" id="{870E1EA1-A1C7-4A39-B098-E75F533E21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E46E947-0B51-4E7B-BBBA-D59E45C531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096225-8DEA-408C-B40D-0C37FA330BD0}" type="slidenum">
              <a:rPr lang="en-IN" smtClean="0"/>
              <a:t>‹#›</a:t>
            </a:fld>
            <a:endParaRPr lang="en-IN"/>
          </a:p>
        </p:txBody>
      </p:sp>
    </p:spTree>
    <p:extLst>
      <p:ext uri="{BB962C8B-B14F-4D97-AF65-F5344CB8AC3E}">
        <p14:creationId xmlns:p14="http://schemas.microsoft.com/office/powerpoint/2010/main" val="3884819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png"/><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png"/><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2.png"/><Relationship Id="rId4" Type="http://schemas.openxmlformats.org/officeDocument/2006/relationships/image" Target="../media/image11.wmf"/></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3.e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5.png"/><Relationship Id="rId4" Type="http://schemas.openxmlformats.org/officeDocument/2006/relationships/image" Target="../media/image14.wmf"/></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16.wmf"/><Relationship Id="rId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19.png"/><Relationship Id="rId4" Type="http://schemas.openxmlformats.org/officeDocument/2006/relationships/image" Target="../media/image1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20.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21.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23.png"/><Relationship Id="rId4" Type="http://schemas.openxmlformats.org/officeDocument/2006/relationships/image" Target="../media/image22.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24.wmf"/></Relationships>
</file>

<file path=ppt/slides/_rels/slide3.xml.rels><?xml version="1.0" encoding="UTF-8" standalone="yes"?>
<Relationships xmlns="http://schemas.openxmlformats.org/package/2006/relationships"><Relationship Id="rId3" Type="http://schemas.openxmlformats.org/officeDocument/2006/relationships/hyperlink" Target="https://entrepreneurshiptheories.blogspot.com/2017/08/self-efficacy-theory.html" TargetMode="External"/><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hyperlink" Target="https://entrepreneurshiptheories.blogspot.com/2019/01/selfcompetition-theory-of.html" TargetMode="External"/><Relationship Id="rId4" Type="http://schemas.openxmlformats.org/officeDocument/2006/relationships/hyperlink" Target="https://entrepreneurshiptheories.blogspot.com/2017/08/locus-of-control-theory.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trepreneurshiptheories.blogspot.com/2017/09/ambiguity-tolerance-theory-and.html" TargetMode="External"/><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hyperlink" Target="https://entrepreneurshiptheories.blogspot.com/2018/07/passion-theory-of-entrepreneurship.html" TargetMode="Externa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B5FAFF-EBA8-422B-A673-FA8290383A89}"/>
              </a:ext>
            </a:extLst>
          </p:cNvPr>
          <p:cNvSpPr txBox="1"/>
          <p:nvPr/>
        </p:nvSpPr>
        <p:spPr>
          <a:xfrm>
            <a:off x="-145143" y="1930400"/>
            <a:ext cx="7271658" cy="1938992"/>
          </a:xfrm>
          <a:prstGeom prst="rect">
            <a:avLst/>
          </a:prstGeom>
          <a:noFill/>
        </p:spPr>
        <p:txBody>
          <a:bodyPr wrap="square" rtlCol="0">
            <a:spAutoFit/>
          </a:bodyPr>
          <a:lstStyle/>
          <a:p>
            <a:pPr algn="ctr"/>
            <a:r>
              <a:rPr lang="en-IN" sz="6000" b="0" i="0" dirty="0">
                <a:solidFill>
                  <a:srgbClr val="202124"/>
                </a:solidFill>
                <a:effectLst/>
                <a:latin typeface="Franklin Gothic Heavy" panose="020B0903020102020204" pitchFamily="34" charset="0"/>
              </a:rPr>
              <a:t>The Psychology of Entrepreneurship</a:t>
            </a:r>
            <a:endParaRPr lang="en-IN" sz="6000" dirty="0">
              <a:latin typeface="Franklin Gothic Heavy" panose="020B0903020102020204" pitchFamily="34" charset="0"/>
            </a:endParaRPr>
          </a:p>
        </p:txBody>
      </p:sp>
    </p:spTree>
    <p:extLst>
      <p:ext uri="{BB962C8B-B14F-4D97-AF65-F5344CB8AC3E}">
        <p14:creationId xmlns:p14="http://schemas.microsoft.com/office/powerpoint/2010/main" val="3146292596"/>
      </p:ext>
    </p:extLst>
  </p:cSld>
  <p:clrMapOvr>
    <a:masterClrMapping/>
  </p:clrMapOvr>
  <p:transition spd="slow">
    <p:push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5059B777-48CB-45BE-A203-EA67E2FEDE05}"/>
              </a:ext>
            </a:extLst>
          </p:cNvPr>
          <p:cNvSpPr txBox="1">
            <a:spLocks noChangeArrowheads="1"/>
          </p:cNvSpPr>
          <p:nvPr/>
        </p:nvSpPr>
        <p:spPr bwMode="auto">
          <a:xfrm>
            <a:off x="2019299" y="878051"/>
            <a:ext cx="8153400" cy="707886"/>
          </a:xfrm>
          <a:prstGeom prst="rect">
            <a:avLst/>
          </a:prstGeom>
          <a:noFill/>
          <a:ln w="9525">
            <a:noFill/>
            <a:miter lim="800000"/>
            <a:headEnd/>
            <a:tailEnd/>
          </a:ln>
        </p:spPr>
        <p:txBody>
          <a:bodyPr wrap="square">
            <a:spAutoFit/>
          </a:bodyPr>
          <a:lstStyle/>
          <a:p>
            <a:pPr marL="514350" indent="-514350" algn="ctr">
              <a:buClr>
                <a:schemeClr val="accent6">
                  <a:lumMod val="75000"/>
                </a:schemeClr>
              </a:buClr>
              <a:defRPr/>
            </a:pPr>
            <a:r>
              <a:rPr lang="en-US" sz="4000" b="1" dirty="0">
                <a:latin typeface="Times New Roman" panose="02020603050405020304" pitchFamily="18" charset="0"/>
              </a:rPr>
              <a:t>Douglas Theories X and Y</a:t>
            </a:r>
          </a:p>
        </p:txBody>
      </p:sp>
      <p:sp>
        <p:nvSpPr>
          <p:cNvPr id="3" name="TextBox 2">
            <a:extLst>
              <a:ext uri="{FF2B5EF4-FFF2-40B4-BE49-F238E27FC236}">
                <a16:creationId xmlns:a16="http://schemas.microsoft.com/office/drawing/2014/main" id="{ABA45336-7004-40DE-8808-CCB16D82F67B}"/>
              </a:ext>
            </a:extLst>
          </p:cNvPr>
          <p:cNvSpPr txBox="1">
            <a:spLocks noChangeArrowheads="1"/>
          </p:cNvSpPr>
          <p:nvPr/>
        </p:nvSpPr>
        <p:spPr bwMode="auto">
          <a:xfrm>
            <a:off x="863599" y="148709"/>
            <a:ext cx="10464800" cy="584775"/>
          </a:xfrm>
          <a:prstGeom prst="rect">
            <a:avLst/>
          </a:prstGeom>
          <a:noFill/>
          <a:ln w="9525">
            <a:noFill/>
            <a:miter lim="800000"/>
            <a:headEnd/>
            <a:tailEnd/>
          </a:ln>
        </p:spPr>
        <p:txBody>
          <a:bodyPr wrap="square">
            <a:spAutoFit/>
          </a:bodyPr>
          <a:lstStyle/>
          <a:p>
            <a:pPr algn="ctr"/>
            <a:r>
              <a:rPr lang="en-US" sz="3200" b="1" dirty="0">
                <a:solidFill>
                  <a:srgbClr val="C00000"/>
                </a:solidFill>
              </a:rPr>
              <a:t>THEORIES ANR MODELS OF TEAMWORK</a:t>
            </a:r>
          </a:p>
        </p:txBody>
      </p:sp>
      <p:sp>
        <p:nvSpPr>
          <p:cNvPr id="4" name="TextBox 3">
            <a:extLst>
              <a:ext uri="{FF2B5EF4-FFF2-40B4-BE49-F238E27FC236}">
                <a16:creationId xmlns:a16="http://schemas.microsoft.com/office/drawing/2014/main" id="{0B79A99B-EAFC-4256-A5E4-C55E939017EC}"/>
              </a:ext>
            </a:extLst>
          </p:cNvPr>
          <p:cNvSpPr txBox="1">
            <a:spLocks noChangeArrowheads="1"/>
          </p:cNvSpPr>
          <p:nvPr/>
        </p:nvSpPr>
        <p:spPr bwMode="auto">
          <a:xfrm>
            <a:off x="402771" y="1723311"/>
            <a:ext cx="11386457" cy="4739759"/>
          </a:xfrm>
          <a:prstGeom prst="rect">
            <a:avLst/>
          </a:prstGeom>
          <a:noFill/>
          <a:ln w="9525">
            <a:noFill/>
            <a:miter lim="800000"/>
            <a:headEnd/>
            <a:tailEnd/>
          </a:ln>
        </p:spPr>
        <p:txBody>
          <a:bodyPr wrap="square">
            <a:spAutoFit/>
          </a:bodyPr>
          <a:lstStyle/>
          <a:p>
            <a:pPr marL="514350" indent="-514350" algn="just">
              <a:spcBef>
                <a:spcPts val="1200"/>
              </a:spcBef>
              <a:buClr>
                <a:schemeClr val="accent6">
                  <a:lumMod val="75000"/>
                </a:schemeClr>
              </a:buClr>
              <a:defRPr/>
            </a:pPr>
            <a:r>
              <a:rPr lang="en-US" sz="4400" b="1" dirty="0">
                <a:latin typeface="Times New Roman" panose="02020603050405020304" pitchFamily="18" charset="0"/>
              </a:rPr>
              <a:t>Theory Y</a:t>
            </a:r>
            <a:r>
              <a:rPr lang="en-US" sz="2200" b="1" dirty="0">
                <a:latin typeface="Times New Roman" panose="02020603050405020304" pitchFamily="18" charset="0"/>
              </a:rPr>
              <a:t>: </a:t>
            </a:r>
          </a:p>
          <a:p>
            <a:pPr marL="514350" indent="-514350" algn="just">
              <a:spcBef>
                <a:spcPts val="1200"/>
              </a:spcBef>
              <a:buClr>
                <a:schemeClr val="accent6">
                  <a:lumMod val="75000"/>
                </a:schemeClr>
              </a:buClr>
              <a:buAutoNum type="arabicParenR"/>
              <a:defRPr/>
            </a:pPr>
            <a:r>
              <a:rPr lang="en-US" sz="2200" dirty="0">
                <a:latin typeface="Times New Roman" panose="02020603050405020304" pitchFamily="18" charset="0"/>
              </a:rPr>
              <a:t>For psychological growth of human beings, physical and mental efforts are necessary in work as in rest or play</a:t>
            </a:r>
          </a:p>
          <a:p>
            <a:pPr marL="514350" indent="-514350" algn="just">
              <a:spcBef>
                <a:spcPts val="1200"/>
              </a:spcBef>
              <a:buClr>
                <a:schemeClr val="accent6">
                  <a:lumMod val="75000"/>
                </a:schemeClr>
              </a:buClr>
              <a:buAutoNum type="arabicParenR"/>
              <a:defRPr/>
            </a:pPr>
            <a:r>
              <a:rPr lang="en-US" sz="2200" dirty="0">
                <a:latin typeface="Times New Roman" panose="02020603050405020304" pitchFamily="18" charset="0"/>
              </a:rPr>
              <a:t>Self-direction and self control are exercised by human beings while pursing an objective.</a:t>
            </a:r>
          </a:p>
          <a:p>
            <a:pPr marL="514350" indent="-514350" algn="just">
              <a:spcBef>
                <a:spcPts val="1200"/>
              </a:spcBef>
              <a:buClr>
                <a:schemeClr val="accent6">
                  <a:lumMod val="75000"/>
                </a:schemeClr>
              </a:buClr>
              <a:buAutoNum type="arabicParenR"/>
              <a:defRPr/>
            </a:pPr>
            <a:r>
              <a:rPr lang="en-US" sz="2200" dirty="0">
                <a:latin typeface="Times New Roman" panose="02020603050405020304" pitchFamily="18" charset="0"/>
              </a:rPr>
              <a:t>Rewards induce commitment to objectives</a:t>
            </a:r>
          </a:p>
          <a:p>
            <a:pPr marL="514350" indent="-514350" algn="just">
              <a:spcBef>
                <a:spcPts val="1200"/>
              </a:spcBef>
              <a:buClr>
                <a:schemeClr val="accent6">
                  <a:lumMod val="75000"/>
                </a:schemeClr>
              </a:buClr>
              <a:buAutoNum type="arabicParenR"/>
              <a:defRPr/>
            </a:pPr>
            <a:r>
              <a:rPr lang="en-US" sz="2200" dirty="0">
                <a:latin typeface="Times New Roman" panose="02020603050405020304" pitchFamily="18" charset="0"/>
              </a:rPr>
              <a:t>Under proper circumstances the average human beings learn to take on responsibility and move towards an objective</a:t>
            </a:r>
          </a:p>
          <a:p>
            <a:pPr marL="514350" indent="-514350" algn="just">
              <a:spcBef>
                <a:spcPts val="1200"/>
              </a:spcBef>
              <a:buClr>
                <a:schemeClr val="accent6">
                  <a:lumMod val="75000"/>
                </a:schemeClr>
              </a:buClr>
              <a:buAutoNum type="arabicParenR"/>
              <a:defRPr/>
            </a:pPr>
            <a:r>
              <a:rPr lang="en-US" sz="2200" dirty="0">
                <a:latin typeface="Times New Roman" panose="02020603050405020304" pitchFamily="18" charset="0"/>
              </a:rPr>
              <a:t>Self imposed discipline is more effective than externally imposed</a:t>
            </a:r>
          </a:p>
          <a:p>
            <a:pPr marL="514350" indent="-514350" algn="just">
              <a:spcBef>
                <a:spcPts val="1200"/>
              </a:spcBef>
              <a:buClr>
                <a:schemeClr val="accent6">
                  <a:lumMod val="75000"/>
                </a:schemeClr>
              </a:buClr>
              <a:buAutoNum type="arabicParenR"/>
              <a:defRPr/>
            </a:pPr>
            <a:r>
              <a:rPr lang="en-US" sz="2200" dirty="0">
                <a:latin typeface="Times New Roman" panose="02020603050405020304" pitchFamily="18" charset="0"/>
              </a:rPr>
              <a:t>Although creativity and ingenuity are not widely used in most job situations, the capacity to exercise exists widely among the human beings.</a:t>
            </a:r>
          </a:p>
        </p:txBody>
      </p:sp>
    </p:spTree>
    <p:extLst>
      <p:ext uri="{BB962C8B-B14F-4D97-AF65-F5344CB8AC3E}">
        <p14:creationId xmlns:p14="http://schemas.microsoft.com/office/powerpoint/2010/main" val="1467080166"/>
      </p:ext>
    </p:extLst>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97076-C04E-4E47-AEE3-2201BBEFF6B1}"/>
              </a:ext>
            </a:extLst>
          </p:cNvPr>
          <p:cNvSpPr txBox="1"/>
          <p:nvPr/>
        </p:nvSpPr>
        <p:spPr>
          <a:xfrm>
            <a:off x="609600" y="638629"/>
            <a:ext cx="11176000" cy="5262979"/>
          </a:xfrm>
          <a:prstGeom prst="rect">
            <a:avLst/>
          </a:prstGeom>
          <a:noFill/>
        </p:spPr>
        <p:txBody>
          <a:bodyPr wrap="square" rtlCol="0">
            <a:spAutoFit/>
          </a:bodyPr>
          <a:lstStyle/>
          <a:p>
            <a:pPr>
              <a:lnSpc>
                <a:spcPct val="200000"/>
              </a:lnSpc>
            </a:pPr>
            <a:r>
              <a:rPr lang="en-US" sz="3200" dirty="0">
                <a:latin typeface="Times New Roman" panose="02020603050405020304" pitchFamily="18" charset="0"/>
              </a:rPr>
              <a:t>The </a:t>
            </a:r>
            <a:r>
              <a:rPr lang="en-US" sz="4000" b="1" dirty="0">
                <a:latin typeface="Times New Roman" panose="02020603050405020304" pitchFamily="18" charset="0"/>
              </a:rPr>
              <a:t>Adair Model </a:t>
            </a:r>
            <a:r>
              <a:rPr lang="en-US" sz="3200" dirty="0" smtClean="0">
                <a:latin typeface="Times New Roman" panose="02020603050405020304" pitchFamily="18" charset="0"/>
              </a:rPr>
              <a:t>:</a:t>
            </a:r>
            <a:endParaRPr lang="en-US" sz="3200" dirty="0">
              <a:latin typeface="Times New Roman" panose="02020603050405020304" pitchFamily="18" charset="0"/>
            </a:endParaRPr>
          </a:p>
          <a:p>
            <a:pPr algn="l">
              <a:lnSpc>
                <a:spcPct val="200000"/>
              </a:lnSpc>
              <a:buFont typeface="+mj-lt"/>
              <a:buAutoNum type="arabicPeriod"/>
            </a:pPr>
            <a:r>
              <a:rPr lang="en-US" sz="3200" b="0" i="0" dirty="0">
                <a:solidFill>
                  <a:srgbClr val="000000"/>
                </a:solidFill>
                <a:effectLst/>
                <a:latin typeface="Times New Roman" panose="02020603050405020304" pitchFamily="18" charset="0"/>
              </a:rPr>
              <a:t>Achieve the task</a:t>
            </a:r>
          </a:p>
          <a:p>
            <a:pPr algn="l">
              <a:lnSpc>
                <a:spcPct val="200000"/>
              </a:lnSpc>
              <a:buFont typeface="+mj-lt"/>
              <a:buAutoNum type="arabicPeriod"/>
            </a:pPr>
            <a:r>
              <a:rPr lang="en-US" sz="3200" b="0" i="0" dirty="0">
                <a:solidFill>
                  <a:srgbClr val="000000"/>
                </a:solidFill>
                <a:effectLst/>
                <a:latin typeface="Times New Roman" panose="02020603050405020304" pitchFamily="18" charset="0"/>
              </a:rPr>
              <a:t>Build and maintain the team</a:t>
            </a:r>
          </a:p>
          <a:p>
            <a:pPr algn="l">
              <a:lnSpc>
                <a:spcPct val="200000"/>
              </a:lnSpc>
              <a:buFont typeface="+mj-lt"/>
              <a:buAutoNum type="arabicPeriod"/>
            </a:pPr>
            <a:r>
              <a:rPr lang="en-US" sz="3200" b="0" i="0" dirty="0">
                <a:solidFill>
                  <a:srgbClr val="000000"/>
                </a:solidFill>
                <a:effectLst/>
                <a:latin typeface="Times New Roman" panose="02020603050405020304" pitchFamily="18" charset="0"/>
              </a:rPr>
              <a:t>Develop the individual</a:t>
            </a:r>
          </a:p>
          <a:p>
            <a:pPr>
              <a:lnSpc>
                <a:spcPct val="200000"/>
              </a:lnSpc>
            </a:pPr>
            <a:endParaRPr lang="en-IN" sz="3200" dirty="0">
              <a:latin typeface="Times New Roman" panose="02020603050405020304" pitchFamily="18" charset="0"/>
            </a:endParaRPr>
          </a:p>
        </p:txBody>
      </p:sp>
    </p:spTree>
    <p:extLst>
      <p:ext uri="{BB962C8B-B14F-4D97-AF65-F5344CB8AC3E}">
        <p14:creationId xmlns:p14="http://schemas.microsoft.com/office/powerpoint/2010/main" val="3437167971"/>
      </p:ext>
    </p:extLst>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86B7A30-56E7-477C-B34C-F2553376DA26}"/>
              </a:ext>
            </a:extLst>
          </p:cNvPr>
          <p:cNvSpPr txBox="1">
            <a:spLocks noChangeArrowheads="1"/>
          </p:cNvSpPr>
          <p:nvPr/>
        </p:nvSpPr>
        <p:spPr bwMode="auto">
          <a:xfrm>
            <a:off x="740229" y="242539"/>
            <a:ext cx="3187158" cy="584775"/>
          </a:xfrm>
          <a:prstGeom prst="rect">
            <a:avLst/>
          </a:prstGeom>
          <a:noFill/>
          <a:ln w="9525">
            <a:noFill/>
            <a:miter lim="800000"/>
            <a:headEnd/>
            <a:tailEnd/>
          </a:ln>
        </p:spPr>
        <p:txBody>
          <a:bodyPr wrap="square">
            <a:spAutoFit/>
          </a:bodyPr>
          <a:lstStyle/>
          <a:p>
            <a:pPr algn="ctr"/>
            <a:r>
              <a:rPr lang="en-US" sz="3200" b="1" dirty="0">
                <a:solidFill>
                  <a:srgbClr val="C00000"/>
                </a:solidFill>
              </a:rPr>
              <a:t>The Adair Model</a:t>
            </a:r>
          </a:p>
        </p:txBody>
      </p:sp>
      <p:graphicFrame>
        <p:nvGraphicFramePr>
          <p:cNvPr id="3" name="Diagram 2">
            <a:extLst>
              <a:ext uri="{FF2B5EF4-FFF2-40B4-BE49-F238E27FC236}">
                <a16:creationId xmlns:a16="http://schemas.microsoft.com/office/drawing/2014/main" id="{841C24BF-A4B1-4051-A319-614E5A02A9FF}"/>
              </a:ext>
            </a:extLst>
          </p:cNvPr>
          <p:cNvGraphicFramePr/>
          <p:nvPr>
            <p:extLst>
              <p:ext uri="{D42A27DB-BD31-4B8C-83A1-F6EECF244321}">
                <p14:modId xmlns:p14="http://schemas.microsoft.com/office/powerpoint/2010/main" val="2663690084"/>
              </p:ext>
            </p:extLst>
          </p:nvPr>
        </p:nvGraphicFramePr>
        <p:xfrm>
          <a:off x="1151530" y="166339"/>
          <a:ext cx="10605037" cy="6459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1186856"/>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extBox 2"/>
          <p:cNvSpPr txBox="1">
            <a:spLocks noChangeArrowheads="1"/>
          </p:cNvSpPr>
          <p:nvPr/>
        </p:nvSpPr>
        <p:spPr bwMode="auto">
          <a:xfrm>
            <a:off x="2133600" y="228601"/>
            <a:ext cx="7467600" cy="584775"/>
          </a:xfrm>
          <a:prstGeom prst="rect">
            <a:avLst/>
          </a:prstGeom>
          <a:noFill/>
          <a:ln w="9525">
            <a:noFill/>
            <a:miter lim="800000"/>
            <a:headEnd/>
            <a:tailEnd/>
          </a:ln>
        </p:spPr>
        <p:txBody>
          <a:bodyPr wrap="square">
            <a:spAutoFit/>
          </a:bodyPr>
          <a:lstStyle/>
          <a:p>
            <a:pPr algn="ctr"/>
            <a:r>
              <a:rPr lang="en-US" sz="3200" b="1" dirty="0">
                <a:solidFill>
                  <a:srgbClr val="C00000"/>
                </a:solidFill>
              </a:rPr>
              <a:t>The Adair Model</a:t>
            </a:r>
          </a:p>
        </p:txBody>
      </p:sp>
      <p:sp>
        <p:nvSpPr>
          <p:cNvPr id="6" name="TextBox 3"/>
          <p:cNvSpPr txBox="1">
            <a:spLocks noChangeArrowheads="1"/>
          </p:cNvSpPr>
          <p:nvPr/>
        </p:nvSpPr>
        <p:spPr bwMode="auto">
          <a:xfrm>
            <a:off x="1981200" y="1447800"/>
            <a:ext cx="8153400" cy="523220"/>
          </a:xfrm>
          <a:prstGeom prst="rect">
            <a:avLst/>
          </a:prstGeom>
          <a:noFill/>
          <a:ln w="9525">
            <a:noFill/>
            <a:miter lim="800000"/>
            <a:headEnd/>
            <a:tailEnd/>
          </a:ln>
        </p:spPr>
        <p:txBody>
          <a:bodyPr wrap="square">
            <a:spAutoFit/>
          </a:bodyPr>
          <a:lstStyle/>
          <a:p>
            <a:pPr marL="514350" indent="-514350">
              <a:buClr>
                <a:schemeClr val="accent6">
                  <a:lumMod val="75000"/>
                </a:schemeClr>
              </a:buClr>
              <a:defRPr/>
            </a:pPr>
            <a:endParaRPr lang="en-US" sz="2800" dirty="0">
              <a:latin typeface="Zurich BT" pitchFamily="34" charset="0"/>
            </a:endParaRPr>
          </a:p>
        </p:txBody>
      </p:sp>
      <p:graphicFrame>
        <p:nvGraphicFramePr>
          <p:cNvPr id="5" name="Diagram 4"/>
          <p:cNvGraphicFramePr/>
          <p:nvPr/>
        </p:nvGraphicFramePr>
        <p:xfrm>
          <a:off x="1981200" y="990600"/>
          <a:ext cx="83820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76356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E26ACC-E2B6-429F-BA6B-886AA45EA761}"/>
              </a:ext>
            </a:extLst>
          </p:cNvPr>
          <p:cNvSpPr txBox="1"/>
          <p:nvPr/>
        </p:nvSpPr>
        <p:spPr>
          <a:xfrm>
            <a:off x="604008" y="322861"/>
            <a:ext cx="10983983" cy="6278642"/>
          </a:xfrm>
          <a:prstGeom prst="rect">
            <a:avLst/>
          </a:prstGeom>
          <a:noFill/>
        </p:spPr>
        <p:txBody>
          <a:bodyPr wrap="square" rtlCol="0">
            <a:spAutoFit/>
          </a:bodyPr>
          <a:lstStyle/>
          <a:p>
            <a:pPr algn="just">
              <a:lnSpc>
                <a:spcPct val="150000"/>
              </a:lnSpc>
              <a:spcBef>
                <a:spcPts val="1800"/>
              </a:spcBef>
            </a:pPr>
            <a:r>
              <a:rPr lang="en-US" sz="2400" b="1" dirty="0">
                <a:latin typeface="Times New Roman" panose="02020603050405020304" pitchFamily="18" charset="0"/>
              </a:rPr>
              <a:t>The </a:t>
            </a:r>
            <a:r>
              <a:rPr lang="en-US" sz="3600" b="1" dirty="0">
                <a:latin typeface="Times New Roman" panose="02020603050405020304" pitchFamily="18" charset="0"/>
              </a:rPr>
              <a:t>Adair model </a:t>
            </a:r>
            <a:r>
              <a:rPr lang="en-US" sz="2400" b="1" dirty="0">
                <a:latin typeface="Times New Roman" panose="02020603050405020304" pitchFamily="18" charset="0"/>
              </a:rPr>
              <a:t>for accomplishment requires </a:t>
            </a:r>
          </a:p>
          <a:p>
            <a:pPr algn="just">
              <a:lnSpc>
                <a:spcPct val="150000"/>
              </a:lnSpc>
              <a:spcBef>
                <a:spcPts val="1800"/>
              </a:spcBef>
              <a:buFont typeface="Arial" panose="020B0604020202020204" pitchFamily="34" charset="0"/>
              <a:buChar char="•"/>
            </a:pPr>
            <a:r>
              <a:rPr lang="en-US" sz="2400" b="0" i="0" dirty="0">
                <a:solidFill>
                  <a:srgbClr val="000000"/>
                </a:solidFill>
                <a:effectLst/>
                <a:latin typeface="Times New Roman" panose="02020603050405020304" pitchFamily="18" charset="0"/>
              </a:rPr>
              <a:t>The task needs work groups or </a:t>
            </a:r>
            <a:r>
              <a:rPr lang="en-US" sz="2400" b="0" i="0" dirty="0" smtClean="0">
                <a:solidFill>
                  <a:srgbClr val="000000"/>
                </a:solidFill>
                <a:effectLst/>
                <a:latin typeface="Times New Roman" panose="02020603050405020304" pitchFamily="18" charset="0"/>
              </a:rPr>
              <a:t>organizations to </a:t>
            </a:r>
            <a:r>
              <a:rPr lang="en-US" sz="2400" b="0" i="0" dirty="0">
                <a:solidFill>
                  <a:srgbClr val="000000"/>
                </a:solidFill>
                <a:effectLst/>
                <a:latin typeface="Times New Roman" panose="02020603050405020304" pitchFamily="18" charset="0"/>
              </a:rPr>
              <a:t>come into effect because one person alone cannot accomplish it.</a:t>
            </a:r>
          </a:p>
          <a:p>
            <a:pPr algn="just">
              <a:lnSpc>
                <a:spcPct val="150000"/>
              </a:lnSpc>
              <a:spcBef>
                <a:spcPts val="1800"/>
              </a:spcBef>
              <a:buFont typeface="Arial" panose="020B0604020202020204" pitchFamily="34" charset="0"/>
              <a:buChar char="•"/>
            </a:pPr>
            <a:r>
              <a:rPr lang="en-US" sz="2400" b="0" i="0" dirty="0">
                <a:solidFill>
                  <a:srgbClr val="000000"/>
                </a:solidFill>
                <a:effectLst/>
                <a:latin typeface="Times New Roman" panose="02020603050405020304" pitchFamily="18" charset="0"/>
              </a:rPr>
              <a:t>The team needs constant promotion and retention of group cohesiveness to ensure that it functions efficiently. The team functions on the 'united we stand, divided we fall' principle.</a:t>
            </a:r>
          </a:p>
          <a:p>
            <a:pPr algn="just">
              <a:lnSpc>
                <a:spcPct val="150000"/>
              </a:lnSpc>
              <a:spcBef>
                <a:spcPts val="1800"/>
              </a:spcBef>
              <a:buFont typeface="Arial" panose="020B0604020202020204" pitchFamily="34" charset="0"/>
              <a:buChar char="•"/>
            </a:pPr>
            <a:r>
              <a:rPr lang="en-US" sz="2400" b="0" i="0" dirty="0">
                <a:solidFill>
                  <a:srgbClr val="000000"/>
                </a:solidFill>
                <a:effectLst/>
                <a:latin typeface="Times New Roman" panose="02020603050405020304" pitchFamily="18" charset="0"/>
              </a:rPr>
              <a:t>The individual's needs are the physical ones (salary) and the psychological ones of recognition; sense of purpose and achievement; status; and the need to give and receive from others in a work environment.</a:t>
            </a:r>
          </a:p>
        </p:txBody>
      </p:sp>
    </p:spTree>
    <p:extLst>
      <p:ext uri="{BB962C8B-B14F-4D97-AF65-F5344CB8AC3E}">
        <p14:creationId xmlns:p14="http://schemas.microsoft.com/office/powerpoint/2010/main" val="3465912020"/>
      </p:ext>
    </p:extLst>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F67389-9C79-482F-80E4-0590B45B40CC}"/>
              </a:ext>
            </a:extLst>
          </p:cNvPr>
          <p:cNvSpPr txBox="1"/>
          <p:nvPr/>
        </p:nvSpPr>
        <p:spPr>
          <a:xfrm>
            <a:off x="341085" y="564552"/>
            <a:ext cx="11509829" cy="4688784"/>
          </a:xfrm>
          <a:prstGeom prst="rect">
            <a:avLst/>
          </a:prstGeom>
          <a:noFill/>
        </p:spPr>
        <p:txBody>
          <a:bodyPr wrap="square">
            <a:spAutoFit/>
          </a:bodyPr>
          <a:lstStyle/>
          <a:p>
            <a:pPr algn="just">
              <a:lnSpc>
                <a:spcPct val="150000"/>
              </a:lnSpc>
              <a:spcBef>
                <a:spcPts val="3000"/>
              </a:spcBef>
            </a:pPr>
            <a:r>
              <a:rPr lang="en-US" sz="2400" b="1" i="0" dirty="0">
                <a:solidFill>
                  <a:srgbClr val="000000"/>
                </a:solidFill>
                <a:effectLst/>
                <a:latin typeface="Times New Roman" panose="02020603050405020304" pitchFamily="18" charset="0"/>
              </a:rPr>
              <a:t>For </a:t>
            </a:r>
            <a:r>
              <a:rPr lang="en-US" sz="3200" b="1" i="0" dirty="0">
                <a:solidFill>
                  <a:srgbClr val="000000"/>
                </a:solidFill>
                <a:effectLst/>
                <a:latin typeface="Times New Roman" panose="02020603050405020304" pitchFamily="18" charset="0"/>
              </a:rPr>
              <a:t>Adair</a:t>
            </a:r>
            <a:r>
              <a:rPr lang="en-US" sz="2400" b="1" i="0" dirty="0">
                <a:solidFill>
                  <a:srgbClr val="000000"/>
                </a:solidFill>
                <a:effectLst/>
                <a:latin typeface="Times New Roman" panose="02020603050405020304" pitchFamily="18" charset="0"/>
              </a:rPr>
              <a:t>, the task, team and individual needs overlap as follows:</a:t>
            </a:r>
          </a:p>
          <a:p>
            <a:pPr algn="just">
              <a:lnSpc>
                <a:spcPct val="150000"/>
              </a:lnSpc>
              <a:spcBef>
                <a:spcPts val="3000"/>
              </a:spcBef>
              <a:buFont typeface="Arial" panose="020B0604020202020204" pitchFamily="34" charset="0"/>
              <a:buChar char="•"/>
            </a:pPr>
            <a:r>
              <a:rPr lang="en-US" sz="2400" b="0" i="0" dirty="0">
                <a:solidFill>
                  <a:srgbClr val="000000"/>
                </a:solidFill>
                <a:effectLst/>
                <a:latin typeface="Times New Roman" panose="02020603050405020304" pitchFamily="18" charset="0"/>
              </a:rPr>
              <a:t>Achieving the task builds the team and satisfies the individuals</a:t>
            </a:r>
          </a:p>
          <a:p>
            <a:pPr algn="just">
              <a:lnSpc>
                <a:spcPct val="150000"/>
              </a:lnSpc>
              <a:spcBef>
                <a:spcPts val="3000"/>
              </a:spcBef>
              <a:buFont typeface="Arial" panose="020B0604020202020204" pitchFamily="34" charset="0"/>
              <a:buChar char="•"/>
            </a:pPr>
            <a:r>
              <a:rPr lang="en-US" sz="2400" b="0" i="0" dirty="0">
                <a:solidFill>
                  <a:srgbClr val="000000"/>
                </a:solidFill>
                <a:effectLst/>
                <a:latin typeface="Times New Roman" panose="02020603050405020304" pitchFamily="18" charset="0"/>
              </a:rPr>
              <a:t>If the team needs are not met - if the team lacks cohesiveness - then performance of the task is impaired and individual satisfaction is reduced</a:t>
            </a:r>
          </a:p>
          <a:p>
            <a:pPr algn="just">
              <a:lnSpc>
                <a:spcPct val="150000"/>
              </a:lnSpc>
              <a:spcBef>
                <a:spcPts val="3000"/>
              </a:spcBef>
              <a:buFont typeface="Arial" panose="020B0604020202020204" pitchFamily="34" charset="0"/>
              <a:buChar char="•"/>
            </a:pPr>
            <a:r>
              <a:rPr lang="en-US" sz="2400" b="0" i="0" dirty="0">
                <a:solidFill>
                  <a:srgbClr val="000000"/>
                </a:solidFill>
                <a:effectLst/>
                <a:latin typeface="Times New Roman" panose="02020603050405020304" pitchFamily="18" charset="0"/>
              </a:rPr>
              <a:t>If individual needs are not met the team will lack cohesiveness and performance of the task will be impaired</a:t>
            </a:r>
          </a:p>
        </p:txBody>
      </p:sp>
    </p:spTree>
    <p:extLst>
      <p:ext uri="{BB962C8B-B14F-4D97-AF65-F5344CB8AC3E}">
        <p14:creationId xmlns:p14="http://schemas.microsoft.com/office/powerpoint/2010/main" val="3217938079"/>
      </p:ext>
    </p:extLst>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70BAC1-B13F-41E9-B105-927A996BB92A}"/>
              </a:ext>
            </a:extLst>
          </p:cNvPr>
          <p:cNvSpPr txBox="1"/>
          <p:nvPr/>
        </p:nvSpPr>
        <p:spPr>
          <a:xfrm>
            <a:off x="457200" y="631709"/>
            <a:ext cx="11277600" cy="4227119"/>
          </a:xfrm>
          <a:prstGeom prst="rect">
            <a:avLst/>
          </a:prstGeom>
          <a:noFill/>
        </p:spPr>
        <p:txBody>
          <a:bodyPr wrap="square">
            <a:spAutoFit/>
          </a:bodyPr>
          <a:lstStyle/>
          <a:p>
            <a:pPr algn="l">
              <a:lnSpc>
                <a:spcPct val="150000"/>
              </a:lnSpc>
              <a:spcBef>
                <a:spcPts val="3000"/>
              </a:spcBef>
            </a:pPr>
            <a:r>
              <a:rPr lang="en-US" sz="3600" b="1" i="0" dirty="0">
                <a:solidFill>
                  <a:srgbClr val="000000"/>
                </a:solidFill>
                <a:effectLst/>
                <a:latin typeface="Times New Roman" panose="02020603050405020304" pitchFamily="18" charset="0"/>
              </a:rPr>
              <a:t>Adair's </a:t>
            </a:r>
            <a:r>
              <a:rPr lang="en-US" sz="2400" b="1" i="0" dirty="0">
                <a:solidFill>
                  <a:srgbClr val="000000"/>
                </a:solidFill>
                <a:effectLst/>
                <a:latin typeface="Times New Roman" panose="02020603050405020304" pitchFamily="18" charset="0"/>
              </a:rPr>
              <a:t>view is that leadership exists at three different levels:</a:t>
            </a:r>
          </a:p>
          <a:p>
            <a:pPr algn="l">
              <a:lnSpc>
                <a:spcPct val="150000"/>
              </a:lnSpc>
              <a:spcBef>
                <a:spcPts val="3000"/>
              </a:spcBef>
              <a:buFont typeface="Arial" panose="020B0604020202020204" pitchFamily="34" charset="0"/>
              <a:buChar char="•"/>
            </a:pPr>
            <a:r>
              <a:rPr lang="en-US" sz="2400" b="0" i="0" dirty="0">
                <a:solidFill>
                  <a:srgbClr val="000000"/>
                </a:solidFill>
                <a:effectLst/>
                <a:latin typeface="Times New Roman" panose="02020603050405020304" pitchFamily="18" charset="0"/>
              </a:rPr>
              <a:t>Team leadership of teams of 5 to 20 people</a:t>
            </a:r>
          </a:p>
          <a:p>
            <a:pPr algn="l">
              <a:lnSpc>
                <a:spcPct val="150000"/>
              </a:lnSpc>
              <a:spcBef>
                <a:spcPts val="3000"/>
              </a:spcBef>
              <a:buFont typeface="Arial" panose="020B0604020202020204" pitchFamily="34" charset="0"/>
              <a:buChar char="•"/>
            </a:pPr>
            <a:r>
              <a:rPr lang="en-US" sz="2400" b="0" i="0" dirty="0">
                <a:solidFill>
                  <a:srgbClr val="000000"/>
                </a:solidFill>
                <a:effectLst/>
                <a:latin typeface="Times New Roman" panose="02020603050405020304" pitchFamily="18" charset="0"/>
              </a:rPr>
              <a:t>Operational leadership, where a number of team leaders report to one leader</a:t>
            </a:r>
          </a:p>
          <a:p>
            <a:pPr algn="l">
              <a:lnSpc>
                <a:spcPct val="150000"/>
              </a:lnSpc>
              <a:spcBef>
                <a:spcPts val="3000"/>
              </a:spcBef>
              <a:buFont typeface="Arial" panose="020B0604020202020204" pitchFamily="34" charset="0"/>
              <a:buChar char="•"/>
            </a:pPr>
            <a:r>
              <a:rPr lang="en-US" sz="2400" b="0" i="0" dirty="0">
                <a:solidFill>
                  <a:srgbClr val="000000"/>
                </a:solidFill>
                <a:effectLst/>
                <a:latin typeface="Times New Roman" panose="02020603050405020304" pitchFamily="18" charset="0"/>
              </a:rPr>
              <a:t>Strategic leadership of a whole business or </a:t>
            </a:r>
            <a:r>
              <a:rPr lang="en-US" sz="2400" b="0" i="0" dirty="0" err="1">
                <a:solidFill>
                  <a:srgbClr val="000000"/>
                </a:solidFill>
                <a:effectLst/>
                <a:latin typeface="Times New Roman" panose="02020603050405020304" pitchFamily="18" charset="0"/>
              </a:rPr>
              <a:t>organisation</a:t>
            </a:r>
            <a:r>
              <a:rPr lang="en-US" sz="2400" b="0" i="0" dirty="0">
                <a:solidFill>
                  <a:srgbClr val="000000"/>
                </a:solidFill>
                <a:effectLst/>
                <a:latin typeface="Times New Roman" panose="02020603050405020304" pitchFamily="18" charset="0"/>
              </a:rPr>
              <a:t>, with overall accountability for all levels of leadership</a:t>
            </a:r>
          </a:p>
        </p:txBody>
      </p:sp>
    </p:spTree>
    <p:extLst>
      <p:ext uri="{BB962C8B-B14F-4D97-AF65-F5344CB8AC3E}">
        <p14:creationId xmlns:p14="http://schemas.microsoft.com/office/powerpoint/2010/main" val="267581626"/>
      </p:ext>
    </p:extLst>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nvGraphicFramePr>
        <p:xfrm>
          <a:off x="1524000" y="914400"/>
          <a:ext cx="9144000" cy="5943600"/>
        </p:xfrm>
        <a:graphic>
          <a:graphicData uri="http://schemas.openxmlformats.org/presentationml/2006/ole">
            <mc:AlternateContent xmlns:mc="http://schemas.openxmlformats.org/markup-compatibility/2006">
              <mc:Choice xmlns:v="urn:schemas-microsoft-com:vml" Requires="v">
                <p:oleObj spid="_x0000_s2065" name="Clip" r:id="rId3" imgW="894960" imgH="880200" progId="">
                  <p:embed/>
                </p:oleObj>
              </mc:Choice>
              <mc:Fallback>
                <p:oleObj name="Clip" r:id="rId3" imgW="894960" imgH="880200" progId="">
                  <p:embed/>
                  <p:pic>
                    <p:nvPicPr>
                      <p:cNvPr id="6146" name="Object 4"/>
                      <p:cNvPicPr>
                        <a:picLocks noChangeAspect="1" noChangeArrowheads="1"/>
                      </p:cNvPicPr>
                      <p:nvPr/>
                    </p:nvPicPr>
                    <p:blipFill>
                      <a:blip r:embed="rId4">
                        <a:lum bright="48000" contrast="-18000"/>
                        <a:extLst>
                          <a:ext uri="{28A0092B-C50C-407E-A947-70E740481C1C}">
                            <a14:useLocalDpi xmlns:a14="http://schemas.microsoft.com/office/drawing/2010/main" val="0"/>
                          </a:ext>
                        </a:extLst>
                      </a:blip>
                      <a:srcRect/>
                      <a:stretch>
                        <a:fillRect/>
                      </a:stretch>
                    </p:blipFill>
                    <p:spPr bwMode="auto">
                      <a:xfrm>
                        <a:off x="1524000" y="914400"/>
                        <a:ext cx="9144000" cy="594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 name="Rectangle 2"/>
          <p:cNvSpPr>
            <a:spLocks noGrp="1" noChangeArrowheads="1"/>
          </p:cNvSpPr>
          <p:nvPr>
            <p:ph type="title"/>
          </p:nvPr>
        </p:nvSpPr>
        <p:spPr>
          <a:xfrm>
            <a:off x="1524000" y="-152400"/>
            <a:ext cx="8763000" cy="914400"/>
          </a:xfrm>
          <a:noFill/>
        </p:spPr>
        <p:txBody>
          <a:bodyPr vert="horz" lIns="90488" tIns="44450" rIns="90488" bIns="44450" rtlCol="0" anchor="ctr">
            <a:normAutofit/>
          </a:bodyPr>
          <a:lstStyle/>
          <a:p>
            <a:pPr algn="l"/>
            <a:r>
              <a:rPr lang="en-US" smtClean="0">
                <a:latin typeface="Comic Sans MS" pitchFamily="66" charset="0"/>
              </a:rPr>
              <a:t>Stages Of Team Formation</a:t>
            </a:r>
          </a:p>
        </p:txBody>
      </p:sp>
      <p:sp>
        <p:nvSpPr>
          <p:cNvPr id="6149" name="Rectangle 3"/>
          <p:cNvSpPr>
            <a:spLocks noGrp="1" noChangeArrowheads="1"/>
          </p:cNvSpPr>
          <p:nvPr>
            <p:ph type="body" idx="1"/>
          </p:nvPr>
        </p:nvSpPr>
        <p:spPr>
          <a:xfrm>
            <a:off x="2133600" y="914400"/>
            <a:ext cx="8915400" cy="5562600"/>
          </a:xfrm>
          <a:noFill/>
        </p:spPr>
        <p:txBody>
          <a:bodyPr vert="horz" lIns="90488" tIns="44450" rIns="90488" bIns="44450" rtlCol="0">
            <a:normAutofit lnSpcReduction="10000"/>
          </a:bodyPr>
          <a:lstStyle/>
          <a:p>
            <a:pPr>
              <a:lnSpc>
                <a:spcPct val="80000"/>
              </a:lnSpc>
            </a:pPr>
            <a:endParaRPr lang="en-US" b="1" dirty="0" smtClean="0">
              <a:solidFill>
                <a:schemeClr val="accent2"/>
              </a:solidFill>
              <a:latin typeface="Comic Sans MS" pitchFamily="66" charset="0"/>
            </a:endParaRPr>
          </a:p>
          <a:p>
            <a:pPr>
              <a:lnSpc>
                <a:spcPct val="80000"/>
              </a:lnSpc>
            </a:pPr>
            <a:r>
              <a:rPr lang="en-US" b="1" dirty="0" smtClean="0">
                <a:solidFill>
                  <a:schemeClr val="accent2"/>
                </a:solidFill>
                <a:latin typeface="Comic Sans MS" pitchFamily="66" charset="0"/>
              </a:rPr>
              <a:t>Forming:</a:t>
            </a:r>
            <a:r>
              <a:rPr lang="en-US" dirty="0" smtClean="0">
                <a:solidFill>
                  <a:schemeClr val="accent2"/>
                </a:solidFill>
                <a:latin typeface="Comic Sans MS" pitchFamily="66" charset="0"/>
              </a:rPr>
              <a:t> </a:t>
            </a:r>
          </a:p>
          <a:p>
            <a:pPr lvl="1">
              <a:lnSpc>
                <a:spcPct val="80000"/>
              </a:lnSpc>
            </a:pPr>
            <a:r>
              <a:rPr lang="en-US" sz="3200" dirty="0">
                <a:solidFill>
                  <a:srgbClr val="005000"/>
                </a:solidFill>
                <a:latin typeface="Comic Sans MS" pitchFamily="66" charset="0"/>
              </a:rPr>
              <a:t>Period of testing and learning for the group.</a:t>
            </a:r>
          </a:p>
          <a:p>
            <a:pPr lvl="1">
              <a:lnSpc>
                <a:spcPct val="80000"/>
              </a:lnSpc>
            </a:pPr>
            <a:r>
              <a:rPr lang="en-US" sz="3200" dirty="0">
                <a:solidFill>
                  <a:srgbClr val="005000"/>
                </a:solidFill>
                <a:latin typeface="Comic Sans MS" pitchFamily="66" charset="0"/>
              </a:rPr>
              <a:t>Period of considerable anxiety where group members are extremely cautious.</a:t>
            </a:r>
            <a:endParaRPr lang="en-US" sz="3200" dirty="0">
              <a:solidFill>
                <a:schemeClr val="accent2"/>
              </a:solidFill>
              <a:latin typeface="Comic Sans MS" pitchFamily="66" charset="0"/>
            </a:endParaRPr>
          </a:p>
          <a:p>
            <a:pPr lvl="1">
              <a:lnSpc>
                <a:spcPct val="80000"/>
              </a:lnSpc>
            </a:pPr>
            <a:endParaRPr lang="en-US" sz="3200" dirty="0">
              <a:solidFill>
                <a:schemeClr val="accent2"/>
              </a:solidFill>
              <a:latin typeface="Comic Sans MS" pitchFamily="66" charset="0"/>
            </a:endParaRPr>
          </a:p>
          <a:p>
            <a:pPr lvl="1">
              <a:lnSpc>
                <a:spcPct val="80000"/>
              </a:lnSpc>
              <a:buFontTx/>
              <a:buNone/>
            </a:pPr>
            <a:endParaRPr lang="en-US" sz="3200" dirty="0">
              <a:solidFill>
                <a:schemeClr val="accent2"/>
              </a:solidFill>
              <a:latin typeface="Comic Sans MS" pitchFamily="66" charset="0"/>
            </a:endParaRPr>
          </a:p>
          <a:p>
            <a:pPr>
              <a:lnSpc>
                <a:spcPct val="80000"/>
              </a:lnSpc>
            </a:pPr>
            <a:r>
              <a:rPr lang="en-US" b="1" dirty="0" smtClean="0">
                <a:solidFill>
                  <a:schemeClr val="accent2"/>
                </a:solidFill>
                <a:latin typeface="Comic Sans MS" pitchFamily="66" charset="0"/>
              </a:rPr>
              <a:t>Storming:</a:t>
            </a:r>
            <a:endParaRPr lang="en-US" dirty="0" smtClean="0">
              <a:solidFill>
                <a:schemeClr val="accent2"/>
              </a:solidFill>
              <a:latin typeface="Comic Sans MS" pitchFamily="66" charset="0"/>
            </a:endParaRPr>
          </a:p>
          <a:p>
            <a:pPr lvl="1">
              <a:lnSpc>
                <a:spcPct val="80000"/>
              </a:lnSpc>
            </a:pPr>
            <a:r>
              <a:rPr lang="en-US" sz="3200" dirty="0">
                <a:solidFill>
                  <a:srgbClr val="005000"/>
                </a:solidFill>
                <a:latin typeface="Comic Sans MS" pitchFamily="66" charset="0"/>
              </a:rPr>
              <a:t>Conflict emerges as individuals start to assert themselves.</a:t>
            </a:r>
          </a:p>
          <a:p>
            <a:pPr lvl="1">
              <a:lnSpc>
                <a:spcPct val="80000"/>
              </a:lnSpc>
            </a:pPr>
            <a:r>
              <a:rPr lang="en-US" sz="3200" dirty="0">
                <a:solidFill>
                  <a:srgbClr val="005000"/>
                </a:solidFill>
                <a:latin typeface="Comic Sans MS" pitchFamily="66" charset="0"/>
              </a:rPr>
              <a:t>Members compete for status and position of relative control</a:t>
            </a:r>
            <a:r>
              <a:rPr lang="en-US" sz="3200" dirty="0">
                <a:solidFill>
                  <a:schemeClr val="accent2"/>
                </a:solidFill>
                <a:latin typeface="Comic Sans MS" pitchFamily="66" charset="0"/>
              </a:rPr>
              <a:t>.   </a:t>
            </a:r>
          </a:p>
        </p:txBody>
      </p:sp>
      <p:pic>
        <p:nvPicPr>
          <p:cNvPr id="6150" name="Picture 5"/>
          <p:cNvPicPr>
            <a:picLocks noChangeAspect="1" noChangeArrowheads="1"/>
          </p:cNvPicPr>
          <p:nvPr/>
        </p:nvPicPr>
        <p:blipFill>
          <a:blip r:embed="rId5"/>
          <a:srcRect/>
          <a:stretch>
            <a:fillRect/>
          </a:stretch>
        </p:blipFill>
        <p:spPr bwMode="auto">
          <a:xfrm>
            <a:off x="1600200" y="762000"/>
            <a:ext cx="8991600" cy="76200"/>
          </a:xfrm>
          <a:prstGeom prst="rect">
            <a:avLst/>
          </a:prstGeom>
          <a:noFill/>
          <a:ln w="9525">
            <a:noFill/>
            <a:miter lim="800000"/>
            <a:headEnd/>
            <a:tailEnd/>
          </a:ln>
        </p:spPr>
      </p:pic>
    </p:spTree>
    <p:extLst>
      <p:ext uri="{BB962C8B-B14F-4D97-AF65-F5344CB8AC3E}">
        <p14:creationId xmlns:p14="http://schemas.microsoft.com/office/powerpoint/2010/main" val="320831384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4"/>
          <p:cNvGraphicFramePr>
            <a:graphicFrameLocks noChangeAspect="1"/>
          </p:cNvGraphicFramePr>
          <p:nvPr/>
        </p:nvGraphicFramePr>
        <p:xfrm>
          <a:off x="1524000" y="914400"/>
          <a:ext cx="9144000" cy="5943600"/>
        </p:xfrm>
        <a:graphic>
          <a:graphicData uri="http://schemas.openxmlformats.org/presentationml/2006/ole">
            <mc:AlternateContent xmlns:mc="http://schemas.openxmlformats.org/markup-compatibility/2006">
              <mc:Choice xmlns:v="urn:schemas-microsoft-com:vml" Requires="v">
                <p:oleObj spid="_x0000_s3089" name="Clip" r:id="rId3" imgW="894960" imgH="880200" progId="">
                  <p:embed/>
                </p:oleObj>
              </mc:Choice>
              <mc:Fallback>
                <p:oleObj name="Clip" r:id="rId3" imgW="894960" imgH="880200" progId="">
                  <p:embed/>
                  <p:pic>
                    <p:nvPicPr>
                      <p:cNvPr id="7170" name="Object 4"/>
                      <p:cNvPicPr>
                        <a:picLocks noChangeAspect="1" noChangeArrowheads="1"/>
                      </p:cNvPicPr>
                      <p:nvPr/>
                    </p:nvPicPr>
                    <p:blipFill>
                      <a:blip r:embed="rId4">
                        <a:lum bright="48000" contrast="-18000"/>
                        <a:extLst>
                          <a:ext uri="{28A0092B-C50C-407E-A947-70E740481C1C}">
                            <a14:useLocalDpi xmlns:a14="http://schemas.microsoft.com/office/drawing/2010/main" val="0"/>
                          </a:ext>
                        </a:extLst>
                      </a:blip>
                      <a:srcRect/>
                      <a:stretch>
                        <a:fillRect/>
                      </a:stretch>
                    </p:blipFill>
                    <p:spPr bwMode="auto">
                      <a:xfrm>
                        <a:off x="1524000" y="914400"/>
                        <a:ext cx="9144000" cy="594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2" name="Rectangle 2"/>
          <p:cNvSpPr>
            <a:spLocks noGrp="1" noChangeArrowheads="1"/>
          </p:cNvSpPr>
          <p:nvPr>
            <p:ph type="title"/>
          </p:nvPr>
        </p:nvSpPr>
        <p:spPr>
          <a:xfrm>
            <a:off x="1676400" y="0"/>
            <a:ext cx="7924800" cy="971550"/>
          </a:xfrm>
          <a:noFill/>
        </p:spPr>
        <p:txBody>
          <a:bodyPr vert="horz" lIns="90488" tIns="44450" rIns="90488" bIns="44450" rtlCol="0" anchor="ctr">
            <a:normAutofit/>
          </a:bodyPr>
          <a:lstStyle/>
          <a:p>
            <a:pPr algn="l"/>
            <a:r>
              <a:rPr lang="en-US" smtClean="0">
                <a:latin typeface="Comic Sans MS" pitchFamily="66" charset="0"/>
              </a:rPr>
              <a:t>Stages Of Team Formation</a:t>
            </a:r>
          </a:p>
        </p:txBody>
      </p:sp>
      <p:sp>
        <p:nvSpPr>
          <p:cNvPr id="7173" name="Rectangle 3"/>
          <p:cNvSpPr>
            <a:spLocks noGrp="1" noChangeArrowheads="1"/>
          </p:cNvSpPr>
          <p:nvPr>
            <p:ph type="body" idx="1"/>
          </p:nvPr>
        </p:nvSpPr>
        <p:spPr>
          <a:xfrm>
            <a:off x="1981200" y="990600"/>
            <a:ext cx="9296400" cy="4114800"/>
          </a:xfrm>
          <a:noFill/>
        </p:spPr>
        <p:txBody>
          <a:bodyPr vert="horz" lIns="90488" tIns="44450" rIns="90488" bIns="44450" rtlCol="0">
            <a:normAutofit fontScale="92500" lnSpcReduction="20000"/>
          </a:bodyPr>
          <a:lstStyle/>
          <a:p>
            <a:r>
              <a:rPr lang="en-US" b="1" smtClean="0">
                <a:latin typeface="Comic Sans MS" pitchFamily="66" charset="0"/>
              </a:rPr>
              <a:t>Norming:</a:t>
            </a:r>
            <a:endParaRPr lang="en-US" smtClean="0">
              <a:latin typeface="Comic Sans MS" pitchFamily="66" charset="0"/>
            </a:endParaRPr>
          </a:p>
          <a:p>
            <a:pPr lvl="1"/>
            <a:r>
              <a:rPr lang="en-US" sz="3200">
                <a:solidFill>
                  <a:srgbClr val="005000"/>
                </a:solidFill>
                <a:latin typeface="Comic Sans MS" pitchFamily="66" charset="0"/>
              </a:rPr>
              <a:t>Group norms emerge</a:t>
            </a:r>
          </a:p>
          <a:p>
            <a:pPr lvl="1"/>
            <a:r>
              <a:rPr lang="en-US" sz="3200">
                <a:solidFill>
                  <a:srgbClr val="005000"/>
                </a:solidFill>
                <a:latin typeface="Comic Sans MS" pitchFamily="66" charset="0"/>
              </a:rPr>
              <a:t>Work standards get set</a:t>
            </a:r>
          </a:p>
          <a:p>
            <a:pPr lvl="1"/>
            <a:r>
              <a:rPr lang="en-US" sz="3200">
                <a:solidFill>
                  <a:srgbClr val="005000"/>
                </a:solidFill>
                <a:latin typeface="Comic Sans MS" pitchFamily="66" charset="0"/>
              </a:rPr>
              <a:t>The groups begin to work cooperatively</a:t>
            </a:r>
            <a:endParaRPr lang="en-US" sz="3200">
              <a:latin typeface="Comic Sans MS" pitchFamily="66" charset="0"/>
            </a:endParaRPr>
          </a:p>
          <a:p>
            <a:pPr lvl="1"/>
            <a:endParaRPr lang="en-US" sz="3200">
              <a:latin typeface="Comic Sans MS" pitchFamily="66" charset="0"/>
            </a:endParaRPr>
          </a:p>
          <a:p>
            <a:r>
              <a:rPr lang="en-US" b="1" smtClean="0">
                <a:solidFill>
                  <a:schemeClr val="accent2"/>
                </a:solidFill>
                <a:latin typeface="Comic Sans MS" pitchFamily="66" charset="0"/>
              </a:rPr>
              <a:t>Performing:</a:t>
            </a:r>
          </a:p>
          <a:p>
            <a:pPr lvl="1"/>
            <a:r>
              <a:rPr lang="en-US" sz="3200">
                <a:solidFill>
                  <a:srgbClr val="005000"/>
                </a:solidFill>
                <a:latin typeface="Comic Sans MS" pitchFamily="66" charset="0"/>
              </a:rPr>
              <a:t>Group gets structured</a:t>
            </a:r>
          </a:p>
          <a:p>
            <a:pPr lvl="1"/>
            <a:r>
              <a:rPr lang="en-US" sz="3200">
                <a:solidFill>
                  <a:srgbClr val="005000"/>
                </a:solidFill>
                <a:latin typeface="Comic Sans MS" pitchFamily="66" charset="0"/>
              </a:rPr>
              <a:t>Challenges get handled</a:t>
            </a:r>
          </a:p>
          <a:p>
            <a:pPr lvl="1"/>
            <a:r>
              <a:rPr lang="en-US" sz="3200">
                <a:solidFill>
                  <a:srgbClr val="005000"/>
                </a:solidFill>
                <a:latin typeface="Comic Sans MS" pitchFamily="66" charset="0"/>
              </a:rPr>
              <a:t>Group becomes task oriented </a:t>
            </a:r>
          </a:p>
          <a:p>
            <a:pPr lvl="1"/>
            <a:r>
              <a:rPr lang="en-US" sz="3200">
                <a:solidFill>
                  <a:srgbClr val="005000"/>
                </a:solidFill>
                <a:latin typeface="Comic Sans MS" pitchFamily="66" charset="0"/>
              </a:rPr>
              <a:t>High involvement levels are seen</a:t>
            </a:r>
          </a:p>
        </p:txBody>
      </p:sp>
      <p:pic>
        <p:nvPicPr>
          <p:cNvPr id="7174" name="Picture 5"/>
          <p:cNvPicPr>
            <a:picLocks noChangeAspect="1" noChangeArrowheads="1"/>
          </p:cNvPicPr>
          <p:nvPr/>
        </p:nvPicPr>
        <p:blipFill>
          <a:blip r:embed="rId5"/>
          <a:srcRect/>
          <a:stretch>
            <a:fillRect/>
          </a:stretch>
        </p:blipFill>
        <p:spPr bwMode="auto">
          <a:xfrm>
            <a:off x="1600200" y="838200"/>
            <a:ext cx="8991600" cy="76200"/>
          </a:xfrm>
          <a:prstGeom prst="rect">
            <a:avLst/>
          </a:prstGeom>
          <a:noFill/>
          <a:ln w="9525">
            <a:noFill/>
            <a:miter lim="800000"/>
            <a:headEnd/>
            <a:tailEnd/>
          </a:ln>
        </p:spPr>
      </p:pic>
    </p:spTree>
    <p:extLst>
      <p:ext uri="{BB962C8B-B14F-4D97-AF65-F5344CB8AC3E}">
        <p14:creationId xmlns:p14="http://schemas.microsoft.com/office/powerpoint/2010/main" val="23542929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133600" y="381001"/>
          <a:ext cx="8001000" cy="3202661"/>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792481">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C00000"/>
                          </a:solidFill>
                        </a:rPr>
                        <a:t>Stages of Team Building</a:t>
                      </a:r>
                    </a:p>
                    <a:p>
                      <a:endParaRPr lang="en-US" dirty="0"/>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10000"/>
                  </a:ext>
                </a:extLst>
              </a:tr>
              <a:tr h="482036">
                <a:tc>
                  <a:txBody>
                    <a:bodyPr/>
                    <a:lstStyle/>
                    <a:p>
                      <a:r>
                        <a:rPr lang="en-US" dirty="0" smtClean="0"/>
                        <a:t> Forming</a:t>
                      </a:r>
                      <a:endParaRPr lang="en-US" dirty="0"/>
                    </a:p>
                  </a:txBody>
                  <a:tcPr/>
                </a:tc>
                <a:tc>
                  <a:txBody>
                    <a:bodyPr/>
                    <a:lstStyle/>
                    <a:p>
                      <a:r>
                        <a:rPr lang="en-US" dirty="0" smtClean="0"/>
                        <a:t>Awareness</a:t>
                      </a:r>
                      <a:endParaRPr lang="en-US" dirty="0"/>
                    </a:p>
                  </a:txBody>
                  <a:tcPr/>
                </a:tc>
                <a:tc>
                  <a:txBody>
                    <a:bodyPr/>
                    <a:lstStyle/>
                    <a:p>
                      <a:r>
                        <a:rPr lang="en-US" dirty="0" smtClean="0"/>
                        <a:t>Underdeveloped</a:t>
                      </a:r>
                      <a:endParaRPr lang="en-US" dirty="0"/>
                    </a:p>
                  </a:txBody>
                  <a:tcPr/>
                </a:tc>
                <a:extLst>
                  <a:ext uri="{0D108BD9-81ED-4DB2-BD59-A6C34878D82A}">
                    <a16:rowId xmlns:a16="http://schemas.microsoft.com/office/drawing/2014/main" val="10001"/>
                  </a:ext>
                </a:extLst>
              </a:tr>
              <a:tr h="482036">
                <a:tc>
                  <a:txBody>
                    <a:bodyPr/>
                    <a:lstStyle/>
                    <a:p>
                      <a:r>
                        <a:rPr lang="en-US" dirty="0" smtClean="0"/>
                        <a:t>Storming</a:t>
                      </a:r>
                      <a:endParaRPr lang="en-US" dirty="0"/>
                    </a:p>
                  </a:txBody>
                  <a:tcPr/>
                </a:tc>
                <a:tc>
                  <a:txBody>
                    <a:bodyPr/>
                    <a:lstStyle/>
                    <a:p>
                      <a:r>
                        <a:rPr lang="en-US" dirty="0" smtClean="0"/>
                        <a:t>Conflict</a:t>
                      </a:r>
                      <a:endParaRPr lang="en-US" dirty="0"/>
                    </a:p>
                  </a:txBody>
                  <a:tcPr/>
                </a:tc>
                <a:tc>
                  <a:txBody>
                    <a:bodyPr/>
                    <a:lstStyle/>
                    <a:p>
                      <a:r>
                        <a:rPr lang="en-US" dirty="0" smtClean="0"/>
                        <a:t>Experimenting</a:t>
                      </a:r>
                      <a:endParaRPr lang="en-US" dirty="0"/>
                    </a:p>
                  </a:txBody>
                  <a:tcPr/>
                </a:tc>
                <a:extLst>
                  <a:ext uri="{0D108BD9-81ED-4DB2-BD59-A6C34878D82A}">
                    <a16:rowId xmlns:a16="http://schemas.microsoft.com/office/drawing/2014/main" val="10002"/>
                  </a:ext>
                </a:extLst>
              </a:tr>
              <a:tr h="482036">
                <a:tc>
                  <a:txBody>
                    <a:bodyPr/>
                    <a:lstStyle/>
                    <a:p>
                      <a:r>
                        <a:rPr lang="en-US" dirty="0" err="1" smtClean="0"/>
                        <a:t>Norming</a:t>
                      </a:r>
                      <a:r>
                        <a:rPr lang="en-US" dirty="0" smtClean="0"/>
                        <a:t> </a:t>
                      </a:r>
                      <a:endParaRPr lang="en-US" dirty="0"/>
                    </a:p>
                  </a:txBody>
                  <a:tcPr/>
                </a:tc>
                <a:tc>
                  <a:txBody>
                    <a:bodyPr/>
                    <a:lstStyle/>
                    <a:p>
                      <a:r>
                        <a:rPr lang="en-US" dirty="0" smtClean="0"/>
                        <a:t>Cooperation</a:t>
                      </a:r>
                      <a:endParaRPr lang="en-US" dirty="0"/>
                    </a:p>
                  </a:txBody>
                  <a:tcPr/>
                </a:tc>
                <a:tc>
                  <a:txBody>
                    <a:bodyPr/>
                    <a:lstStyle/>
                    <a:p>
                      <a:r>
                        <a:rPr lang="en-US" dirty="0" smtClean="0"/>
                        <a:t>Consolidating</a:t>
                      </a:r>
                      <a:endParaRPr lang="en-US" dirty="0"/>
                    </a:p>
                  </a:txBody>
                  <a:tcPr/>
                </a:tc>
                <a:extLst>
                  <a:ext uri="{0D108BD9-81ED-4DB2-BD59-A6C34878D82A}">
                    <a16:rowId xmlns:a16="http://schemas.microsoft.com/office/drawing/2014/main" val="10003"/>
                  </a:ext>
                </a:extLst>
              </a:tr>
              <a:tr h="482036">
                <a:tc>
                  <a:txBody>
                    <a:bodyPr/>
                    <a:lstStyle/>
                    <a:p>
                      <a:r>
                        <a:rPr lang="en-US" dirty="0" smtClean="0"/>
                        <a:t>Performing</a:t>
                      </a:r>
                      <a:endParaRPr lang="en-US" dirty="0"/>
                    </a:p>
                  </a:txBody>
                  <a:tcPr/>
                </a:tc>
                <a:tc>
                  <a:txBody>
                    <a:bodyPr/>
                    <a:lstStyle/>
                    <a:p>
                      <a:r>
                        <a:rPr lang="en-US" dirty="0" smtClean="0"/>
                        <a:t>Productivity</a:t>
                      </a:r>
                      <a:endParaRPr lang="en-US" dirty="0"/>
                    </a:p>
                  </a:txBody>
                  <a:tcPr/>
                </a:tc>
                <a:tc>
                  <a:txBody>
                    <a:bodyPr/>
                    <a:lstStyle/>
                    <a:p>
                      <a:r>
                        <a:rPr lang="en-US" dirty="0" smtClean="0"/>
                        <a:t>Mature</a:t>
                      </a:r>
                      <a:endParaRPr lang="en-US" dirty="0"/>
                    </a:p>
                  </a:txBody>
                  <a:tcPr/>
                </a:tc>
                <a:extLst>
                  <a:ext uri="{0D108BD9-81ED-4DB2-BD59-A6C34878D82A}">
                    <a16:rowId xmlns:a16="http://schemas.microsoft.com/office/drawing/2014/main" val="10004"/>
                  </a:ext>
                </a:extLst>
              </a:tr>
              <a:tr h="482036">
                <a:tc>
                  <a:txBody>
                    <a:bodyPr/>
                    <a:lstStyle/>
                    <a:p>
                      <a:endParaRPr lang="en-US" dirty="0"/>
                    </a:p>
                  </a:txBody>
                  <a:tcPr/>
                </a:tc>
                <a:tc>
                  <a:txBody>
                    <a:bodyPr/>
                    <a:lstStyle/>
                    <a:p>
                      <a:r>
                        <a:rPr lang="en-US" dirty="0" err="1" smtClean="0">
                          <a:solidFill>
                            <a:srgbClr val="FF0000"/>
                          </a:solidFill>
                        </a:rPr>
                        <a:t>Seperation</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4699638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456EFA-22BA-47D2-BC36-BF15EA27CE78}"/>
              </a:ext>
            </a:extLst>
          </p:cNvPr>
          <p:cNvSpPr txBox="1"/>
          <p:nvPr/>
        </p:nvSpPr>
        <p:spPr>
          <a:xfrm>
            <a:off x="207957" y="1484584"/>
            <a:ext cx="11737300" cy="4832092"/>
          </a:xfrm>
          <a:prstGeom prst="rect">
            <a:avLst/>
          </a:prstGeom>
          <a:noFill/>
        </p:spPr>
        <p:txBody>
          <a:bodyPr wrap="square">
            <a:spAutoFit/>
          </a:bodyPr>
          <a:lstStyle/>
          <a:p>
            <a:pPr algn="l"/>
            <a:r>
              <a:rPr lang="en-IN" sz="2800" b="0" i="0" u="none" strike="noStrike" baseline="0" dirty="0">
                <a:solidFill>
                  <a:srgbClr val="AC1600"/>
                </a:solidFill>
                <a:latin typeface="Times New Roman" panose="02020603050405020304" pitchFamily="18" charset="0"/>
                <a:cs typeface="Times New Roman" panose="02020603050405020304" pitchFamily="18" charset="0"/>
              </a:rPr>
              <a:t>Product</a:t>
            </a:r>
          </a:p>
          <a:p>
            <a:pPr algn="l"/>
            <a:r>
              <a:rPr lang="en-IN" sz="2800" b="0" i="0" u="none" strike="noStrike" baseline="0" dirty="0">
                <a:solidFill>
                  <a:srgbClr val="AC1600"/>
                </a:solidFill>
                <a:latin typeface="Times New Roman" panose="02020603050405020304" pitchFamily="18" charset="0"/>
                <a:cs typeface="Times New Roman" panose="02020603050405020304" pitchFamily="18" charset="0"/>
              </a:rPr>
              <a:t>Strategy</a:t>
            </a:r>
          </a:p>
          <a:p>
            <a:pPr algn="l"/>
            <a:r>
              <a:rPr lang="en-IN" sz="2800" b="0" i="0" u="none" strike="noStrike" baseline="0" dirty="0">
                <a:solidFill>
                  <a:srgbClr val="AC1600"/>
                </a:solidFill>
                <a:latin typeface="Times New Roman" panose="02020603050405020304" pitchFamily="18" charset="0"/>
                <a:cs typeface="Times New Roman" panose="02020603050405020304" pitchFamily="18" charset="0"/>
              </a:rPr>
              <a:t>Hiring</a:t>
            </a:r>
          </a:p>
          <a:p>
            <a:pPr algn="l"/>
            <a:r>
              <a:rPr lang="en-IN" sz="2800" b="0" i="0" u="none" strike="noStrike" baseline="0" dirty="0">
                <a:solidFill>
                  <a:srgbClr val="AC1600"/>
                </a:solidFill>
                <a:latin typeface="Times New Roman" panose="02020603050405020304" pitchFamily="18" charset="0"/>
                <a:cs typeface="Times New Roman" panose="02020603050405020304" pitchFamily="18" charset="0"/>
              </a:rPr>
              <a:t>Managing</a:t>
            </a:r>
          </a:p>
          <a:p>
            <a:pPr algn="l"/>
            <a:r>
              <a:rPr lang="en-IN" sz="2800" b="0" i="0" u="none" strike="noStrike" baseline="0" dirty="0">
                <a:solidFill>
                  <a:srgbClr val="AC1600"/>
                </a:solidFill>
                <a:latin typeface="Times New Roman" panose="02020603050405020304" pitchFamily="18" charset="0"/>
                <a:cs typeface="Times New Roman" panose="02020603050405020304" pitchFamily="18" charset="0"/>
              </a:rPr>
              <a:t>Marketing</a:t>
            </a:r>
          </a:p>
          <a:p>
            <a:pPr algn="l"/>
            <a:r>
              <a:rPr lang="en-US" sz="2800" b="0" i="0" u="none" strike="noStrike" baseline="0" dirty="0">
                <a:solidFill>
                  <a:srgbClr val="AC1600"/>
                </a:solidFill>
                <a:latin typeface="Times New Roman" panose="02020603050405020304" pitchFamily="18" charset="0"/>
                <a:cs typeface="Times New Roman" panose="02020603050405020304" pitchFamily="18" charset="0"/>
              </a:rPr>
              <a:t>Entrepreneurship	</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depends on robust models of 	</a:t>
            </a:r>
            <a:r>
              <a:rPr lang="en-US" sz="2800" b="0" i="0" u="none" strike="noStrike" baseline="0" dirty="0">
                <a:solidFill>
                  <a:srgbClr val="AC1600"/>
                </a:solidFill>
                <a:latin typeface="Times New Roman" panose="02020603050405020304" pitchFamily="18" charset="0"/>
                <a:cs typeface="Times New Roman" panose="02020603050405020304" pitchFamily="18" charset="0"/>
              </a:rPr>
              <a:t>Learning</a:t>
            </a:r>
          </a:p>
          <a:p>
            <a:pPr algn="l"/>
            <a:r>
              <a:rPr lang="en-US" sz="2800" dirty="0">
                <a:solidFill>
                  <a:srgbClr val="AC1600"/>
                </a:solidFill>
                <a:latin typeface="Times New Roman" panose="02020603050405020304" pitchFamily="18" charset="0"/>
                <a:cs typeface="Times New Roman" panose="02020603050405020304" pitchFamily="18" charset="0"/>
              </a:rPr>
              <a:t>								</a:t>
            </a:r>
            <a:r>
              <a:rPr lang="en-IN" sz="2800" b="0" i="0" u="none" strike="noStrike" baseline="0" dirty="0">
                <a:solidFill>
                  <a:srgbClr val="AC1600"/>
                </a:solidFill>
                <a:latin typeface="Times New Roman" panose="02020603050405020304" pitchFamily="18" charset="0"/>
                <a:cs typeface="Times New Roman" panose="02020603050405020304" pitchFamily="18" charset="0"/>
              </a:rPr>
              <a:t>Habit</a:t>
            </a:r>
          </a:p>
          <a:p>
            <a:r>
              <a:rPr lang="en-IN" sz="2800" b="0" i="0" u="none" strike="noStrike" baseline="0" dirty="0">
                <a:solidFill>
                  <a:srgbClr val="AC1600"/>
                </a:solidFill>
                <a:latin typeface="Times New Roman" panose="02020603050405020304" pitchFamily="18" charset="0"/>
                <a:cs typeface="Times New Roman" panose="02020603050405020304" pitchFamily="18" charset="0"/>
              </a:rPr>
              <a:t>								Behaviour</a:t>
            </a:r>
          </a:p>
          <a:p>
            <a:r>
              <a:rPr lang="en-IN" sz="2800" b="0" i="0" u="none" strike="noStrike" baseline="0" dirty="0">
                <a:solidFill>
                  <a:srgbClr val="AC1600"/>
                </a:solidFill>
                <a:latin typeface="Times New Roman" panose="02020603050405020304" pitchFamily="18" charset="0"/>
                <a:cs typeface="Times New Roman" panose="02020603050405020304" pitchFamily="18" charset="0"/>
              </a:rPr>
              <a:t>								Desire</a:t>
            </a:r>
          </a:p>
          <a:p>
            <a:r>
              <a:rPr lang="en-IN" sz="2800" b="0" i="0" u="none" strike="noStrike" baseline="0" dirty="0">
                <a:solidFill>
                  <a:srgbClr val="AC1600"/>
                </a:solidFill>
                <a:latin typeface="Times New Roman" panose="02020603050405020304" pitchFamily="18" charset="0"/>
                <a:cs typeface="Times New Roman" panose="02020603050405020304" pitchFamily="18" charset="0"/>
              </a:rPr>
              <a:t>								Interaction</a:t>
            </a:r>
          </a:p>
          <a:p>
            <a:r>
              <a:rPr lang="en-IN" sz="2800" b="0" i="0" u="none" strike="noStrike" baseline="0" dirty="0">
                <a:solidFill>
                  <a:srgbClr val="AC1600"/>
                </a:solidFill>
                <a:latin typeface="Times New Roman" panose="02020603050405020304" pitchFamily="18" charset="0"/>
                <a:cs typeface="Times New Roman" panose="02020603050405020304" pitchFamily="18" charset="0"/>
              </a:rPr>
              <a:t>								Expectation</a:t>
            </a:r>
            <a:endParaRPr lang="en-IN"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31970FB-182E-4BB6-AFC3-AAA4A602BEB1}"/>
              </a:ext>
            </a:extLst>
          </p:cNvPr>
          <p:cNvSpPr txBox="1"/>
          <p:nvPr/>
        </p:nvSpPr>
        <p:spPr>
          <a:xfrm>
            <a:off x="207957" y="275771"/>
            <a:ext cx="4455886" cy="769441"/>
          </a:xfrm>
          <a:prstGeom prst="rect">
            <a:avLst/>
          </a:prstGeom>
          <a:noFill/>
        </p:spPr>
        <p:txBody>
          <a:bodyPr wrap="square">
            <a:spAutoFit/>
          </a:bodyPr>
          <a:lstStyle/>
          <a:p>
            <a:r>
              <a:rPr lang="en-IN" sz="4400" b="1" i="1" u="none" strike="noStrike" baseline="0" dirty="0">
                <a:latin typeface="Times New Roman" panose="02020603050405020304" pitchFamily="18" charset="0"/>
                <a:cs typeface="Times New Roman" panose="02020603050405020304" pitchFamily="18" charset="0"/>
              </a:rPr>
              <a:t>Why Psychology?</a:t>
            </a:r>
            <a:endParaRPr lang="en-IN" sz="44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6263994"/>
      </p:ext>
    </p:extLst>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12" name="TextBox 3"/>
          <p:cNvSpPr txBox="1">
            <a:spLocks noChangeArrowheads="1"/>
          </p:cNvSpPr>
          <p:nvPr/>
        </p:nvSpPr>
        <p:spPr bwMode="auto">
          <a:xfrm>
            <a:off x="364669" y="929284"/>
            <a:ext cx="11462657" cy="5324535"/>
          </a:xfrm>
          <a:prstGeom prst="rect">
            <a:avLst/>
          </a:prstGeom>
          <a:noFill/>
          <a:ln w="9525">
            <a:noFill/>
            <a:miter lim="800000"/>
            <a:headEnd/>
            <a:tailEnd/>
          </a:ln>
        </p:spPr>
        <p:txBody>
          <a:bodyPr wrap="square">
            <a:spAutoFit/>
          </a:bodyPr>
          <a:lstStyle/>
          <a:p>
            <a:pPr marL="514350" indent="-514350">
              <a:buClr>
                <a:schemeClr val="accent6">
                  <a:lumMod val="75000"/>
                </a:schemeClr>
              </a:buClr>
              <a:buFont typeface="Wingdings" pitchFamily="2" charset="2"/>
              <a:buChar char="ü"/>
              <a:defRPr/>
            </a:pPr>
            <a:r>
              <a:rPr lang="en-US" sz="3600" b="1" dirty="0">
                <a:latin typeface="Times New Roman" panose="02020603050405020304" pitchFamily="18" charset="0"/>
              </a:rPr>
              <a:t>Coordinator’s Role</a:t>
            </a:r>
            <a:r>
              <a:rPr lang="en-US" sz="3600" dirty="0">
                <a:latin typeface="Times New Roman" panose="02020603050405020304" pitchFamily="18" charset="0"/>
              </a:rPr>
              <a:t>: </a:t>
            </a:r>
            <a:r>
              <a:rPr lang="en-US" sz="2800" dirty="0">
                <a:latin typeface="Times New Roman" panose="02020603050405020304" pitchFamily="18" charset="0"/>
              </a:rPr>
              <a:t>Leader: Group Objective and set agenda </a:t>
            </a:r>
          </a:p>
          <a:p>
            <a:pPr marL="514350" indent="-514350">
              <a:buClr>
                <a:schemeClr val="accent6">
                  <a:lumMod val="75000"/>
                </a:schemeClr>
              </a:buClr>
              <a:buFont typeface="Wingdings" pitchFamily="2" charset="2"/>
              <a:buChar char="ü"/>
              <a:defRPr/>
            </a:pPr>
            <a:r>
              <a:rPr lang="en-US" sz="3600" b="1" dirty="0">
                <a:latin typeface="Times New Roman" panose="02020603050405020304" pitchFamily="18" charset="0"/>
              </a:rPr>
              <a:t>Shaper’s Role</a:t>
            </a:r>
            <a:r>
              <a:rPr lang="en-US" sz="3600" dirty="0">
                <a:latin typeface="Times New Roman" panose="02020603050405020304" pitchFamily="18" charset="0"/>
              </a:rPr>
              <a:t>: </a:t>
            </a:r>
            <a:r>
              <a:rPr lang="en-US" sz="2800" dirty="0">
                <a:latin typeface="Times New Roman" panose="02020603050405020304" pitchFamily="18" charset="0"/>
              </a:rPr>
              <a:t>Shape to the team’s efforts</a:t>
            </a:r>
          </a:p>
          <a:p>
            <a:pPr marL="514350" indent="-514350">
              <a:buClr>
                <a:schemeClr val="accent6">
                  <a:lumMod val="75000"/>
                </a:schemeClr>
              </a:buClr>
              <a:buFont typeface="Wingdings" pitchFamily="2" charset="2"/>
              <a:buChar char="ü"/>
              <a:defRPr/>
            </a:pPr>
            <a:r>
              <a:rPr lang="en-US" sz="3600" b="1" dirty="0">
                <a:latin typeface="Times New Roman" panose="02020603050405020304" pitchFamily="18" charset="0"/>
              </a:rPr>
              <a:t>Plant’s Role</a:t>
            </a:r>
            <a:r>
              <a:rPr lang="en-US" sz="3600" dirty="0">
                <a:latin typeface="Times New Roman" panose="02020603050405020304" pitchFamily="18" charset="0"/>
              </a:rPr>
              <a:t>: </a:t>
            </a:r>
            <a:r>
              <a:rPr lang="en-US" sz="2800" dirty="0">
                <a:latin typeface="Times New Roman" panose="02020603050405020304" pitchFamily="18" charset="0"/>
              </a:rPr>
              <a:t>Sources of new idea generation</a:t>
            </a:r>
          </a:p>
          <a:p>
            <a:pPr marL="514350" indent="-514350">
              <a:buClr>
                <a:schemeClr val="accent6">
                  <a:lumMod val="75000"/>
                </a:schemeClr>
              </a:buClr>
              <a:buFont typeface="Wingdings" pitchFamily="2" charset="2"/>
              <a:buChar char="ü"/>
              <a:defRPr/>
            </a:pPr>
            <a:r>
              <a:rPr lang="en-US" sz="3600" b="1" dirty="0">
                <a:latin typeface="Times New Roman" panose="02020603050405020304" pitchFamily="18" charset="0"/>
              </a:rPr>
              <a:t>Monitor’s Role</a:t>
            </a:r>
            <a:r>
              <a:rPr lang="en-US" sz="3600" dirty="0">
                <a:latin typeface="Times New Roman" panose="02020603050405020304" pitchFamily="18" charset="0"/>
              </a:rPr>
              <a:t>: </a:t>
            </a:r>
            <a:r>
              <a:rPr lang="en-US" sz="2800" dirty="0">
                <a:latin typeface="Times New Roman" panose="02020603050405020304" pitchFamily="18" charset="0"/>
              </a:rPr>
              <a:t>Guide the team </a:t>
            </a:r>
          </a:p>
          <a:p>
            <a:pPr marL="514350" indent="-514350">
              <a:buClr>
                <a:schemeClr val="accent6">
                  <a:lumMod val="75000"/>
                </a:schemeClr>
              </a:buClr>
              <a:buFont typeface="Wingdings" pitchFamily="2" charset="2"/>
              <a:buChar char="ü"/>
              <a:defRPr/>
            </a:pPr>
            <a:r>
              <a:rPr lang="en-US" sz="3600" b="1" dirty="0">
                <a:latin typeface="Times New Roman" panose="02020603050405020304" pitchFamily="18" charset="0"/>
              </a:rPr>
              <a:t>Team Worker / Implementer's Role</a:t>
            </a:r>
            <a:r>
              <a:rPr lang="en-US" sz="3600" dirty="0">
                <a:latin typeface="Times New Roman" panose="02020603050405020304" pitchFamily="18" charset="0"/>
              </a:rPr>
              <a:t>: </a:t>
            </a:r>
            <a:r>
              <a:rPr lang="en-US" sz="2800" dirty="0">
                <a:latin typeface="Times New Roman" panose="02020603050405020304" pitchFamily="18" charset="0"/>
              </a:rPr>
              <a:t>Convert decision and strategies into defined and manageable task</a:t>
            </a:r>
          </a:p>
          <a:p>
            <a:pPr marL="514350" indent="-514350">
              <a:buClr>
                <a:schemeClr val="accent6">
                  <a:lumMod val="75000"/>
                </a:schemeClr>
              </a:buClr>
              <a:buFont typeface="Wingdings" pitchFamily="2" charset="2"/>
              <a:buChar char="ü"/>
              <a:defRPr/>
            </a:pPr>
            <a:r>
              <a:rPr lang="en-US" sz="3600" b="1" dirty="0">
                <a:latin typeface="Times New Roman" panose="02020603050405020304" pitchFamily="18" charset="0"/>
              </a:rPr>
              <a:t>Resource Investigator’s Role</a:t>
            </a:r>
            <a:r>
              <a:rPr lang="en-US" sz="3600" dirty="0">
                <a:latin typeface="Times New Roman" panose="02020603050405020304" pitchFamily="18" charset="0"/>
              </a:rPr>
              <a:t>: </a:t>
            </a:r>
            <a:r>
              <a:rPr lang="en-US" sz="2800" dirty="0">
                <a:latin typeface="Times New Roman" panose="02020603050405020304" pitchFamily="18" charset="0"/>
              </a:rPr>
              <a:t>provide resource information</a:t>
            </a:r>
          </a:p>
          <a:p>
            <a:pPr marL="514350" indent="-514350">
              <a:buClr>
                <a:schemeClr val="accent6">
                  <a:lumMod val="75000"/>
                </a:schemeClr>
              </a:buClr>
              <a:buFont typeface="Wingdings" pitchFamily="2" charset="2"/>
              <a:buChar char="ü"/>
              <a:defRPr/>
            </a:pPr>
            <a:r>
              <a:rPr lang="en-US" sz="3600" b="1" dirty="0">
                <a:latin typeface="Times New Roman" panose="02020603050405020304" pitchFamily="18" charset="0"/>
              </a:rPr>
              <a:t>Team Man’s role: </a:t>
            </a:r>
            <a:r>
              <a:rPr lang="en-US" sz="2800" dirty="0">
                <a:latin typeface="Times New Roman" panose="02020603050405020304" pitchFamily="18" charset="0"/>
              </a:rPr>
              <a:t>Provide motivational support </a:t>
            </a:r>
            <a:endParaRPr lang="en-US" sz="3600" dirty="0">
              <a:latin typeface="Times New Roman" panose="02020603050405020304" pitchFamily="18" charset="0"/>
            </a:endParaRPr>
          </a:p>
          <a:p>
            <a:pPr marL="514350" indent="-514350">
              <a:buClr>
                <a:schemeClr val="accent6">
                  <a:lumMod val="75000"/>
                </a:schemeClr>
              </a:buClr>
              <a:buFont typeface="Wingdings" pitchFamily="2" charset="2"/>
              <a:buChar char="ü"/>
              <a:defRPr/>
            </a:pPr>
            <a:r>
              <a:rPr lang="en-US" sz="3600" b="1" dirty="0">
                <a:latin typeface="Times New Roman" panose="02020603050405020304" pitchFamily="18" charset="0"/>
              </a:rPr>
              <a:t>Finisher’s role</a:t>
            </a:r>
            <a:r>
              <a:rPr lang="en-US" sz="3600" dirty="0">
                <a:latin typeface="Times New Roman" panose="02020603050405020304" pitchFamily="18" charset="0"/>
              </a:rPr>
              <a:t>: </a:t>
            </a:r>
            <a:r>
              <a:rPr lang="en-US" sz="2800" dirty="0">
                <a:latin typeface="Times New Roman" panose="02020603050405020304" pitchFamily="18" charset="0"/>
              </a:rPr>
              <a:t>Mentioned a permanent sense of urgency</a:t>
            </a:r>
          </a:p>
          <a:p>
            <a:pPr marL="514350" indent="-514350">
              <a:buClr>
                <a:schemeClr val="accent6">
                  <a:lumMod val="75000"/>
                </a:schemeClr>
              </a:buClr>
              <a:buFont typeface="+mj-lt"/>
              <a:buAutoNum type="romanUcPeriod"/>
              <a:defRPr/>
            </a:pPr>
            <a:endParaRPr lang="en-US" sz="2400" dirty="0">
              <a:latin typeface="Times New Roman" panose="02020603050405020304" pitchFamily="18" charset="0"/>
            </a:endParaRPr>
          </a:p>
        </p:txBody>
      </p:sp>
      <p:sp>
        <p:nvSpPr>
          <p:cNvPr id="66563" name="TextBox 2"/>
          <p:cNvSpPr txBox="1">
            <a:spLocks noChangeArrowheads="1"/>
          </p:cNvSpPr>
          <p:nvPr/>
        </p:nvSpPr>
        <p:spPr bwMode="auto">
          <a:xfrm>
            <a:off x="3009899" y="152401"/>
            <a:ext cx="6172199" cy="769441"/>
          </a:xfrm>
          <a:prstGeom prst="rect">
            <a:avLst/>
          </a:prstGeom>
          <a:noFill/>
          <a:ln w="9525">
            <a:noFill/>
            <a:miter lim="800000"/>
            <a:headEnd/>
            <a:tailEnd/>
          </a:ln>
        </p:spPr>
        <p:txBody>
          <a:bodyPr wrap="square">
            <a:spAutoFit/>
          </a:bodyPr>
          <a:lstStyle/>
          <a:p>
            <a:pPr algn="ctr"/>
            <a:r>
              <a:rPr lang="en-US" sz="4400" b="1" dirty="0">
                <a:solidFill>
                  <a:srgbClr val="C00000"/>
                </a:solidFill>
              </a:rPr>
              <a:t>TEAM ROLES</a:t>
            </a:r>
          </a:p>
        </p:txBody>
      </p:sp>
    </p:spTree>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524000" y="0"/>
            <a:ext cx="9144000" cy="990600"/>
          </a:xfrm>
        </p:spPr>
        <p:txBody>
          <a:bodyPr/>
          <a:lstStyle/>
          <a:p>
            <a:pPr algn="l">
              <a:lnSpc>
                <a:spcPct val="70000"/>
              </a:lnSpc>
            </a:pPr>
            <a:r>
              <a:rPr lang="en-US" smtClean="0">
                <a:latin typeface="Comic Sans MS" pitchFamily="66" charset="0"/>
              </a:rPr>
              <a:t>CO-ORDINATOR [ </a:t>
            </a:r>
            <a:r>
              <a:rPr lang="en-US" sz="3600" b="1">
                <a:solidFill>
                  <a:srgbClr val="005000"/>
                </a:solidFill>
                <a:latin typeface="Comic Sans MS" pitchFamily="66" charset="0"/>
              </a:rPr>
              <a:t>CHAIRMAN ]</a:t>
            </a:r>
            <a:endParaRPr lang="en-US" sz="6000" b="1">
              <a:solidFill>
                <a:srgbClr val="005000"/>
              </a:solidFill>
              <a:latin typeface="Comic Sans MS" pitchFamily="66" charset="0"/>
            </a:endParaRPr>
          </a:p>
        </p:txBody>
      </p:sp>
      <p:sp>
        <p:nvSpPr>
          <p:cNvPr id="8196" name="Text Box 3"/>
          <p:cNvSpPr txBox="1">
            <a:spLocks noChangeArrowheads="1"/>
          </p:cNvSpPr>
          <p:nvPr/>
        </p:nvSpPr>
        <p:spPr bwMode="auto">
          <a:xfrm>
            <a:off x="1981200" y="1905000"/>
            <a:ext cx="6934200" cy="2259080"/>
          </a:xfrm>
          <a:prstGeom prst="rect">
            <a:avLst/>
          </a:prstGeom>
          <a:noFill/>
          <a:ln w="9525">
            <a:noFill/>
            <a:miter lim="800000"/>
            <a:headEnd/>
            <a:tailEnd/>
          </a:ln>
        </p:spPr>
        <p:txBody>
          <a:bodyPr>
            <a:spAutoFit/>
          </a:bodyPr>
          <a:lstStyle/>
          <a:p>
            <a:pPr marL="346075" indent="-346075">
              <a:lnSpc>
                <a:spcPct val="110000"/>
              </a:lnSpc>
            </a:pPr>
            <a:r>
              <a:rPr lang="en-US" sz="3200" dirty="0">
                <a:solidFill>
                  <a:schemeClr val="accent2"/>
                </a:solidFill>
              </a:rPr>
              <a:t>   Trusting, Dominant with  strong commitment for achieving external goals.</a:t>
            </a:r>
          </a:p>
          <a:p>
            <a:pPr marL="346075" indent="-346075">
              <a:lnSpc>
                <a:spcPct val="110000"/>
              </a:lnSpc>
            </a:pPr>
            <a:endParaRPr lang="en-US" sz="3200" b="1" dirty="0"/>
          </a:p>
        </p:txBody>
      </p:sp>
      <p:graphicFrame>
        <p:nvGraphicFramePr>
          <p:cNvPr id="8194" name="Object 4"/>
          <p:cNvGraphicFramePr>
            <a:graphicFrameLocks noChangeAspect="1"/>
          </p:cNvGraphicFramePr>
          <p:nvPr/>
        </p:nvGraphicFramePr>
        <p:xfrm>
          <a:off x="8634414" y="1600200"/>
          <a:ext cx="2033587" cy="4884738"/>
        </p:xfrm>
        <a:graphic>
          <a:graphicData uri="http://schemas.openxmlformats.org/presentationml/2006/ole">
            <mc:AlternateContent xmlns:mc="http://schemas.openxmlformats.org/markup-compatibility/2006">
              <mc:Choice xmlns:v="urn:schemas-microsoft-com:vml" Requires="v">
                <p:oleObj spid="_x0000_s4112" name="Clip" r:id="rId3" imgW="1431360" imgH="3436560" progId="">
                  <p:embed/>
                </p:oleObj>
              </mc:Choice>
              <mc:Fallback>
                <p:oleObj name="Clip" r:id="rId3" imgW="1431360" imgH="3436560" progId="">
                  <p:embed/>
                  <p:pic>
                    <p:nvPicPr>
                      <p:cNvPr id="81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4414" y="1600200"/>
                        <a:ext cx="2033587" cy="488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97" name="Picture 5"/>
          <p:cNvPicPr>
            <a:picLocks noChangeAspect="1" noChangeArrowheads="1"/>
          </p:cNvPicPr>
          <p:nvPr/>
        </p:nvPicPr>
        <p:blipFill>
          <a:blip r:embed="rId5"/>
          <a:srcRect/>
          <a:stretch>
            <a:fillRect/>
          </a:stretch>
        </p:blipFill>
        <p:spPr bwMode="auto">
          <a:xfrm>
            <a:off x="1524000" y="762000"/>
            <a:ext cx="9144000" cy="152400"/>
          </a:xfrm>
          <a:prstGeom prst="rect">
            <a:avLst/>
          </a:prstGeom>
          <a:noFill/>
          <a:ln w="9525">
            <a:noFill/>
            <a:miter lim="800000"/>
            <a:headEnd/>
            <a:tailEnd/>
          </a:ln>
        </p:spPr>
      </p:pic>
      <p:sp>
        <p:nvSpPr>
          <p:cNvPr id="6" name="Rectangle 5"/>
          <p:cNvSpPr/>
          <p:nvPr/>
        </p:nvSpPr>
        <p:spPr>
          <a:xfrm>
            <a:off x="2362200" y="4343400"/>
            <a:ext cx="5638800" cy="1477328"/>
          </a:xfrm>
          <a:prstGeom prst="rect">
            <a:avLst/>
          </a:prstGeom>
        </p:spPr>
        <p:txBody>
          <a:bodyPr wrap="square">
            <a:spAutoFit/>
          </a:bodyPr>
          <a:lstStyle/>
          <a:p>
            <a:r>
              <a:rPr lang="en-US" b="1" dirty="0"/>
              <a:t>Positive Qualities</a:t>
            </a:r>
          </a:p>
          <a:p>
            <a:r>
              <a:rPr lang="en-US" dirty="0">
                <a:solidFill>
                  <a:srgbClr val="FF00FF"/>
                </a:solidFill>
              </a:rPr>
              <a:t>Calmness under pressure, practical self-discipline, enthusiasm.</a:t>
            </a:r>
            <a:endParaRPr lang="en-US" dirty="0"/>
          </a:p>
          <a:p>
            <a:r>
              <a:rPr lang="en-US" dirty="0">
                <a:solidFill>
                  <a:schemeClr val="accent2"/>
                </a:solidFill>
              </a:rPr>
              <a:t>Tolerant enough always to listen to others   but strong enough to reject their advice.</a:t>
            </a:r>
          </a:p>
        </p:txBody>
      </p:sp>
    </p:spTree>
    <p:extLst>
      <p:ext uri="{BB962C8B-B14F-4D97-AF65-F5344CB8AC3E}">
        <p14:creationId xmlns:p14="http://schemas.microsoft.com/office/powerpoint/2010/main" val="285487276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524000" y="-152400"/>
            <a:ext cx="7772400" cy="1143000"/>
          </a:xfrm>
        </p:spPr>
        <p:txBody>
          <a:bodyPr/>
          <a:lstStyle/>
          <a:p>
            <a:pPr algn="r"/>
            <a:r>
              <a:rPr lang="en-US" sz="4000">
                <a:solidFill>
                  <a:srgbClr val="005000"/>
                </a:solidFill>
                <a:latin typeface="Comic Sans MS" pitchFamily="66" charset="0"/>
              </a:rPr>
              <a:t>THE SHAPER</a:t>
            </a:r>
            <a:endParaRPr lang="en-US" sz="4000">
              <a:latin typeface="Comic Sans MS" pitchFamily="66" charset="0"/>
            </a:endParaRPr>
          </a:p>
        </p:txBody>
      </p:sp>
      <p:sp>
        <p:nvSpPr>
          <p:cNvPr id="10244" name="Text Box 3"/>
          <p:cNvSpPr txBox="1">
            <a:spLocks noChangeArrowheads="1"/>
          </p:cNvSpPr>
          <p:nvPr/>
        </p:nvSpPr>
        <p:spPr bwMode="auto">
          <a:xfrm>
            <a:off x="2895600" y="1524001"/>
            <a:ext cx="7772400" cy="2800767"/>
          </a:xfrm>
          <a:prstGeom prst="rect">
            <a:avLst/>
          </a:prstGeom>
          <a:noFill/>
          <a:ln w="9525">
            <a:noFill/>
            <a:miter lim="800000"/>
            <a:headEnd/>
            <a:tailEnd/>
          </a:ln>
        </p:spPr>
        <p:txBody>
          <a:bodyPr>
            <a:spAutoFit/>
          </a:bodyPr>
          <a:lstStyle/>
          <a:p>
            <a:pPr algn="r">
              <a:lnSpc>
                <a:spcPct val="110000"/>
              </a:lnSpc>
            </a:pPr>
            <a:r>
              <a:rPr lang="en-US" sz="3200">
                <a:solidFill>
                  <a:srgbClr val="005000"/>
                </a:solidFill>
              </a:rPr>
              <a:t>Outgoing, dynamic, tough minded, opportunistic,  emotional</a:t>
            </a:r>
            <a:r>
              <a:rPr lang="en-US" sz="3200"/>
              <a:t>.</a:t>
            </a:r>
          </a:p>
          <a:p>
            <a:pPr algn="r">
              <a:lnSpc>
                <a:spcPct val="110000"/>
              </a:lnSpc>
            </a:pPr>
            <a:r>
              <a:rPr lang="en-US" sz="3200"/>
              <a:t>Good at directing attention to the setting of     objectiveness and priorities &amp; shaping the outcome of group activities</a:t>
            </a:r>
            <a:r>
              <a:rPr lang="en-US" sz="2800"/>
              <a:t>.</a:t>
            </a:r>
          </a:p>
        </p:txBody>
      </p:sp>
      <p:sp>
        <p:nvSpPr>
          <p:cNvPr id="10245" name="Rectangle 4"/>
          <p:cNvSpPr>
            <a:spLocks noChangeArrowheads="1"/>
          </p:cNvSpPr>
          <p:nvPr/>
        </p:nvSpPr>
        <p:spPr bwMode="auto">
          <a:xfrm>
            <a:off x="1524000" y="0"/>
            <a:ext cx="9144000" cy="990600"/>
          </a:xfrm>
          <a:prstGeom prst="rect">
            <a:avLst/>
          </a:prstGeom>
          <a:noFill/>
          <a:ln w="9525">
            <a:noFill/>
            <a:miter lim="800000"/>
            <a:headEnd/>
            <a:tailEnd/>
          </a:ln>
        </p:spPr>
        <p:txBody>
          <a:bodyPr anchor="ctr"/>
          <a:lstStyle/>
          <a:p>
            <a:pPr>
              <a:lnSpc>
                <a:spcPct val="70000"/>
              </a:lnSpc>
            </a:pPr>
            <a:endParaRPr lang="en-US" sz="4400">
              <a:solidFill>
                <a:schemeClr val="tx2"/>
              </a:solidFill>
            </a:endParaRPr>
          </a:p>
        </p:txBody>
      </p:sp>
      <p:pic>
        <p:nvPicPr>
          <p:cNvPr id="10246" name="Picture 5"/>
          <p:cNvPicPr>
            <a:picLocks noChangeAspect="1" noChangeArrowheads="1"/>
          </p:cNvPicPr>
          <p:nvPr/>
        </p:nvPicPr>
        <p:blipFill>
          <a:blip r:embed="rId3"/>
          <a:srcRect/>
          <a:stretch>
            <a:fillRect/>
          </a:stretch>
        </p:blipFill>
        <p:spPr bwMode="auto">
          <a:xfrm>
            <a:off x="5105400" y="685800"/>
            <a:ext cx="5562600" cy="236538"/>
          </a:xfrm>
          <a:prstGeom prst="rect">
            <a:avLst/>
          </a:prstGeom>
          <a:noFill/>
          <a:ln w="9525">
            <a:noFill/>
            <a:miter lim="800000"/>
            <a:headEnd/>
            <a:tailEnd/>
          </a:ln>
        </p:spPr>
      </p:pic>
      <p:graphicFrame>
        <p:nvGraphicFramePr>
          <p:cNvPr id="10242" name="Object 1024"/>
          <p:cNvGraphicFramePr>
            <a:graphicFrameLocks noChangeAspect="1"/>
          </p:cNvGraphicFramePr>
          <p:nvPr/>
        </p:nvGraphicFramePr>
        <p:xfrm>
          <a:off x="1647826" y="187326"/>
          <a:ext cx="1552575" cy="4765675"/>
        </p:xfrm>
        <a:graphic>
          <a:graphicData uri="http://schemas.openxmlformats.org/presentationml/2006/ole">
            <mc:AlternateContent xmlns:mc="http://schemas.openxmlformats.org/markup-compatibility/2006">
              <mc:Choice xmlns:v="urn:schemas-microsoft-com:vml" Requires="v">
                <p:oleObj spid="_x0000_s5136" name="Clip" r:id="rId4" imgW="1395000" imgH="3926880" progId="">
                  <p:embed/>
                </p:oleObj>
              </mc:Choice>
              <mc:Fallback>
                <p:oleObj name="Clip" r:id="rId4" imgW="1395000" imgH="3926880" progId="">
                  <p:embed/>
                  <p:pic>
                    <p:nvPicPr>
                      <p:cNvPr id="10242" name="Object 1024"/>
                      <p:cNvPicPr>
                        <a:picLocks noChangeAspect="1" noChangeArrowheads="1"/>
                      </p:cNvPicPr>
                      <p:nvPr/>
                    </p:nvPicPr>
                    <p:blipFill>
                      <a:blip r:embed="rId5">
                        <a:lum contrast="-20000"/>
                        <a:extLst>
                          <a:ext uri="{28A0092B-C50C-407E-A947-70E740481C1C}">
                            <a14:useLocalDpi xmlns:a14="http://schemas.microsoft.com/office/drawing/2010/main" val="0"/>
                          </a:ext>
                        </a:extLst>
                      </a:blip>
                      <a:srcRect/>
                      <a:stretch>
                        <a:fillRect/>
                      </a:stretch>
                    </p:blipFill>
                    <p:spPr bwMode="auto">
                      <a:xfrm>
                        <a:off x="1647826" y="187326"/>
                        <a:ext cx="1552575" cy="476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7" name="Rectangle 7"/>
          <p:cNvSpPr>
            <a:spLocks noChangeArrowheads="1"/>
          </p:cNvSpPr>
          <p:nvPr/>
        </p:nvSpPr>
        <p:spPr bwMode="auto">
          <a:xfrm>
            <a:off x="5410200" y="1143001"/>
            <a:ext cx="3773488" cy="519113"/>
          </a:xfrm>
          <a:prstGeom prst="rect">
            <a:avLst/>
          </a:prstGeom>
          <a:noFill/>
          <a:ln w="9525">
            <a:noFill/>
            <a:miter lim="800000"/>
            <a:headEnd/>
            <a:tailEnd/>
          </a:ln>
        </p:spPr>
        <p:txBody>
          <a:bodyPr wrap="none">
            <a:spAutoFit/>
          </a:bodyPr>
          <a:lstStyle/>
          <a:p>
            <a:r>
              <a:rPr lang="en-US" sz="2800" b="1" u="sng"/>
              <a:t>TYPICAL FEATURES</a:t>
            </a:r>
          </a:p>
        </p:txBody>
      </p:sp>
      <p:sp>
        <p:nvSpPr>
          <p:cNvPr id="10248" name="Rectangle 8"/>
          <p:cNvSpPr>
            <a:spLocks noChangeArrowheads="1"/>
          </p:cNvSpPr>
          <p:nvPr/>
        </p:nvSpPr>
        <p:spPr bwMode="auto">
          <a:xfrm>
            <a:off x="1524000" y="4686300"/>
            <a:ext cx="9144000" cy="1649682"/>
          </a:xfrm>
          <a:prstGeom prst="rect">
            <a:avLst/>
          </a:prstGeom>
          <a:noFill/>
          <a:ln w="9525">
            <a:noFill/>
            <a:miter lim="800000"/>
            <a:headEnd/>
            <a:tailEnd/>
          </a:ln>
        </p:spPr>
        <p:txBody>
          <a:bodyPr>
            <a:spAutoFit/>
          </a:bodyPr>
          <a:lstStyle/>
          <a:p>
            <a:pPr>
              <a:lnSpc>
                <a:spcPct val="110000"/>
              </a:lnSpc>
            </a:pPr>
            <a:r>
              <a:rPr lang="en-US" sz="2800" b="1" u="sng" dirty="0"/>
              <a:t>POSITIVE QUALITIES</a:t>
            </a:r>
            <a:endParaRPr lang="en-US" sz="2800" b="1" dirty="0"/>
          </a:p>
          <a:p>
            <a:pPr>
              <a:lnSpc>
                <a:spcPct val="110000"/>
              </a:lnSpc>
            </a:pPr>
            <a:r>
              <a:rPr lang="en-US" sz="3200" dirty="0">
                <a:solidFill>
                  <a:srgbClr val="005000"/>
                </a:solidFill>
              </a:rPr>
              <a:t>Strong need for achievement</a:t>
            </a:r>
            <a:r>
              <a:rPr lang="en-US" sz="3200" dirty="0"/>
              <a:t>.</a:t>
            </a:r>
          </a:p>
          <a:p>
            <a:pPr>
              <a:lnSpc>
                <a:spcPct val="110000"/>
              </a:lnSpc>
            </a:pPr>
            <a:r>
              <a:rPr lang="en-US" sz="3200" dirty="0">
                <a:solidFill>
                  <a:schemeClr val="accent2"/>
                </a:solidFill>
              </a:rPr>
              <a:t>Capacity to galvanize a team into action.</a:t>
            </a:r>
          </a:p>
        </p:txBody>
      </p:sp>
    </p:spTree>
    <p:extLst>
      <p:ext uri="{BB962C8B-B14F-4D97-AF65-F5344CB8AC3E}">
        <p14:creationId xmlns:p14="http://schemas.microsoft.com/office/powerpoint/2010/main" val="51001187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524000" y="0"/>
            <a:ext cx="7772400" cy="685800"/>
          </a:xfrm>
        </p:spPr>
        <p:txBody>
          <a:bodyPr>
            <a:normAutofit fontScale="90000"/>
          </a:bodyPr>
          <a:lstStyle/>
          <a:p>
            <a:pPr algn="l"/>
            <a:r>
              <a:rPr lang="en-US" smtClean="0">
                <a:solidFill>
                  <a:srgbClr val="FF00FF"/>
                </a:solidFill>
                <a:latin typeface="Comic Sans MS" pitchFamily="66" charset="0"/>
              </a:rPr>
              <a:t>SOLO PLAYER  “PLANTS”</a:t>
            </a:r>
          </a:p>
        </p:txBody>
      </p:sp>
      <p:sp>
        <p:nvSpPr>
          <p:cNvPr id="11268" name="Text Box 3"/>
          <p:cNvSpPr txBox="1">
            <a:spLocks noChangeArrowheads="1"/>
          </p:cNvSpPr>
          <p:nvPr/>
        </p:nvSpPr>
        <p:spPr bwMode="auto">
          <a:xfrm>
            <a:off x="1524000" y="1612901"/>
            <a:ext cx="8332788" cy="2062103"/>
          </a:xfrm>
          <a:prstGeom prst="rect">
            <a:avLst/>
          </a:prstGeom>
          <a:noFill/>
          <a:ln w="9525">
            <a:noFill/>
            <a:miter lim="800000"/>
            <a:headEnd/>
            <a:tailEnd/>
          </a:ln>
        </p:spPr>
        <p:txBody>
          <a:bodyPr>
            <a:spAutoFit/>
          </a:bodyPr>
          <a:lstStyle/>
          <a:p>
            <a:pPr>
              <a:lnSpc>
                <a:spcPct val="80000"/>
              </a:lnSpc>
            </a:pPr>
            <a:r>
              <a:rPr lang="en-US" sz="3200" b="1" u="sng" dirty="0">
                <a:solidFill>
                  <a:schemeClr val="accent2"/>
                </a:solidFill>
              </a:rPr>
              <a:t>Typical Features</a:t>
            </a:r>
            <a:endParaRPr lang="en-US" sz="3200" b="1" dirty="0">
              <a:solidFill>
                <a:schemeClr val="accent2"/>
              </a:solidFill>
            </a:endParaRPr>
          </a:p>
          <a:p>
            <a:pPr>
              <a:lnSpc>
                <a:spcPct val="80000"/>
              </a:lnSpc>
            </a:pPr>
            <a:r>
              <a:rPr lang="en-US" sz="3200" dirty="0">
                <a:solidFill>
                  <a:schemeClr val="accent2"/>
                </a:solidFill>
              </a:rPr>
              <a:t>Individualistic, serious-minded, Creative.</a:t>
            </a:r>
            <a:endParaRPr lang="en-US" sz="3200" dirty="0"/>
          </a:p>
          <a:p>
            <a:pPr>
              <a:lnSpc>
                <a:spcPct val="80000"/>
              </a:lnSpc>
            </a:pPr>
            <a:endParaRPr lang="en-US" sz="3200" dirty="0"/>
          </a:p>
          <a:p>
            <a:pPr>
              <a:lnSpc>
                <a:spcPct val="80000"/>
              </a:lnSpc>
            </a:pPr>
            <a:r>
              <a:rPr lang="en-US" sz="3200" b="1" u="sng" dirty="0">
                <a:solidFill>
                  <a:srgbClr val="005000"/>
                </a:solidFill>
              </a:rPr>
              <a:t>Positive Qualities</a:t>
            </a:r>
            <a:endParaRPr lang="en-US" sz="3200" b="1" dirty="0">
              <a:solidFill>
                <a:srgbClr val="005000"/>
              </a:solidFill>
            </a:endParaRPr>
          </a:p>
          <a:p>
            <a:pPr>
              <a:lnSpc>
                <a:spcPct val="80000"/>
              </a:lnSpc>
            </a:pPr>
            <a:r>
              <a:rPr lang="en-US" sz="3200" dirty="0">
                <a:solidFill>
                  <a:srgbClr val="005000"/>
                </a:solidFill>
              </a:rPr>
              <a:t>Brains, Imagination, intellect, knowledge.</a:t>
            </a:r>
          </a:p>
        </p:txBody>
      </p:sp>
      <p:graphicFrame>
        <p:nvGraphicFramePr>
          <p:cNvPr id="11266" name="Object 1024"/>
          <p:cNvGraphicFramePr>
            <a:graphicFrameLocks noChangeAspect="1"/>
          </p:cNvGraphicFramePr>
          <p:nvPr/>
        </p:nvGraphicFramePr>
        <p:xfrm>
          <a:off x="8672514" y="0"/>
          <a:ext cx="1995487" cy="6858000"/>
        </p:xfrm>
        <a:graphic>
          <a:graphicData uri="http://schemas.openxmlformats.org/presentationml/2006/ole">
            <mc:AlternateContent xmlns:mc="http://schemas.openxmlformats.org/markup-compatibility/2006">
              <mc:Choice xmlns:v="urn:schemas-microsoft-com:vml" Requires="v">
                <p:oleObj spid="_x0000_s6160" name="Clip" r:id="rId3" imgW="1309680" imgH="3926880" progId="">
                  <p:embed/>
                </p:oleObj>
              </mc:Choice>
              <mc:Fallback>
                <p:oleObj name="Clip" r:id="rId3" imgW="1309680" imgH="3926880" progId="">
                  <p:embed/>
                  <p:pic>
                    <p:nvPicPr>
                      <p:cNvPr id="1126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2514" y="0"/>
                        <a:ext cx="1995487" cy="685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269" name="Picture 5"/>
          <p:cNvPicPr>
            <a:picLocks noChangeAspect="1" noChangeArrowheads="1"/>
          </p:cNvPicPr>
          <p:nvPr/>
        </p:nvPicPr>
        <p:blipFill>
          <a:blip r:embed="rId5"/>
          <a:srcRect/>
          <a:stretch>
            <a:fillRect/>
          </a:stretch>
        </p:blipFill>
        <p:spPr bwMode="auto">
          <a:xfrm>
            <a:off x="1524000" y="609600"/>
            <a:ext cx="6934200" cy="228600"/>
          </a:xfrm>
          <a:prstGeom prst="rect">
            <a:avLst/>
          </a:prstGeom>
          <a:noFill/>
          <a:ln w="9525">
            <a:noFill/>
            <a:miter lim="800000"/>
            <a:headEnd/>
            <a:tailEnd/>
          </a:ln>
        </p:spPr>
      </p:pic>
    </p:spTree>
    <p:extLst>
      <p:ext uri="{BB962C8B-B14F-4D97-AF65-F5344CB8AC3E}">
        <p14:creationId xmlns:p14="http://schemas.microsoft.com/office/powerpoint/2010/main" val="68436654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1524000" y="0"/>
            <a:ext cx="8458200" cy="762000"/>
          </a:xfrm>
        </p:spPr>
        <p:txBody>
          <a:bodyPr/>
          <a:lstStyle/>
          <a:p>
            <a:pPr algn="l"/>
            <a:r>
              <a:rPr lang="en-US" smtClean="0">
                <a:latin typeface="Comic Sans MS" pitchFamily="66" charset="0"/>
              </a:rPr>
              <a:t>RESOURCE INVESTIGATOR</a:t>
            </a:r>
          </a:p>
        </p:txBody>
      </p:sp>
      <p:sp>
        <p:nvSpPr>
          <p:cNvPr id="12292" name="Text Box 3"/>
          <p:cNvSpPr txBox="1">
            <a:spLocks noChangeArrowheads="1"/>
          </p:cNvSpPr>
          <p:nvPr/>
        </p:nvSpPr>
        <p:spPr bwMode="auto">
          <a:xfrm>
            <a:off x="1524000" y="2165350"/>
            <a:ext cx="6477000" cy="4302716"/>
          </a:xfrm>
          <a:prstGeom prst="rect">
            <a:avLst/>
          </a:prstGeom>
          <a:noFill/>
          <a:ln w="9525">
            <a:noFill/>
            <a:miter lim="800000"/>
            <a:headEnd/>
            <a:tailEnd/>
          </a:ln>
        </p:spPr>
        <p:txBody>
          <a:bodyPr>
            <a:spAutoFit/>
          </a:bodyPr>
          <a:lstStyle/>
          <a:p>
            <a:pPr>
              <a:lnSpc>
                <a:spcPct val="90000"/>
              </a:lnSpc>
            </a:pPr>
            <a:endParaRPr lang="en-US" sz="3200"/>
          </a:p>
          <a:p>
            <a:pPr>
              <a:lnSpc>
                <a:spcPct val="90000"/>
              </a:lnSpc>
            </a:pPr>
            <a:r>
              <a:rPr lang="en-US" sz="3200" b="1"/>
              <a:t>POSITIVE QUALITIES</a:t>
            </a:r>
          </a:p>
          <a:p>
            <a:pPr>
              <a:lnSpc>
                <a:spcPct val="90000"/>
              </a:lnSpc>
            </a:pPr>
            <a:r>
              <a:rPr lang="en-US" sz="2800">
                <a:solidFill>
                  <a:schemeClr val="accent2"/>
                </a:solidFill>
              </a:rPr>
              <a:t>A capacity for contacting people and exploring anything new.  An ability to respond to challenge and identify opportunities good sense of timing</a:t>
            </a:r>
            <a:endParaRPr lang="en-US" sz="3200"/>
          </a:p>
          <a:p>
            <a:pPr>
              <a:lnSpc>
                <a:spcPct val="90000"/>
              </a:lnSpc>
            </a:pPr>
            <a:endParaRPr lang="en-US" sz="3200"/>
          </a:p>
          <a:p>
            <a:pPr>
              <a:lnSpc>
                <a:spcPct val="90000"/>
              </a:lnSpc>
            </a:pPr>
            <a:r>
              <a:rPr lang="en-US" sz="3200" b="1"/>
              <a:t>ALLOWABLE WEAKNESSES</a:t>
            </a:r>
          </a:p>
          <a:p>
            <a:pPr>
              <a:lnSpc>
                <a:spcPct val="90000"/>
              </a:lnSpc>
            </a:pPr>
            <a:r>
              <a:rPr lang="en-US" sz="3200">
                <a:solidFill>
                  <a:srgbClr val="005000"/>
                </a:solidFill>
              </a:rPr>
              <a:t>Liable to lose interest once the initial fascination has passed.</a:t>
            </a:r>
          </a:p>
        </p:txBody>
      </p:sp>
      <p:pic>
        <p:nvPicPr>
          <p:cNvPr id="12293" name="Picture 4"/>
          <p:cNvPicPr>
            <a:picLocks noChangeAspect="1" noChangeArrowheads="1"/>
          </p:cNvPicPr>
          <p:nvPr/>
        </p:nvPicPr>
        <p:blipFill>
          <a:blip r:embed="rId3"/>
          <a:srcRect/>
          <a:stretch>
            <a:fillRect/>
          </a:stretch>
        </p:blipFill>
        <p:spPr bwMode="auto">
          <a:xfrm>
            <a:off x="1524000" y="762000"/>
            <a:ext cx="8001000" cy="152400"/>
          </a:xfrm>
          <a:prstGeom prst="rect">
            <a:avLst/>
          </a:prstGeom>
          <a:noFill/>
          <a:ln w="9525">
            <a:noFill/>
            <a:miter lim="800000"/>
            <a:headEnd/>
            <a:tailEnd/>
          </a:ln>
        </p:spPr>
      </p:pic>
      <p:graphicFrame>
        <p:nvGraphicFramePr>
          <p:cNvPr id="12290" name="Object 1024"/>
          <p:cNvGraphicFramePr>
            <a:graphicFrameLocks noChangeAspect="1"/>
          </p:cNvGraphicFramePr>
          <p:nvPr/>
        </p:nvGraphicFramePr>
        <p:xfrm>
          <a:off x="7416800" y="533400"/>
          <a:ext cx="3251200" cy="5791200"/>
        </p:xfrm>
        <a:graphic>
          <a:graphicData uri="http://schemas.openxmlformats.org/presentationml/2006/ole">
            <mc:AlternateContent xmlns:mc="http://schemas.openxmlformats.org/markup-compatibility/2006">
              <mc:Choice xmlns:v="urn:schemas-microsoft-com:vml" Requires="v">
                <p:oleObj spid="_x0000_s7184" name="Clip" r:id="rId4" imgW="563040" imgH="894600" progId="">
                  <p:embed/>
                </p:oleObj>
              </mc:Choice>
              <mc:Fallback>
                <p:oleObj name="Clip" r:id="rId4" imgW="563040" imgH="894600" progId="">
                  <p:embed/>
                  <p:pic>
                    <p:nvPicPr>
                      <p:cNvPr id="1229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6800" y="533400"/>
                        <a:ext cx="3251200" cy="579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4" name="Rectangle 6"/>
          <p:cNvSpPr>
            <a:spLocks noChangeArrowheads="1"/>
          </p:cNvSpPr>
          <p:nvPr/>
        </p:nvSpPr>
        <p:spPr bwMode="auto">
          <a:xfrm>
            <a:off x="1524000" y="1066800"/>
            <a:ext cx="7696200" cy="1263650"/>
          </a:xfrm>
          <a:prstGeom prst="rect">
            <a:avLst/>
          </a:prstGeom>
          <a:noFill/>
          <a:ln w="9525">
            <a:noFill/>
            <a:miter lim="800000"/>
            <a:headEnd/>
            <a:tailEnd/>
          </a:ln>
        </p:spPr>
        <p:txBody>
          <a:bodyPr>
            <a:spAutoFit/>
          </a:bodyPr>
          <a:lstStyle/>
          <a:p>
            <a:pPr>
              <a:lnSpc>
                <a:spcPct val="80000"/>
              </a:lnSpc>
            </a:pPr>
            <a:r>
              <a:rPr lang="en-US" sz="3200" b="1"/>
              <a:t>TYPICAL FEATURES</a:t>
            </a:r>
          </a:p>
          <a:p>
            <a:pPr>
              <a:lnSpc>
                <a:spcPct val="80000"/>
              </a:lnSpc>
            </a:pPr>
            <a:r>
              <a:rPr lang="en-US" sz="3200">
                <a:solidFill>
                  <a:srgbClr val="990099"/>
                </a:solidFill>
              </a:rPr>
              <a:t>Extroverted, enthusiastic, unanxious, curious, communicative, stable.</a:t>
            </a:r>
          </a:p>
        </p:txBody>
      </p:sp>
    </p:spTree>
    <p:extLst>
      <p:ext uri="{BB962C8B-B14F-4D97-AF65-F5344CB8AC3E}">
        <p14:creationId xmlns:p14="http://schemas.microsoft.com/office/powerpoint/2010/main" val="316935138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1024"/>
          <p:cNvGraphicFramePr>
            <a:graphicFrameLocks noChangeAspect="1"/>
          </p:cNvGraphicFramePr>
          <p:nvPr/>
        </p:nvGraphicFramePr>
        <p:xfrm>
          <a:off x="4191000" y="398464"/>
          <a:ext cx="6553200" cy="6459537"/>
        </p:xfrm>
        <a:graphic>
          <a:graphicData uri="http://schemas.openxmlformats.org/presentationml/2006/ole">
            <mc:AlternateContent xmlns:mc="http://schemas.openxmlformats.org/markup-compatibility/2006">
              <mc:Choice xmlns:v="urn:schemas-microsoft-com:vml" Requires="v">
                <p:oleObj spid="_x0000_s8208" name="Clip" r:id="rId3" imgW="2376720" imgH="2343240" progId="">
                  <p:embed/>
                </p:oleObj>
              </mc:Choice>
              <mc:Fallback>
                <p:oleObj name="Clip" r:id="rId3" imgW="2376720" imgH="2343240" progId="">
                  <p:embed/>
                  <p:pic>
                    <p:nvPicPr>
                      <p:cNvPr id="13314" name="Object 1024"/>
                      <p:cNvPicPr>
                        <a:picLocks noChangeAspect="1" noChangeArrowheads="1"/>
                      </p:cNvPicPr>
                      <p:nvPr/>
                    </p:nvPicPr>
                    <p:blipFill>
                      <a:blip r:embed="rId4">
                        <a:lum bright="78000" contrast="-90000"/>
                        <a:extLst>
                          <a:ext uri="{28A0092B-C50C-407E-A947-70E740481C1C}">
                            <a14:useLocalDpi xmlns:a14="http://schemas.microsoft.com/office/drawing/2010/main" val="0"/>
                          </a:ext>
                        </a:extLst>
                      </a:blip>
                      <a:srcRect/>
                      <a:stretch>
                        <a:fillRect/>
                      </a:stretch>
                    </p:blipFill>
                    <p:spPr bwMode="auto">
                      <a:xfrm>
                        <a:off x="4191000" y="398464"/>
                        <a:ext cx="6553200" cy="6459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5" name="Rectangle 3"/>
          <p:cNvSpPr>
            <a:spLocks noGrp="1" noChangeArrowheads="1"/>
          </p:cNvSpPr>
          <p:nvPr>
            <p:ph type="title"/>
          </p:nvPr>
        </p:nvSpPr>
        <p:spPr>
          <a:xfrm>
            <a:off x="1524000" y="0"/>
            <a:ext cx="9144000" cy="914400"/>
          </a:xfrm>
        </p:spPr>
        <p:txBody>
          <a:bodyPr/>
          <a:lstStyle/>
          <a:p>
            <a:pPr algn="l"/>
            <a:r>
              <a:rPr lang="en-US" smtClean="0">
                <a:latin typeface="Comic Sans MS" pitchFamily="66" charset="0"/>
              </a:rPr>
              <a:t>Company Worker/Implementer</a:t>
            </a:r>
          </a:p>
        </p:txBody>
      </p:sp>
      <p:sp>
        <p:nvSpPr>
          <p:cNvPr id="13316" name="Text Box 4"/>
          <p:cNvSpPr txBox="1">
            <a:spLocks noChangeArrowheads="1"/>
          </p:cNvSpPr>
          <p:nvPr/>
        </p:nvSpPr>
        <p:spPr bwMode="auto">
          <a:xfrm>
            <a:off x="1524000" y="1308100"/>
            <a:ext cx="9144000" cy="5168900"/>
          </a:xfrm>
          <a:prstGeom prst="rect">
            <a:avLst/>
          </a:prstGeom>
          <a:noFill/>
          <a:ln w="9525">
            <a:noFill/>
            <a:miter lim="800000"/>
            <a:headEnd/>
            <a:tailEnd/>
          </a:ln>
        </p:spPr>
        <p:txBody>
          <a:bodyPr>
            <a:spAutoFit/>
          </a:bodyPr>
          <a:lstStyle/>
          <a:p>
            <a:pPr>
              <a:lnSpc>
                <a:spcPct val="80000"/>
              </a:lnSpc>
            </a:pPr>
            <a:r>
              <a:rPr lang="en-US" sz="3200" b="1"/>
              <a:t>Typical Features</a:t>
            </a:r>
          </a:p>
          <a:p>
            <a:pPr>
              <a:lnSpc>
                <a:spcPct val="80000"/>
              </a:lnSpc>
            </a:pPr>
            <a:r>
              <a:rPr lang="en-US" sz="3200">
                <a:solidFill>
                  <a:schemeClr val="accent2"/>
                </a:solidFill>
              </a:rPr>
              <a:t>Conservative, disciplined, dutiful, predictable, tough minded, trusting, tolerant.</a:t>
            </a:r>
            <a:endParaRPr lang="en-US" sz="3200"/>
          </a:p>
          <a:p>
            <a:pPr>
              <a:lnSpc>
                <a:spcPct val="80000"/>
              </a:lnSpc>
            </a:pPr>
            <a:endParaRPr lang="en-US" sz="3200"/>
          </a:p>
          <a:p>
            <a:pPr>
              <a:lnSpc>
                <a:spcPct val="80000"/>
              </a:lnSpc>
            </a:pPr>
            <a:r>
              <a:rPr lang="en-US" sz="3200" b="1"/>
              <a:t>Positive Qualities</a:t>
            </a:r>
          </a:p>
          <a:p>
            <a:pPr>
              <a:lnSpc>
                <a:spcPct val="80000"/>
              </a:lnSpc>
            </a:pPr>
            <a:r>
              <a:rPr lang="en-US" sz="3200">
                <a:solidFill>
                  <a:srgbClr val="CC99FF"/>
                </a:solidFill>
              </a:rPr>
              <a:t>Organising-ability, practical common sense, hard working, self-discipline, interest of organization, reach to the top.</a:t>
            </a:r>
            <a:endParaRPr lang="en-US" sz="3200">
              <a:solidFill>
                <a:srgbClr val="990099"/>
              </a:solidFill>
            </a:endParaRPr>
          </a:p>
          <a:p>
            <a:pPr>
              <a:lnSpc>
                <a:spcPct val="80000"/>
              </a:lnSpc>
            </a:pPr>
            <a:endParaRPr lang="en-US" sz="3200"/>
          </a:p>
          <a:p>
            <a:pPr>
              <a:lnSpc>
                <a:spcPct val="80000"/>
              </a:lnSpc>
            </a:pPr>
            <a:r>
              <a:rPr lang="en-US" sz="3200" b="1"/>
              <a:t>Allowable Weaknesses</a:t>
            </a:r>
          </a:p>
          <a:p>
            <a:pPr>
              <a:lnSpc>
                <a:spcPct val="80000"/>
              </a:lnSpc>
            </a:pPr>
            <a:r>
              <a:rPr lang="en-US" sz="3200"/>
              <a:t>Lack of flexibility, unresponsiveness to unproven ideas.</a:t>
            </a:r>
          </a:p>
          <a:p>
            <a:pPr>
              <a:lnSpc>
                <a:spcPct val="80000"/>
              </a:lnSpc>
            </a:pPr>
            <a:r>
              <a:rPr lang="en-US" sz="3200"/>
              <a:t>Resistance to change.</a:t>
            </a:r>
            <a:endParaRPr lang="en-US" sz="3200" b="1"/>
          </a:p>
        </p:txBody>
      </p:sp>
      <p:pic>
        <p:nvPicPr>
          <p:cNvPr id="13317" name="Picture 5"/>
          <p:cNvPicPr>
            <a:picLocks noChangeAspect="1" noChangeArrowheads="1"/>
          </p:cNvPicPr>
          <p:nvPr/>
        </p:nvPicPr>
        <p:blipFill>
          <a:blip r:embed="rId5"/>
          <a:srcRect/>
          <a:stretch>
            <a:fillRect/>
          </a:stretch>
        </p:blipFill>
        <p:spPr bwMode="auto">
          <a:xfrm>
            <a:off x="1524000" y="762000"/>
            <a:ext cx="8153400" cy="152400"/>
          </a:xfrm>
          <a:prstGeom prst="rect">
            <a:avLst/>
          </a:prstGeom>
          <a:noFill/>
          <a:ln w="9525">
            <a:noFill/>
            <a:miter lim="800000"/>
            <a:headEnd/>
            <a:tailEnd/>
          </a:ln>
        </p:spPr>
      </p:pic>
    </p:spTree>
    <p:extLst>
      <p:ext uri="{BB962C8B-B14F-4D97-AF65-F5344CB8AC3E}">
        <p14:creationId xmlns:p14="http://schemas.microsoft.com/office/powerpoint/2010/main" val="354543413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1524000" y="0"/>
            <a:ext cx="7772400" cy="914400"/>
          </a:xfrm>
        </p:spPr>
        <p:txBody>
          <a:bodyPr/>
          <a:lstStyle/>
          <a:p>
            <a:pPr algn="l"/>
            <a:r>
              <a:rPr lang="en-US" u="sng" smtClean="0">
                <a:latin typeface="Comic Sans MS" pitchFamily="66" charset="0"/>
              </a:rPr>
              <a:t>MONITOR EVALUATOR</a:t>
            </a:r>
          </a:p>
        </p:txBody>
      </p:sp>
      <p:sp>
        <p:nvSpPr>
          <p:cNvPr id="14340" name="Text Box 3"/>
          <p:cNvSpPr txBox="1">
            <a:spLocks noChangeArrowheads="1"/>
          </p:cNvSpPr>
          <p:nvPr/>
        </p:nvSpPr>
        <p:spPr bwMode="auto">
          <a:xfrm>
            <a:off x="1524000" y="5272089"/>
            <a:ext cx="8915400" cy="1495425"/>
          </a:xfrm>
          <a:prstGeom prst="rect">
            <a:avLst/>
          </a:prstGeom>
          <a:noFill/>
          <a:ln w="9525">
            <a:noFill/>
            <a:miter lim="800000"/>
            <a:headEnd/>
            <a:tailEnd/>
          </a:ln>
        </p:spPr>
        <p:txBody>
          <a:bodyPr>
            <a:spAutoFit/>
          </a:bodyPr>
          <a:lstStyle/>
          <a:p>
            <a:pPr algn="r"/>
            <a:r>
              <a:rPr lang="en-US" sz="3600" b="1" u="sng">
                <a:solidFill>
                  <a:srgbClr val="005000"/>
                </a:solidFill>
              </a:rPr>
              <a:t>Allowable Weaknesses</a:t>
            </a:r>
            <a:endParaRPr lang="en-US" sz="3200" b="1"/>
          </a:p>
          <a:p>
            <a:pPr algn="r"/>
            <a:r>
              <a:rPr lang="en-US" sz="2800"/>
              <a:t>Lacks inspiration or the ability to motivate others.</a:t>
            </a:r>
          </a:p>
          <a:p>
            <a:pPr algn="r"/>
            <a:r>
              <a:rPr lang="en-US" sz="2800"/>
              <a:t>Boring/Dry appear slow in decision making.</a:t>
            </a:r>
            <a:endParaRPr lang="en-US" sz="3200" b="1"/>
          </a:p>
        </p:txBody>
      </p:sp>
      <p:graphicFrame>
        <p:nvGraphicFramePr>
          <p:cNvPr id="14338" name="Object 1024"/>
          <p:cNvGraphicFramePr>
            <a:graphicFrameLocks noChangeAspect="1"/>
          </p:cNvGraphicFramePr>
          <p:nvPr/>
        </p:nvGraphicFramePr>
        <p:xfrm>
          <a:off x="1524000" y="1066800"/>
          <a:ext cx="3468688" cy="4114800"/>
        </p:xfrm>
        <a:graphic>
          <a:graphicData uri="http://schemas.openxmlformats.org/presentationml/2006/ole">
            <mc:AlternateContent xmlns:mc="http://schemas.openxmlformats.org/markup-compatibility/2006">
              <mc:Choice xmlns:v="urn:schemas-microsoft-com:vml" Requires="v">
                <p:oleObj spid="_x0000_s9232" name="Clip" r:id="rId3" imgW="2409480" imgH="2562120" progId="">
                  <p:embed/>
                </p:oleObj>
              </mc:Choice>
              <mc:Fallback>
                <p:oleObj name="Clip" r:id="rId3" imgW="2409480" imgH="2562120" progId="">
                  <p:embed/>
                  <p:pic>
                    <p:nvPicPr>
                      <p:cNvPr id="14338"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066800"/>
                        <a:ext cx="3468688" cy="411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1" name="Rectangle 5"/>
          <p:cNvSpPr>
            <a:spLocks noChangeArrowheads="1"/>
          </p:cNvSpPr>
          <p:nvPr/>
        </p:nvSpPr>
        <p:spPr bwMode="auto">
          <a:xfrm>
            <a:off x="4953000" y="1066800"/>
            <a:ext cx="5715000" cy="1754326"/>
          </a:xfrm>
          <a:prstGeom prst="rect">
            <a:avLst/>
          </a:prstGeom>
          <a:noFill/>
          <a:ln w="9525">
            <a:noFill/>
            <a:miter lim="800000"/>
            <a:headEnd/>
            <a:tailEnd/>
          </a:ln>
        </p:spPr>
        <p:txBody>
          <a:bodyPr>
            <a:spAutoFit/>
          </a:bodyPr>
          <a:lstStyle/>
          <a:p>
            <a:pPr algn="r"/>
            <a:r>
              <a:rPr lang="en-US" sz="3600" b="1" u="sng" dirty="0">
                <a:solidFill>
                  <a:schemeClr val="accent2"/>
                </a:solidFill>
              </a:rPr>
              <a:t>Typical features</a:t>
            </a:r>
            <a:r>
              <a:rPr lang="en-US" sz="3200" dirty="0"/>
              <a:t> </a:t>
            </a:r>
          </a:p>
          <a:p>
            <a:pPr algn="r"/>
            <a:r>
              <a:rPr lang="en-US" sz="3600" dirty="0"/>
              <a:t>Sober, unemotional, serious minded, shrewd</a:t>
            </a:r>
            <a:endParaRPr lang="en-US" sz="3200" dirty="0"/>
          </a:p>
        </p:txBody>
      </p:sp>
      <p:sp>
        <p:nvSpPr>
          <p:cNvPr id="14342" name="Rectangle 6"/>
          <p:cNvSpPr>
            <a:spLocks noChangeArrowheads="1"/>
          </p:cNvSpPr>
          <p:nvPr/>
        </p:nvSpPr>
        <p:spPr bwMode="auto">
          <a:xfrm>
            <a:off x="2514600" y="3810001"/>
            <a:ext cx="8153400" cy="1128713"/>
          </a:xfrm>
          <a:prstGeom prst="rect">
            <a:avLst/>
          </a:prstGeom>
          <a:noFill/>
          <a:ln w="9525">
            <a:noFill/>
            <a:miter lim="800000"/>
            <a:headEnd/>
            <a:tailEnd/>
          </a:ln>
        </p:spPr>
        <p:txBody>
          <a:bodyPr>
            <a:spAutoFit/>
          </a:bodyPr>
          <a:lstStyle/>
          <a:p>
            <a:pPr algn="r"/>
            <a:r>
              <a:rPr lang="en-US" sz="3600" b="1" u="sng" dirty="0">
                <a:solidFill>
                  <a:srgbClr val="990099"/>
                </a:solidFill>
              </a:rPr>
              <a:t>Positive Qualities</a:t>
            </a:r>
            <a:endParaRPr lang="en-US" sz="3200" b="1" dirty="0"/>
          </a:p>
          <a:p>
            <a:pPr algn="r"/>
            <a:r>
              <a:rPr lang="en-US" sz="3200" dirty="0" err="1"/>
              <a:t>Judgement</a:t>
            </a:r>
            <a:r>
              <a:rPr lang="en-US" sz="3200" dirty="0"/>
              <a:t>, discretion, hard-headedness</a:t>
            </a:r>
          </a:p>
        </p:txBody>
      </p:sp>
    </p:spTree>
    <p:extLst>
      <p:ext uri="{BB962C8B-B14F-4D97-AF65-F5344CB8AC3E}">
        <p14:creationId xmlns:p14="http://schemas.microsoft.com/office/powerpoint/2010/main" val="16858036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524000" y="0"/>
            <a:ext cx="7772400" cy="762000"/>
          </a:xfrm>
        </p:spPr>
        <p:txBody>
          <a:bodyPr/>
          <a:lstStyle/>
          <a:p>
            <a:pPr algn="l"/>
            <a:r>
              <a:rPr lang="en-US" b="1" u="sng" smtClean="0">
                <a:latin typeface="Comic Sans MS" pitchFamily="66" charset="0"/>
              </a:rPr>
              <a:t>TEAM MAN</a:t>
            </a:r>
            <a:endParaRPr lang="en-US" u="sng" smtClean="0">
              <a:latin typeface="Comic Sans MS" pitchFamily="66" charset="0"/>
            </a:endParaRPr>
          </a:p>
        </p:txBody>
      </p:sp>
      <p:sp>
        <p:nvSpPr>
          <p:cNvPr id="15364" name="Text Box 3"/>
          <p:cNvSpPr txBox="1">
            <a:spLocks noChangeArrowheads="1"/>
          </p:cNvSpPr>
          <p:nvPr/>
        </p:nvSpPr>
        <p:spPr bwMode="auto">
          <a:xfrm>
            <a:off x="1524001" y="5562600"/>
            <a:ext cx="8651875" cy="971550"/>
          </a:xfrm>
          <a:prstGeom prst="rect">
            <a:avLst/>
          </a:prstGeom>
          <a:noFill/>
          <a:ln w="9525">
            <a:noFill/>
            <a:miter lim="800000"/>
            <a:headEnd/>
            <a:tailEnd/>
          </a:ln>
        </p:spPr>
        <p:txBody>
          <a:bodyPr>
            <a:spAutoFit/>
          </a:bodyPr>
          <a:lstStyle/>
          <a:p>
            <a:pPr>
              <a:lnSpc>
                <a:spcPct val="80000"/>
              </a:lnSpc>
            </a:pPr>
            <a:r>
              <a:rPr lang="en-US" sz="3600" b="1" u="sng" dirty="0"/>
              <a:t>Allowable Weaknesses</a:t>
            </a:r>
            <a:endParaRPr lang="en-US" sz="3600" b="1" dirty="0"/>
          </a:p>
          <a:p>
            <a:pPr>
              <a:lnSpc>
                <a:spcPct val="80000"/>
              </a:lnSpc>
            </a:pPr>
            <a:r>
              <a:rPr lang="en-US" sz="3200" dirty="0">
                <a:solidFill>
                  <a:srgbClr val="990099"/>
                </a:solidFill>
              </a:rPr>
              <a:t>Indecisiveness at the moments of crisis</a:t>
            </a:r>
            <a:r>
              <a:rPr lang="en-US" sz="3600" dirty="0">
                <a:solidFill>
                  <a:srgbClr val="990099"/>
                </a:solidFill>
              </a:rPr>
              <a:t>.</a:t>
            </a:r>
            <a:endParaRPr lang="en-US" sz="3600" b="1" dirty="0">
              <a:solidFill>
                <a:srgbClr val="990099"/>
              </a:solidFill>
            </a:endParaRPr>
          </a:p>
        </p:txBody>
      </p:sp>
      <p:graphicFrame>
        <p:nvGraphicFramePr>
          <p:cNvPr id="15362" name="Object 1024"/>
          <p:cNvGraphicFramePr>
            <a:graphicFrameLocks noChangeAspect="1"/>
          </p:cNvGraphicFramePr>
          <p:nvPr/>
        </p:nvGraphicFramePr>
        <p:xfrm>
          <a:off x="8763000" y="0"/>
          <a:ext cx="1905000" cy="5943600"/>
        </p:xfrm>
        <a:graphic>
          <a:graphicData uri="http://schemas.openxmlformats.org/presentationml/2006/ole">
            <mc:AlternateContent xmlns:mc="http://schemas.openxmlformats.org/markup-compatibility/2006">
              <mc:Choice xmlns:v="urn:schemas-microsoft-com:vml" Requires="v">
                <p:oleObj spid="_x0000_s10256" name="Clip" r:id="rId3" imgW="1645920" imgH="3398400" progId="">
                  <p:embed/>
                </p:oleObj>
              </mc:Choice>
              <mc:Fallback>
                <p:oleObj name="Clip" r:id="rId3" imgW="1645920" imgH="3398400" progId="">
                  <p:embed/>
                  <p:pic>
                    <p:nvPicPr>
                      <p:cNvPr id="15362"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0"/>
                        <a:ext cx="1905000" cy="594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5" name="Rectangle 5"/>
          <p:cNvSpPr>
            <a:spLocks noChangeArrowheads="1"/>
          </p:cNvSpPr>
          <p:nvPr/>
        </p:nvSpPr>
        <p:spPr bwMode="auto">
          <a:xfrm>
            <a:off x="1524000" y="1371601"/>
            <a:ext cx="8001000" cy="1312863"/>
          </a:xfrm>
          <a:prstGeom prst="rect">
            <a:avLst/>
          </a:prstGeom>
          <a:noFill/>
          <a:ln w="9525">
            <a:noFill/>
            <a:miter lim="800000"/>
            <a:headEnd/>
            <a:tailEnd/>
          </a:ln>
        </p:spPr>
        <p:txBody>
          <a:bodyPr>
            <a:spAutoFit/>
          </a:bodyPr>
          <a:lstStyle/>
          <a:p>
            <a:pPr>
              <a:lnSpc>
                <a:spcPct val="80000"/>
              </a:lnSpc>
            </a:pPr>
            <a:r>
              <a:rPr lang="en-US" sz="3600" b="1" u="sng"/>
              <a:t>Typical Features</a:t>
            </a:r>
            <a:endParaRPr lang="en-US" sz="3600" b="1"/>
          </a:p>
          <a:p>
            <a:pPr>
              <a:lnSpc>
                <a:spcPct val="80000"/>
              </a:lnSpc>
            </a:pPr>
            <a:r>
              <a:rPr lang="en-US" sz="3200">
                <a:solidFill>
                  <a:srgbClr val="005000"/>
                </a:solidFill>
              </a:rPr>
              <a:t>Socially oriented, rather mild, sensitive, understanding, humble, trusting.</a:t>
            </a:r>
            <a:endParaRPr lang="en-US" sz="3600"/>
          </a:p>
        </p:txBody>
      </p:sp>
      <p:sp>
        <p:nvSpPr>
          <p:cNvPr id="15366" name="Rectangle 6"/>
          <p:cNvSpPr>
            <a:spLocks noChangeArrowheads="1"/>
          </p:cNvSpPr>
          <p:nvPr/>
        </p:nvSpPr>
        <p:spPr bwMode="auto">
          <a:xfrm>
            <a:off x="1524000" y="3048000"/>
            <a:ext cx="8610600" cy="1920526"/>
          </a:xfrm>
          <a:prstGeom prst="rect">
            <a:avLst/>
          </a:prstGeom>
          <a:noFill/>
          <a:ln w="9525">
            <a:noFill/>
            <a:miter lim="800000"/>
            <a:headEnd/>
            <a:tailEnd/>
          </a:ln>
        </p:spPr>
        <p:txBody>
          <a:bodyPr>
            <a:spAutoFit/>
          </a:bodyPr>
          <a:lstStyle/>
          <a:p>
            <a:pPr>
              <a:lnSpc>
                <a:spcPct val="90000"/>
              </a:lnSpc>
            </a:pPr>
            <a:r>
              <a:rPr lang="en-US" sz="3600" b="1" u="sng" dirty="0"/>
              <a:t>Positive Qualities</a:t>
            </a:r>
            <a:endParaRPr lang="en-US" sz="3600" b="1" dirty="0"/>
          </a:p>
          <a:p>
            <a:pPr>
              <a:lnSpc>
                <a:spcPct val="90000"/>
              </a:lnSpc>
            </a:pPr>
            <a:r>
              <a:rPr lang="en-US" sz="3200" dirty="0">
                <a:solidFill>
                  <a:schemeClr val="accent2"/>
                </a:solidFill>
              </a:rPr>
              <a:t>Good listener, group morale.</a:t>
            </a:r>
          </a:p>
          <a:p>
            <a:pPr>
              <a:lnSpc>
                <a:spcPct val="90000"/>
              </a:lnSpc>
            </a:pPr>
            <a:r>
              <a:rPr lang="en-US" sz="3200" dirty="0">
                <a:solidFill>
                  <a:schemeClr val="accent2"/>
                </a:solidFill>
              </a:rPr>
              <a:t>An ability to respond to people and to situations and to promote team spirit</a:t>
            </a:r>
            <a:endParaRPr lang="en-US" sz="3200" dirty="0"/>
          </a:p>
        </p:txBody>
      </p:sp>
    </p:spTree>
    <p:extLst>
      <p:ext uri="{BB962C8B-B14F-4D97-AF65-F5344CB8AC3E}">
        <p14:creationId xmlns:p14="http://schemas.microsoft.com/office/powerpoint/2010/main" val="272223202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524000" y="0"/>
            <a:ext cx="7772400" cy="838200"/>
          </a:xfrm>
        </p:spPr>
        <p:txBody>
          <a:bodyPr/>
          <a:lstStyle/>
          <a:p>
            <a:pPr algn="l"/>
            <a:r>
              <a:rPr lang="en-US" smtClean="0">
                <a:latin typeface="Comic Sans MS" pitchFamily="66" charset="0"/>
              </a:rPr>
              <a:t>Completer / Finisher</a:t>
            </a:r>
          </a:p>
        </p:txBody>
      </p:sp>
      <p:sp>
        <p:nvSpPr>
          <p:cNvPr id="16388" name="Text Box 3"/>
          <p:cNvSpPr txBox="1">
            <a:spLocks noChangeArrowheads="1"/>
          </p:cNvSpPr>
          <p:nvPr/>
        </p:nvSpPr>
        <p:spPr bwMode="auto">
          <a:xfrm>
            <a:off x="1524000" y="4329113"/>
            <a:ext cx="9144000" cy="2165350"/>
          </a:xfrm>
          <a:prstGeom prst="rect">
            <a:avLst/>
          </a:prstGeom>
          <a:noFill/>
          <a:ln w="9525">
            <a:noFill/>
            <a:miter lim="800000"/>
            <a:headEnd/>
            <a:tailEnd/>
          </a:ln>
        </p:spPr>
        <p:txBody>
          <a:bodyPr>
            <a:spAutoFit/>
          </a:bodyPr>
          <a:lstStyle/>
          <a:p>
            <a:pPr algn="r"/>
            <a:r>
              <a:rPr lang="en-US" sz="3200" b="1" u="sng" dirty="0"/>
              <a:t>POSITIVE QUALITIES</a:t>
            </a:r>
            <a:endParaRPr lang="en-US" sz="3200" b="1" dirty="0"/>
          </a:p>
          <a:p>
            <a:pPr algn="r"/>
            <a:r>
              <a:rPr lang="en-US" sz="3200" b="1" dirty="0">
                <a:solidFill>
                  <a:srgbClr val="990099"/>
                </a:solidFill>
              </a:rPr>
              <a:t>A capacity for follow through perfectionism</a:t>
            </a:r>
            <a:r>
              <a:rPr lang="en-US" sz="3200" dirty="0">
                <a:solidFill>
                  <a:srgbClr val="990099"/>
                </a:solidFill>
              </a:rPr>
              <a:t>.</a:t>
            </a:r>
          </a:p>
          <a:p>
            <a:pPr algn="r"/>
            <a:r>
              <a:rPr lang="en-US" sz="3600" dirty="0">
                <a:solidFill>
                  <a:srgbClr val="990099"/>
                </a:solidFill>
              </a:rPr>
              <a:t>A tendency to worry about small things.</a:t>
            </a:r>
          </a:p>
          <a:p>
            <a:pPr algn="r"/>
            <a:r>
              <a:rPr lang="en-US" sz="3600" dirty="0">
                <a:solidFill>
                  <a:srgbClr val="990099"/>
                </a:solidFill>
              </a:rPr>
              <a:t>A reluctance to let go.</a:t>
            </a:r>
            <a:endParaRPr lang="en-US" sz="3600" b="1" dirty="0"/>
          </a:p>
        </p:txBody>
      </p:sp>
      <p:graphicFrame>
        <p:nvGraphicFramePr>
          <p:cNvPr id="16386" name="Object 1024"/>
          <p:cNvGraphicFramePr>
            <a:graphicFrameLocks noChangeAspect="1"/>
          </p:cNvGraphicFramePr>
          <p:nvPr/>
        </p:nvGraphicFramePr>
        <p:xfrm>
          <a:off x="1441450" y="1295400"/>
          <a:ext cx="4349750" cy="3803650"/>
        </p:xfrm>
        <a:graphic>
          <a:graphicData uri="http://schemas.openxmlformats.org/presentationml/2006/ole">
            <mc:AlternateContent xmlns:mc="http://schemas.openxmlformats.org/markup-compatibility/2006">
              <mc:Choice xmlns:v="urn:schemas-microsoft-com:vml" Requires="v">
                <p:oleObj spid="_x0000_s11280" name="Clip" r:id="rId3" imgW="4349160" imgH="2889000" progId="">
                  <p:embed/>
                </p:oleObj>
              </mc:Choice>
              <mc:Fallback>
                <p:oleObj name="Clip" r:id="rId3" imgW="4349160" imgH="2889000" progId="">
                  <p:embed/>
                  <p:pic>
                    <p:nvPicPr>
                      <p:cNvPr id="1638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450" y="1295400"/>
                        <a:ext cx="4349750" cy="380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Rectangle 5"/>
          <p:cNvSpPr>
            <a:spLocks noChangeArrowheads="1"/>
          </p:cNvSpPr>
          <p:nvPr/>
        </p:nvSpPr>
        <p:spPr bwMode="auto">
          <a:xfrm>
            <a:off x="5029200" y="1219201"/>
            <a:ext cx="5638800" cy="2227263"/>
          </a:xfrm>
          <a:prstGeom prst="rect">
            <a:avLst/>
          </a:prstGeom>
          <a:noFill/>
          <a:ln w="9525">
            <a:noFill/>
            <a:miter lim="800000"/>
            <a:headEnd/>
            <a:tailEnd/>
          </a:ln>
        </p:spPr>
        <p:txBody>
          <a:bodyPr>
            <a:spAutoFit/>
          </a:bodyPr>
          <a:lstStyle/>
          <a:p>
            <a:r>
              <a:rPr lang="en-US" sz="3200" b="1" u="sng" dirty="0"/>
              <a:t>TYPICAL FEATURES</a:t>
            </a:r>
            <a:endParaRPr lang="en-US" sz="3200" b="1" dirty="0"/>
          </a:p>
          <a:p>
            <a:r>
              <a:rPr lang="en-US" sz="3600" dirty="0">
                <a:solidFill>
                  <a:schemeClr val="accent2"/>
                </a:solidFill>
              </a:rPr>
              <a:t>Painstaking, orderly, conscientious, anxious, self control &amp; disciplined</a:t>
            </a:r>
            <a:r>
              <a:rPr lang="en-US" sz="3200" dirty="0">
                <a:solidFill>
                  <a:schemeClr val="accent2"/>
                </a:solidFill>
              </a:rPr>
              <a:t>.</a:t>
            </a:r>
          </a:p>
        </p:txBody>
      </p:sp>
      <p:pic>
        <p:nvPicPr>
          <p:cNvPr id="16390" name="Picture 6"/>
          <p:cNvPicPr>
            <a:picLocks noChangeAspect="1" noChangeArrowheads="1"/>
          </p:cNvPicPr>
          <p:nvPr/>
        </p:nvPicPr>
        <p:blipFill>
          <a:blip r:embed="rId5"/>
          <a:srcRect/>
          <a:stretch>
            <a:fillRect/>
          </a:stretch>
        </p:blipFill>
        <p:spPr bwMode="auto">
          <a:xfrm>
            <a:off x="1524000" y="762000"/>
            <a:ext cx="8686800" cy="76200"/>
          </a:xfrm>
          <a:prstGeom prst="rect">
            <a:avLst/>
          </a:prstGeom>
          <a:noFill/>
          <a:ln w="9525">
            <a:noFill/>
            <a:miter lim="800000"/>
            <a:headEnd/>
            <a:tailEnd/>
          </a:ln>
        </p:spPr>
      </p:pic>
    </p:spTree>
    <p:extLst>
      <p:ext uri="{BB962C8B-B14F-4D97-AF65-F5344CB8AC3E}">
        <p14:creationId xmlns:p14="http://schemas.microsoft.com/office/powerpoint/2010/main" val="427286896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ChangeArrowheads="1"/>
          </p:cNvSpPr>
          <p:nvPr/>
        </p:nvSpPr>
        <p:spPr bwMode="auto">
          <a:xfrm>
            <a:off x="1524000" y="0"/>
            <a:ext cx="9144000" cy="1600200"/>
          </a:xfrm>
          <a:prstGeom prst="rect">
            <a:avLst/>
          </a:prstGeom>
          <a:noFill/>
          <a:ln w="9525">
            <a:noFill/>
            <a:miter lim="800000"/>
            <a:headEnd/>
            <a:tailEnd/>
          </a:ln>
        </p:spPr>
        <p:txBody>
          <a:bodyPr anchor="ctr"/>
          <a:lstStyle/>
          <a:p>
            <a:pPr>
              <a:lnSpc>
                <a:spcPct val="70000"/>
              </a:lnSpc>
            </a:pPr>
            <a:r>
              <a:rPr lang="en-US" sz="4400">
                <a:solidFill>
                  <a:schemeClr val="accent2"/>
                </a:solidFill>
              </a:rPr>
              <a:t>A Winning Team - </a:t>
            </a:r>
            <a:br>
              <a:rPr lang="en-US" sz="4400">
                <a:solidFill>
                  <a:schemeClr val="accent2"/>
                </a:solidFill>
              </a:rPr>
            </a:br>
            <a:r>
              <a:rPr lang="en-US" sz="4400">
                <a:solidFill>
                  <a:schemeClr val="accent2"/>
                </a:solidFill>
              </a:rPr>
              <a:t>					</a:t>
            </a:r>
            <a:r>
              <a:rPr lang="en-US" sz="4400" i="1">
                <a:solidFill>
                  <a:schemeClr val="accent2"/>
                </a:solidFill>
              </a:rPr>
              <a:t>Requirement</a:t>
            </a:r>
            <a:endParaRPr lang="en-US" sz="4400">
              <a:solidFill>
                <a:schemeClr val="accent2"/>
              </a:solidFill>
            </a:endParaRPr>
          </a:p>
        </p:txBody>
      </p:sp>
      <p:sp>
        <p:nvSpPr>
          <p:cNvPr id="18436" name="Line 3"/>
          <p:cNvSpPr>
            <a:spLocks noChangeShapeType="1"/>
          </p:cNvSpPr>
          <p:nvPr/>
        </p:nvSpPr>
        <p:spPr bwMode="auto">
          <a:xfrm flipV="1">
            <a:off x="1524000" y="1295400"/>
            <a:ext cx="8534400" cy="0"/>
          </a:xfrm>
          <a:prstGeom prst="line">
            <a:avLst/>
          </a:prstGeom>
          <a:noFill/>
          <a:ln w="57150">
            <a:solidFill>
              <a:srgbClr val="FF0066"/>
            </a:solidFill>
            <a:round/>
            <a:headEnd/>
            <a:tailEnd/>
          </a:ln>
        </p:spPr>
        <p:txBody>
          <a:bodyPr wrap="none" anchor="ctr"/>
          <a:lstStyle/>
          <a:p>
            <a:endParaRPr lang="en-US"/>
          </a:p>
        </p:txBody>
      </p:sp>
      <p:graphicFrame>
        <p:nvGraphicFramePr>
          <p:cNvPr id="18434" name="Object 2"/>
          <p:cNvGraphicFramePr>
            <a:graphicFrameLocks noChangeAspect="1"/>
          </p:cNvGraphicFramePr>
          <p:nvPr/>
        </p:nvGraphicFramePr>
        <p:xfrm>
          <a:off x="3657600" y="1719264"/>
          <a:ext cx="5105400" cy="4821237"/>
        </p:xfrm>
        <a:graphic>
          <a:graphicData uri="http://schemas.openxmlformats.org/presentationml/2006/ole">
            <mc:AlternateContent xmlns:mc="http://schemas.openxmlformats.org/markup-compatibility/2006">
              <mc:Choice xmlns:v="urn:schemas-microsoft-com:vml" Requires="v">
                <p:oleObj spid="_x0000_s12304" name="Clip" r:id="rId3" imgW="807120" imgH="762840" progId="">
                  <p:embed/>
                </p:oleObj>
              </mc:Choice>
              <mc:Fallback>
                <p:oleObj name="Clip" r:id="rId3" imgW="807120" imgH="762840" progId="">
                  <p:embed/>
                  <p:pic>
                    <p:nvPicPr>
                      <p:cNvPr id="184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719264"/>
                        <a:ext cx="5105400" cy="4821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7" name="Rectangle 5"/>
          <p:cNvSpPr>
            <a:spLocks noChangeArrowheads="1"/>
          </p:cNvSpPr>
          <p:nvPr/>
        </p:nvSpPr>
        <p:spPr bwMode="auto">
          <a:xfrm>
            <a:off x="4953000" y="1323976"/>
            <a:ext cx="4038600" cy="1190625"/>
          </a:xfrm>
          <a:prstGeom prst="rect">
            <a:avLst/>
          </a:prstGeom>
          <a:noFill/>
          <a:ln w="9525">
            <a:noFill/>
            <a:miter lim="800000"/>
            <a:headEnd/>
            <a:tailEnd/>
          </a:ln>
        </p:spPr>
        <p:txBody>
          <a:bodyPr>
            <a:spAutoFit/>
          </a:bodyPr>
          <a:lstStyle/>
          <a:p>
            <a:pPr algn="r"/>
            <a:r>
              <a:rPr lang="en-US" sz="3600"/>
              <a:t>Strong Personal Commitment</a:t>
            </a:r>
          </a:p>
        </p:txBody>
      </p:sp>
      <p:sp>
        <p:nvSpPr>
          <p:cNvPr id="18438" name="Rectangle 6"/>
          <p:cNvSpPr>
            <a:spLocks noChangeArrowheads="1"/>
          </p:cNvSpPr>
          <p:nvPr/>
        </p:nvSpPr>
        <p:spPr bwMode="auto">
          <a:xfrm>
            <a:off x="7696201" y="3429001"/>
            <a:ext cx="2708275" cy="1190625"/>
          </a:xfrm>
          <a:prstGeom prst="rect">
            <a:avLst/>
          </a:prstGeom>
          <a:noFill/>
          <a:ln w="9525">
            <a:noFill/>
            <a:miter lim="800000"/>
            <a:headEnd/>
            <a:tailEnd/>
          </a:ln>
        </p:spPr>
        <p:txBody>
          <a:bodyPr>
            <a:spAutoFit/>
          </a:bodyPr>
          <a:lstStyle/>
          <a:p>
            <a:pPr algn="r"/>
            <a:r>
              <a:rPr lang="en-US" sz="3600">
                <a:solidFill>
                  <a:schemeClr val="accent2"/>
                </a:solidFill>
              </a:rPr>
              <a:t>Shared Leadership</a:t>
            </a:r>
          </a:p>
        </p:txBody>
      </p:sp>
      <p:sp>
        <p:nvSpPr>
          <p:cNvPr id="18439" name="Rectangle 7"/>
          <p:cNvSpPr>
            <a:spLocks noChangeArrowheads="1"/>
          </p:cNvSpPr>
          <p:nvPr/>
        </p:nvSpPr>
        <p:spPr bwMode="auto">
          <a:xfrm>
            <a:off x="7620000" y="5591176"/>
            <a:ext cx="2667000" cy="1190625"/>
          </a:xfrm>
          <a:prstGeom prst="rect">
            <a:avLst/>
          </a:prstGeom>
          <a:noFill/>
          <a:ln w="9525">
            <a:noFill/>
            <a:miter lim="800000"/>
            <a:headEnd/>
            <a:tailEnd/>
          </a:ln>
        </p:spPr>
        <p:txBody>
          <a:bodyPr>
            <a:spAutoFit/>
          </a:bodyPr>
          <a:lstStyle/>
          <a:p>
            <a:r>
              <a:rPr lang="en-US" sz="3600">
                <a:solidFill>
                  <a:srgbClr val="FF0066"/>
                </a:solidFill>
              </a:rPr>
              <a:t>Self Sufficient</a:t>
            </a:r>
          </a:p>
        </p:txBody>
      </p:sp>
      <p:sp>
        <p:nvSpPr>
          <p:cNvPr id="18440" name="Rectangle 8"/>
          <p:cNvSpPr>
            <a:spLocks noChangeArrowheads="1"/>
          </p:cNvSpPr>
          <p:nvPr/>
        </p:nvSpPr>
        <p:spPr bwMode="auto">
          <a:xfrm>
            <a:off x="3124200" y="5638801"/>
            <a:ext cx="1752600" cy="1190625"/>
          </a:xfrm>
          <a:prstGeom prst="rect">
            <a:avLst/>
          </a:prstGeom>
          <a:noFill/>
          <a:ln w="9525">
            <a:noFill/>
            <a:miter lim="800000"/>
            <a:headEnd/>
            <a:tailEnd/>
          </a:ln>
        </p:spPr>
        <p:txBody>
          <a:bodyPr>
            <a:spAutoFit/>
          </a:bodyPr>
          <a:lstStyle/>
          <a:p>
            <a:r>
              <a:rPr lang="en-US" sz="3600">
                <a:solidFill>
                  <a:srgbClr val="009900"/>
                </a:solidFill>
              </a:rPr>
              <a:t>Sense of fun</a:t>
            </a:r>
          </a:p>
        </p:txBody>
      </p:sp>
      <p:sp>
        <p:nvSpPr>
          <p:cNvPr id="18441" name="Rectangle 9"/>
          <p:cNvSpPr>
            <a:spLocks noChangeArrowheads="1"/>
          </p:cNvSpPr>
          <p:nvPr/>
        </p:nvSpPr>
        <p:spPr bwMode="auto">
          <a:xfrm>
            <a:off x="1600200" y="2438400"/>
            <a:ext cx="3352800" cy="1754326"/>
          </a:xfrm>
          <a:prstGeom prst="rect">
            <a:avLst/>
          </a:prstGeom>
          <a:noFill/>
          <a:ln w="9525">
            <a:noFill/>
            <a:miter lim="800000"/>
            <a:headEnd/>
            <a:tailEnd/>
          </a:ln>
        </p:spPr>
        <p:txBody>
          <a:bodyPr>
            <a:spAutoFit/>
          </a:bodyPr>
          <a:lstStyle/>
          <a:p>
            <a:r>
              <a:rPr lang="en-US" sz="3600">
                <a:solidFill>
                  <a:srgbClr val="FF00FF"/>
                </a:solidFill>
              </a:rPr>
              <a:t>Performance ambitions and sense of purpose</a:t>
            </a:r>
          </a:p>
        </p:txBody>
      </p:sp>
    </p:spTree>
    <p:extLst>
      <p:ext uri="{BB962C8B-B14F-4D97-AF65-F5344CB8AC3E}">
        <p14:creationId xmlns:p14="http://schemas.microsoft.com/office/powerpoint/2010/main" val="1154900685"/>
      </p:ext>
    </p:extLst>
  </p:cSld>
  <p:clrMapOvr>
    <a:masterClrMapping/>
  </p:clrMapOvr>
  <p:transition spd="slow">
    <p:push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A23D59F-8D4E-4ED7-9D14-9224448E2D84}"/>
              </a:ext>
            </a:extLst>
          </p:cNvPr>
          <p:cNvSpPr txBox="1"/>
          <p:nvPr/>
        </p:nvSpPr>
        <p:spPr>
          <a:xfrm>
            <a:off x="188686" y="0"/>
            <a:ext cx="11814628" cy="646331"/>
          </a:xfrm>
          <a:prstGeom prst="rect">
            <a:avLst/>
          </a:prstGeom>
          <a:noFill/>
        </p:spPr>
        <p:txBody>
          <a:bodyPr wrap="square">
            <a:spAutoFit/>
          </a:bodyPr>
          <a:lstStyle/>
          <a:p>
            <a:pPr algn="ctr"/>
            <a:r>
              <a:rPr lang="en-US" sz="3600" b="1" i="1" dirty="0">
                <a:effectLst/>
                <a:latin typeface="Times New Roman" panose="02020603050405020304" pitchFamily="18" charset="0"/>
                <a:cs typeface="Times New Roman" panose="02020603050405020304" pitchFamily="18" charset="0"/>
              </a:rPr>
              <a:t>What Are The Psychological Theories Of Entrepreneurship?</a:t>
            </a:r>
          </a:p>
        </p:txBody>
      </p:sp>
      <p:sp>
        <p:nvSpPr>
          <p:cNvPr id="11" name="TextBox 10">
            <a:extLst>
              <a:ext uri="{FF2B5EF4-FFF2-40B4-BE49-F238E27FC236}">
                <a16:creationId xmlns:a16="http://schemas.microsoft.com/office/drawing/2014/main" id="{C6A6C364-B4E0-491C-97CC-4B3F60B74636}"/>
              </a:ext>
            </a:extLst>
          </p:cNvPr>
          <p:cNvSpPr txBox="1"/>
          <p:nvPr/>
        </p:nvSpPr>
        <p:spPr>
          <a:xfrm>
            <a:off x="0" y="841830"/>
            <a:ext cx="12192000" cy="627864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b="1" i="0" strike="noStrike" dirty="0">
                <a:solidFill>
                  <a:srgbClr val="C00000"/>
                </a:solidFill>
                <a:effectLst/>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Self-Efficacy Theory</a:t>
            </a:r>
            <a:endParaRPr lang="en-US" sz="2000" b="1" i="0" dirty="0">
              <a:solidFill>
                <a:srgbClr val="C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0" i="0" dirty="0">
                <a:effectLst/>
                <a:latin typeface="Times New Roman" panose="02020603050405020304" pitchFamily="18" charset="0"/>
                <a:cs typeface="Times New Roman" panose="02020603050405020304" pitchFamily="18" charset="0"/>
              </a:rPr>
              <a:t>This theory looks at an individuals mindset towards achieving a goal and how this mentality is developed</a:t>
            </a:r>
            <a:r>
              <a:rPr lang="en-US" sz="2000" b="0" i="0" dirty="0" smtClean="0">
                <a:effectLst/>
                <a:latin typeface="Times New Roman" panose="02020603050405020304" pitchFamily="18" charset="0"/>
                <a:cs typeface="Times New Roman" panose="02020603050405020304" pitchFamily="18" charset="0"/>
              </a:rPr>
              <a:t>.</a:t>
            </a:r>
            <a:r>
              <a:rPr lang="en-US" dirty="0"/>
              <a:t> Self-efficacy is essentially </a:t>
            </a:r>
            <a:r>
              <a:rPr lang="en-US" b="1" dirty="0"/>
              <a:t>the belief in your own ability to control your own behavior, emotions, and motivations</a:t>
            </a:r>
            <a:r>
              <a:rPr lang="en-US" dirty="0"/>
              <a:t>. ... For example, a student who has a high level of self-efficacy in mathematics will feel confident in their ability to do well in a tough statistics class</a:t>
            </a:r>
            <a:r>
              <a:rPr lang="en-US" dirty="0" smtClean="0"/>
              <a:t>.</a:t>
            </a:r>
            <a:r>
              <a:rPr lang="en-US" dirty="0"/>
              <a:t> The entrepreneurial self-efficacy is the perception of the confidence of the entrepreneurs in themselves in their own entrepreneurial capacities, before they are laid out to launch out in the business </a:t>
            </a:r>
            <a:endParaRPr lang="en-US" sz="2000"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1" i="0" strike="noStrike" dirty="0">
                <a:solidFill>
                  <a:srgbClr val="C00000"/>
                </a:solidFill>
                <a:effectLst/>
                <a:latin typeface="Times New Roman" panose="02020603050405020304" pitchFamily="18" charset="0"/>
                <a:cs typeface="Times New Roman" panose="02020603050405020304" pitchFamily="18" charset="0"/>
                <a:hlinkClick r:id="rId4">
                  <a:extLst>
                    <a:ext uri="{A12FA001-AC4F-418D-AE19-62706E023703}">
                      <ahyp:hlinkClr xmlns="" xmlns:ahyp="http://schemas.microsoft.com/office/drawing/2018/hyperlinkcolor" val="tx"/>
                    </a:ext>
                  </a:extLst>
                </a:hlinkClick>
              </a:rPr>
              <a:t>Locus of Control Theory</a:t>
            </a:r>
            <a:endParaRPr lang="en-US" sz="2000" b="1" i="0" dirty="0">
              <a:solidFill>
                <a:srgbClr val="C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0" i="0" dirty="0">
                <a:effectLst/>
                <a:latin typeface="Times New Roman" panose="02020603050405020304" pitchFamily="18" charset="0"/>
                <a:cs typeface="Times New Roman" panose="02020603050405020304" pitchFamily="18" charset="0"/>
              </a:rPr>
              <a:t>This theory analyzes an individual's perception of events and suggests that individuals with an internal locus of control are associated with entrepreneurial intentions</a:t>
            </a:r>
            <a:r>
              <a:rPr lang="en-US" sz="2000" b="0" i="0" dirty="0" smtClean="0">
                <a:effectLst/>
                <a:latin typeface="Times New Roman" panose="02020603050405020304" pitchFamily="18" charset="0"/>
                <a:cs typeface="Times New Roman" panose="02020603050405020304" pitchFamily="18" charset="0"/>
              </a:rPr>
              <a:t>.</a:t>
            </a:r>
            <a:r>
              <a:rPr lang="en-US" dirty="0"/>
              <a:t> Locus of control is a psychological concept that refers to </a:t>
            </a:r>
            <a:r>
              <a:rPr lang="en-US" b="1" dirty="0"/>
              <a:t>how strongly people believe they have control over the situations and experiences that affect their lives</a:t>
            </a:r>
            <a:r>
              <a:rPr lang="en-US" dirty="0"/>
              <a:t>. In education, locus of control typically refers to how students perceive the causes of their academic success or failure in school.</a:t>
            </a:r>
            <a:endParaRPr lang="en-US" sz="2000"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1" i="0" strike="noStrike" dirty="0">
                <a:solidFill>
                  <a:srgbClr val="C00000"/>
                </a:solidFill>
                <a:effectLst/>
                <a:latin typeface="Times New Roman" panose="02020603050405020304" pitchFamily="18" charset="0"/>
                <a:cs typeface="Times New Roman" panose="02020603050405020304" pitchFamily="18" charset="0"/>
                <a:hlinkClick r:id="rId5">
                  <a:extLst>
                    <a:ext uri="{A12FA001-AC4F-418D-AE19-62706E023703}">
                      <ahyp:hlinkClr xmlns="" xmlns:ahyp="http://schemas.microsoft.com/office/drawing/2018/hyperlinkcolor" val="tx"/>
                    </a:ext>
                  </a:extLst>
                </a:hlinkClick>
              </a:rPr>
              <a:t>Self-Competition Theory</a:t>
            </a:r>
            <a:endParaRPr lang="en-US" sz="2000" b="1" i="0" dirty="0">
              <a:solidFill>
                <a:srgbClr val="C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0" i="0" dirty="0">
                <a:effectLst/>
                <a:latin typeface="Times New Roman" panose="02020603050405020304" pitchFamily="18" charset="0"/>
                <a:cs typeface="Times New Roman" panose="02020603050405020304" pitchFamily="18" charset="0"/>
              </a:rPr>
              <a:t>This theory suggests that individuals develop the desire to improve themselves and become better than their past selves. </a:t>
            </a:r>
          </a:p>
        </p:txBody>
      </p:sp>
    </p:spTree>
    <p:extLst>
      <p:ext uri="{BB962C8B-B14F-4D97-AF65-F5344CB8AC3E}">
        <p14:creationId xmlns:p14="http://schemas.microsoft.com/office/powerpoint/2010/main" val="2023224082"/>
      </p:ext>
    </p:extLst>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5,934 Canadian Geese Flying Stock Photos, Pictures &amp;amp; Royalty-Free Images -  iStock">
            <a:extLst>
              <a:ext uri="{FF2B5EF4-FFF2-40B4-BE49-F238E27FC236}">
                <a16:creationId xmlns:a16="http://schemas.microsoft.com/office/drawing/2014/main" id="{0B685D62-7922-4A91-85F5-DA4177FE8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29"/>
            <a:ext cx="12192000" cy="68700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9A9CA59-1BDC-4B62-9F15-27B460642EF4}"/>
              </a:ext>
            </a:extLst>
          </p:cNvPr>
          <p:cNvSpPr txBox="1">
            <a:spLocks noChangeArrowheads="1"/>
          </p:cNvSpPr>
          <p:nvPr/>
        </p:nvSpPr>
        <p:spPr>
          <a:xfrm>
            <a:off x="123372" y="4811485"/>
            <a:ext cx="8382000" cy="190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3975">
              <a:buFontTx/>
              <a:buNone/>
            </a:pPr>
            <a:r>
              <a:rPr lang="en-US" sz="3600" dirty="0">
                <a:latin typeface="Times New Roman" panose="02020603050405020304" pitchFamily="18" charset="0"/>
                <a:cs typeface="Arial" charset="0"/>
              </a:rPr>
              <a:t> </a:t>
            </a:r>
          </a:p>
          <a:p>
            <a:pPr indent="-53975">
              <a:buFontTx/>
              <a:buNone/>
            </a:pPr>
            <a:r>
              <a:rPr lang="en-US" sz="3600" dirty="0">
                <a:latin typeface="Times New Roman" panose="02020603050405020304" pitchFamily="18" charset="0"/>
                <a:cs typeface="Arial" charset="0"/>
              </a:rPr>
              <a:t>Notice how the geese fly on their long flight of migration</a:t>
            </a:r>
            <a:r>
              <a:rPr lang="en-US" sz="3600" dirty="0">
                <a:latin typeface="Times New Roman" panose="02020603050405020304" pitchFamily="18" charset="0"/>
              </a:rPr>
              <a:t> …</a:t>
            </a:r>
          </a:p>
        </p:txBody>
      </p:sp>
      <p:sp>
        <p:nvSpPr>
          <p:cNvPr id="5" name="TextBox 4">
            <a:extLst>
              <a:ext uri="{FF2B5EF4-FFF2-40B4-BE49-F238E27FC236}">
                <a16:creationId xmlns:a16="http://schemas.microsoft.com/office/drawing/2014/main" id="{A4685B5A-C21F-4B64-BB64-EB76491C5CBF}"/>
              </a:ext>
            </a:extLst>
          </p:cNvPr>
          <p:cNvSpPr txBox="1"/>
          <p:nvPr/>
        </p:nvSpPr>
        <p:spPr>
          <a:xfrm>
            <a:off x="0" y="-145142"/>
            <a:ext cx="8239756" cy="1323439"/>
          </a:xfrm>
          <a:prstGeom prst="rect">
            <a:avLst/>
          </a:prstGeom>
          <a:noFill/>
        </p:spPr>
        <p:txBody>
          <a:bodyPr wrap="none" rtlCol="0">
            <a:spAutoFit/>
          </a:bodyPr>
          <a:lstStyle/>
          <a:p>
            <a:r>
              <a:rPr lang="en-US" sz="8000" b="1" spc="600" dirty="0">
                <a:ln w="3175">
                  <a:solidFill>
                    <a:schemeClr val="accent4">
                      <a:lumMod val="20000"/>
                      <a:lumOff val="80000"/>
                    </a:schemeClr>
                  </a:solidFill>
                </a:ln>
                <a:effectLst>
                  <a:glow rad="139700">
                    <a:schemeClr val="accent4">
                      <a:satMod val="175000"/>
                      <a:alpha val="40000"/>
                    </a:schemeClr>
                  </a:glow>
                </a:effectLst>
                <a:latin typeface="Palace Script MT" panose="030303020206070C0B05" pitchFamily="66" charset="0"/>
              </a:rPr>
              <a:t>Lessons From The Geese</a:t>
            </a:r>
            <a:endParaRPr lang="en-IN" sz="8000" b="1" spc="600" dirty="0">
              <a:ln w="3175">
                <a:solidFill>
                  <a:schemeClr val="accent4">
                    <a:lumMod val="20000"/>
                    <a:lumOff val="80000"/>
                  </a:schemeClr>
                </a:solidFill>
              </a:ln>
              <a:effectLst>
                <a:glow rad="139700">
                  <a:schemeClr val="accent4">
                    <a:satMod val="175000"/>
                    <a:alpha val="40000"/>
                  </a:schemeClr>
                </a:glow>
              </a:effectLst>
              <a:latin typeface="Palace Script MT" panose="030303020206070C0B05" pitchFamily="66" charset="0"/>
            </a:endParaRPr>
          </a:p>
        </p:txBody>
      </p:sp>
    </p:spTree>
    <p:extLst>
      <p:ext uri="{BB962C8B-B14F-4D97-AF65-F5344CB8AC3E}">
        <p14:creationId xmlns:p14="http://schemas.microsoft.com/office/powerpoint/2010/main" val="887534874"/>
      </p:ext>
    </p:extLst>
  </p:cSld>
  <p:clrMapOvr>
    <a:masterClrMapping/>
  </p:clrMapOvr>
  <p:transition spd="slow">
    <p:push dir="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D576B6E4-1DFE-4502-8E63-6493E22A892A}"/>
              </a:ext>
            </a:extLst>
          </p:cNvPr>
          <p:cNvSpPr txBox="1">
            <a:spLocks noChangeArrowheads="1"/>
          </p:cNvSpPr>
          <p:nvPr/>
        </p:nvSpPr>
        <p:spPr bwMode="auto">
          <a:xfrm>
            <a:off x="335643" y="1211942"/>
            <a:ext cx="11520714" cy="4862870"/>
          </a:xfrm>
          <a:prstGeom prst="rect">
            <a:avLst/>
          </a:prstGeom>
          <a:noFill/>
          <a:ln w="9525">
            <a:noFill/>
            <a:miter lim="800000"/>
            <a:headEnd/>
            <a:tailEnd/>
          </a:ln>
        </p:spPr>
        <p:txBody>
          <a:bodyPr wrap="square">
            <a:spAutoFit/>
          </a:bodyPr>
          <a:lstStyle/>
          <a:p>
            <a:pPr marL="514350" indent="-514350">
              <a:spcBef>
                <a:spcPts val="1800"/>
              </a:spcBef>
              <a:buClr>
                <a:schemeClr val="accent6">
                  <a:lumMod val="75000"/>
                </a:schemeClr>
              </a:buClr>
              <a:defRPr/>
            </a:pPr>
            <a:r>
              <a:rPr lang="en-US" sz="4000" b="1" dirty="0">
                <a:latin typeface="Times New Roman" panose="02020603050405020304" pitchFamily="18" charset="0"/>
              </a:rPr>
              <a:t>What is Leadership</a:t>
            </a:r>
            <a:r>
              <a:rPr lang="en-US" sz="4000" dirty="0">
                <a:latin typeface="Times New Roman" panose="02020603050405020304" pitchFamily="18" charset="0"/>
              </a:rPr>
              <a:t>? : Influencing people directing towards the goal.</a:t>
            </a:r>
          </a:p>
          <a:p>
            <a:pPr marL="514350" indent="-514350">
              <a:spcBef>
                <a:spcPts val="1800"/>
              </a:spcBef>
              <a:buClr>
                <a:schemeClr val="accent6">
                  <a:lumMod val="75000"/>
                </a:schemeClr>
              </a:buClr>
              <a:defRPr/>
            </a:pPr>
            <a:r>
              <a:rPr lang="en-US" sz="4000" dirty="0">
                <a:latin typeface="Times New Roman" panose="02020603050405020304" pitchFamily="18" charset="0"/>
              </a:rPr>
              <a:t> </a:t>
            </a:r>
            <a:r>
              <a:rPr lang="en-US" sz="4000" b="1" dirty="0">
                <a:latin typeface="Times New Roman" panose="02020603050405020304" pitchFamily="18" charset="0"/>
              </a:rPr>
              <a:t>Leadership</a:t>
            </a:r>
            <a:r>
              <a:rPr lang="en-US" sz="4000" dirty="0">
                <a:latin typeface="Times New Roman" panose="02020603050405020304" pitchFamily="18" charset="0"/>
              </a:rPr>
              <a:t> is concerned with people and helping them to have a purpose and striving to achieve it. </a:t>
            </a:r>
          </a:p>
          <a:p>
            <a:pPr marL="514350" indent="-514350">
              <a:spcBef>
                <a:spcPts val="1800"/>
              </a:spcBef>
              <a:buClr>
                <a:schemeClr val="accent6">
                  <a:lumMod val="75000"/>
                </a:schemeClr>
              </a:buClr>
              <a:defRPr/>
            </a:pPr>
            <a:r>
              <a:rPr lang="en-US" sz="4000" b="1" dirty="0">
                <a:latin typeface="Times New Roman" panose="02020603050405020304" pitchFamily="18" charset="0"/>
              </a:rPr>
              <a:t>Who is Leader</a:t>
            </a:r>
            <a:r>
              <a:rPr lang="en-US" sz="4000" dirty="0">
                <a:latin typeface="Times New Roman" panose="02020603050405020304" pitchFamily="18" charset="0"/>
              </a:rPr>
              <a:t>? A Leader shares power with others, controls processes, confers freedom of action and demand performance.</a:t>
            </a:r>
          </a:p>
        </p:txBody>
      </p:sp>
      <p:sp>
        <p:nvSpPr>
          <p:cNvPr id="3" name="TextBox 2">
            <a:extLst>
              <a:ext uri="{FF2B5EF4-FFF2-40B4-BE49-F238E27FC236}">
                <a16:creationId xmlns:a16="http://schemas.microsoft.com/office/drawing/2014/main" id="{133A5BF8-C3C3-40DD-BA69-7B76B11E3072}"/>
              </a:ext>
            </a:extLst>
          </p:cNvPr>
          <p:cNvSpPr txBox="1"/>
          <p:nvPr/>
        </p:nvSpPr>
        <p:spPr>
          <a:xfrm>
            <a:off x="4048003" y="0"/>
            <a:ext cx="4095993" cy="1015663"/>
          </a:xfrm>
          <a:prstGeom prst="rect">
            <a:avLst/>
          </a:prstGeom>
          <a:noFill/>
        </p:spPr>
        <p:txBody>
          <a:bodyPr wrap="none" rtlCol="0">
            <a:spAutoFit/>
          </a:bodyPr>
          <a:lstStyle/>
          <a:p>
            <a:r>
              <a:rPr lang="en-US" sz="6000" b="1" u="sng" dirty="0">
                <a:latin typeface="Times New Roman" panose="02020603050405020304" pitchFamily="18" charset="0"/>
              </a:rPr>
              <a:t>Leadership </a:t>
            </a:r>
            <a:endParaRPr lang="en-IN" sz="6000" b="1" u="sng" dirty="0">
              <a:latin typeface="Times New Roman" panose="02020603050405020304" pitchFamily="18" charset="0"/>
            </a:endParaRPr>
          </a:p>
        </p:txBody>
      </p:sp>
    </p:spTree>
    <p:extLst>
      <p:ext uri="{BB962C8B-B14F-4D97-AF65-F5344CB8AC3E}">
        <p14:creationId xmlns:p14="http://schemas.microsoft.com/office/powerpoint/2010/main" val="3573304433"/>
      </p:ext>
    </p:extLst>
  </p:cSld>
  <p:clrMapOvr>
    <a:masterClrMapping/>
  </p:clrMapOvr>
  <p:transition spd="slow">
    <p:push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a:spLocks noChangeArrowheads="1"/>
          </p:cNvSpPr>
          <p:nvPr/>
        </p:nvSpPr>
        <p:spPr bwMode="auto">
          <a:xfrm>
            <a:off x="1905001" y="1371601"/>
            <a:ext cx="8542337" cy="830997"/>
          </a:xfrm>
          <a:prstGeom prst="rect">
            <a:avLst/>
          </a:prstGeom>
          <a:noFill/>
          <a:ln w="9525">
            <a:noFill/>
            <a:miter lim="800000"/>
            <a:headEnd/>
            <a:tailEnd/>
          </a:ln>
        </p:spPr>
        <p:txBody>
          <a:bodyPr>
            <a:spAutoFit/>
          </a:bodyPr>
          <a:lstStyle/>
          <a:p>
            <a:pPr marL="514350" indent="-514350">
              <a:buClr>
                <a:schemeClr val="accent6">
                  <a:lumMod val="75000"/>
                </a:schemeClr>
              </a:buClr>
              <a:defRPr/>
            </a:pPr>
            <a:endParaRPr lang="en-US" sz="2400" dirty="0">
              <a:latin typeface="Zurich BT" pitchFamily="34" charset="0"/>
            </a:endParaRPr>
          </a:p>
          <a:p>
            <a:pPr marL="514350" indent="-514350">
              <a:buClr>
                <a:schemeClr val="accent6">
                  <a:lumMod val="75000"/>
                </a:schemeClr>
              </a:buClr>
              <a:buFont typeface="+mj-lt"/>
              <a:buAutoNum type="romanUcPeriod"/>
              <a:defRPr/>
            </a:pPr>
            <a:endParaRPr lang="en-US" sz="2400" dirty="0">
              <a:latin typeface="Zurich BT" pitchFamily="34" charset="0"/>
            </a:endParaRPr>
          </a:p>
        </p:txBody>
      </p:sp>
      <p:sp>
        <p:nvSpPr>
          <p:cNvPr id="66563" name="TextBox 2"/>
          <p:cNvSpPr txBox="1">
            <a:spLocks noChangeArrowheads="1"/>
          </p:cNvSpPr>
          <p:nvPr/>
        </p:nvSpPr>
        <p:spPr bwMode="auto">
          <a:xfrm>
            <a:off x="1905000" y="228600"/>
            <a:ext cx="8382000" cy="1446550"/>
          </a:xfrm>
          <a:prstGeom prst="rect">
            <a:avLst/>
          </a:prstGeom>
          <a:noFill/>
          <a:ln w="9525">
            <a:noFill/>
            <a:miter lim="800000"/>
            <a:headEnd/>
            <a:tailEnd/>
          </a:ln>
        </p:spPr>
        <p:txBody>
          <a:bodyPr wrap="square">
            <a:spAutoFit/>
          </a:bodyPr>
          <a:lstStyle/>
          <a:p>
            <a:r>
              <a:rPr lang="en-US" sz="4400" b="1" dirty="0">
                <a:solidFill>
                  <a:srgbClr val="C00000"/>
                </a:solidFill>
              </a:rPr>
              <a:t>Leadership Function ( Adair Model)</a:t>
            </a:r>
          </a:p>
        </p:txBody>
      </p:sp>
      <p:graphicFrame>
        <p:nvGraphicFramePr>
          <p:cNvPr id="4" name="Diagram 3"/>
          <p:cNvGraphicFramePr/>
          <p:nvPr/>
        </p:nvGraphicFramePr>
        <p:xfrm>
          <a:off x="2286000" y="1295400"/>
          <a:ext cx="80010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419894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18"/>
          <p:cNvSpPr txBox="1">
            <a:spLocks noChangeArrowheads="1"/>
          </p:cNvSpPr>
          <p:nvPr/>
        </p:nvSpPr>
        <p:spPr bwMode="auto">
          <a:xfrm rot="-1737154">
            <a:off x="3721100" y="3098800"/>
            <a:ext cx="2770188" cy="400050"/>
          </a:xfrm>
          <a:prstGeom prst="rect">
            <a:avLst/>
          </a:prstGeom>
          <a:noFill/>
          <a:ln w="9525">
            <a:noFill/>
            <a:miter lim="800000"/>
            <a:headEnd/>
            <a:tailEnd/>
          </a:ln>
        </p:spPr>
        <p:txBody>
          <a:bodyPr>
            <a:spAutoFit/>
          </a:bodyPr>
          <a:lstStyle/>
          <a:p>
            <a:pPr algn="ctr"/>
            <a:r>
              <a:rPr lang="en-US" sz="2000" b="1" dirty="0">
                <a:solidFill>
                  <a:srgbClr val="FF0000"/>
                </a:solidFill>
                <a:cs typeface="Arial" charset="0"/>
              </a:rPr>
              <a:t>Leadership</a:t>
            </a:r>
            <a:endParaRPr lang="en-IN" sz="2000" b="1" dirty="0">
              <a:solidFill>
                <a:srgbClr val="FF0000"/>
              </a:solidFill>
              <a:cs typeface="Arial" charset="0"/>
            </a:endParaRPr>
          </a:p>
        </p:txBody>
      </p:sp>
      <p:sp>
        <p:nvSpPr>
          <p:cNvPr id="7" name="Quad Arrow 6"/>
          <p:cNvSpPr/>
          <p:nvPr/>
        </p:nvSpPr>
        <p:spPr>
          <a:xfrm>
            <a:off x="3038476" y="1282701"/>
            <a:ext cx="1787525" cy="1774825"/>
          </a:xfrm>
          <a:prstGeom prst="quad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8068" name="TextBox 7"/>
          <p:cNvSpPr txBox="1">
            <a:spLocks noChangeArrowheads="1"/>
          </p:cNvSpPr>
          <p:nvPr/>
        </p:nvSpPr>
        <p:spPr bwMode="auto">
          <a:xfrm>
            <a:off x="3721101" y="819150"/>
            <a:ext cx="504825" cy="368300"/>
          </a:xfrm>
          <a:prstGeom prst="rect">
            <a:avLst/>
          </a:prstGeom>
          <a:noFill/>
          <a:ln w="9525">
            <a:noFill/>
            <a:miter lim="800000"/>
            <a:headEnd/>
            <a:tailEnd/>
          </a:ln>
        </p:spPr>
        <p:txBody>
          <a:bodyPr>
            <a:spAutoFit/>
          </a:bodyPr>
          <a:lstStyle/>
          <a:p>
            <a:r>
              <a:rPr lang="en-US"/>
              <a:t>S</a:t>
            </a:r>
          </a:p>
        </p:txBody>
      </p:sp>
      <p:sp>
        <p:nvSpPr>
          <p:cNvPr id="88069" name="TextBox 8"/>
          <p:cNvSpPr txBox="1">
            <a:spLocks noChangeArrowheads="1"/>
          </p:cNvSpPr>
          <p:nvPr/>
        </p:nvSpPr>
        <p:spPr bwMode="auto">
          <a:xfrm>
            <a:off x="2454276" y="2035175"/>
            <a:ext cx="504825" cy="369888"/>
          </a:xfrm>
          <a:prstGeom prst="rect">
            <a:avLst/>
          </a:prstGeom>
          <a:noFill/>
          <a:ln w="9525">
            <a:noFill/>
            <a:miter lim="800000"/>
            <a:headEnd/>
            <a:tailEnd/>
          </a:ln>
        </p:spPr>
        <p:txBody>
          <a:bodyPr>
            <a:spAutoFit/>
          </a:bodyPr>
          <a:lstStyle/>
          <a:p>
            <a:r>
              <a:rPr lang="en-US"/>
              <a:t>S</a:t>
            </a:r>
          </a:p>
        </p:txBody>
      </p:sp>
      <p:sp>
        <p:nvSpPr>
          <p:cNvPr id="88070" name="TextBox 9"/>
          <p:cNvSpPr txBox="1">
            <a:spLocks noChangeArrowheads="1"/>
          </p:cNvSpPr>
          <p:nvPr/>
        </p:nvSpPr>
        <p:spPr bwMode="auto">
          <a:xfrm>
            <a:off x="4940301" y="1997075"/>
            <a:ext cx="504825" cy="369888"/>
          </a:xfrm>
          <a:prstGeom prst="rect">
            <a:avLst/>
          </a:prstGeom>
          <a:noFill/>
          <a:ln w="9525">
            <a:noFill/>
            <a:miter lim="800000"/>
            <a:headEnd/>
            <a:tailEnd/>
          </a:ln>
        </p:spPr>
        <p:txBody>
          <a:bodyPr>
            <a:spAutoFit/>
          </a:bodyPr>
          <a:lstStyle/>
          <a:p>
            <a:r>
              <a:rPr lang="en-US"/>
              <a:t>S</a:t>
            </a:r>
          </a:p>
        </p:txBody>
      </p:sp>
      <p:sp>
        <p:nvSpPr>
          <p:cNvPr id="88071" name="TextBox 10"/>
          <p:cNvSpPr txBox="1">
            <a:spLocks noChangeArrowheads="1"/>
          </p:cNvSpPr>
          <p:nvPr/>
        </p:nvSpPr>
        <p:spPr bwMode="auto">
          <a:xfrm>
            <a:off x="3700464" y="3117850"/>
            <a:ext cx="504825" cy="369888"/>
          </a:xfrm>
          <a:prstGeom prst="rect">
            <a:avLst/>
          </a:prstGeom>
          <a:noFill/>
          <a:ln w="9525">
            <a:noFill/>
            <a:miter lim="800000"/>
            <a:headEnd/>
            <a:tailEnd/>
          </a:ln>
        </p:spPr>
        <p:txBody>
          <a:bodyPr>
            <a:spAutoFit/>
          </a:bodyPr>
          <a:lstStyle/>
          <a:p>
            <a:r>
              <a:rPr lang="en-US"/>
              <a:t>S</a:t>
            </a:r>
          </a:p>
        </p:txBody>
      </p:sp>
      <p:sp>
        <p:nvSpPr>
          <p:cNvPr id="88072" name="Rectangle 13"/>
          <p:cNvSpPr>
            <a:spLocks noChangeArrowheads="1"/>
          </p:cNvSpPr>
          <p:nvPr/>
        </p:nvSpPr>
        <p:spPr bwMode="auto">
          <a:xfrm>
            <a:off x="3770313" y="1879600"/>
            <a:ext cx="423514" cy="523220"/>
          </a:xfrm>
          <a:prstGeom prst="rect">
            <a:avLst/>
          </a:prstGeom>
          <a:noFill/>
          <a:ln w="9525">
            <a:noFill/>
            <a:miter lim="800000"/>
            <a:headEnd/>
            <a:tailEnd/>
          </a:ln>
        </p:spPr>
        <p:txBody>
          <a:bodyPr wrap="none">
            <a:spAutoFit/>
          </a:bodyPr>
          <a:lstStyle/>
          <a:p>
            <a:r>
              <a:rPr lang="en-US" sz="2800" b="1">
                <a:solidFill>
                  <a:srgbClr val="FFFF66"/>
                </a:solidFill>
              </a:rPr>
              <a:t>L</a:t>
            </a:r>
          </a:p>
        </p:txBody>
      </p:sp>
      <p:sp>
        <p:nvSpPr>
          <p:cNvPr id="15" name="TextBox 14"/>
          <p:cNvSpPr txBox="1">
            <a:spLocks noChangeArrowheads="1"/>
          </p:cNvSpPr>
          <p:nvPr/>
        </p:nvSpPr>
        <p:spPr bwMode="auto">
          <a:xfrm>
            <a:off x="1919288" y="423863"/>
            <a:ext cx="2838450" cy="368300"/>
          </a:xfrm>
          <a:prstGeom prst="rect">
            <a:avLst/>
          </a:prstGeom>
          <a:solidFill>
            <a:srgbClr val="FFFF00"/>
          </a:solidFill>
          <a:ln w="9525">
            <a:noFill/>
            <a:miter lim="800000"/>
            <a:headEnd/>
            <a:tailEnd/>
          </a:ln>
        </p:spPr>
        <p:txBody>
          <a:bodyPr>
            <a:spAutoFit/>
          </a:bodyPr>
          <a:lstStyle/>
          <a:p>
            <a:r>
              <a:rPr lang="en-US" b="1" dirty="0"/>
              <a:t>Autocratic/authoritative</a:t>
            </a:r>
          </a:p>
        </p:txBody>
      </p:sp>
      <p:sp>
        <p:nvSpPr>
          <p:cNvPr id="88074" name="TextBox 15"/>
          <p:cNvSpPr txBox="1">
            <a:spLocks noChangeArrowheads="1"/>
          </p:cNvSpPr>
          <p:nvPr/>
        </p:nvSpPr>
        <p:spPr bwMode="auto">
          <a:xfrm>
            <a:off x="7446963" y="2060576"/>
            <a:ext cx="450850" cy="523875"/>
          </a:xfrm>
          <a:prstGeom prst="rect">
            <a:avLst/>
          </a:prstGeom>
          <a:noFill/>
          <a:ln w="9525">
            <a:noFill/>
            <a:miter lim="800000"/>
            <a:headEnd/>
            <a:tailEnd/>
          </a:ln>
        </p:spPr>
        <p:txBody>
          <a:bodyPr>
            <a:spAutoFit/>
          </a:bodyPr>
          <a:lstStyle/>
          <a:p>
            <a:r>
              <a:rPr lang="en-US" sz="2800" b="1">
                <a:solidFill>
                  <a:srgbClr val="C00000"/>
                </a:solidFill>
              </a:rPr>
              <a:t>L</a:t>
            </a:r>
          </a:p>
        </p:txBody>
      </p:sp>
      <p:cxnSp>
        <p:nvCxnSpPr>
          <p:cNvPr id="18" name="Straight Arrow Connector 17"/>
          <p:cNvCxnSpPr/>
          <p:nvPr/>
        </p:nvCxnSpPr>
        <p:spPr>
          <a:xfrm flipV="1">
            <a:off x="7910514" y="1814513"/>
            <a:ext cx="465137" cy="3413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873876" y="1706563"/>
            <a:ext cx="479425" cy="41116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874001" y="2611439"/>
            <a:ext cx="555625" cy="3778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880225" y="2681288"/>
            <a:ext cx="465138" cy="3413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88079" name="TextBox 25"/>
          <p:cNvSpPr txBox="1">
            <a:spLocks noChangeArrowheads="1"/>
          </p:cNvSpPr>
          <p:nvPr/>
        </p:nvSpPr>
        <p:spPr bwMode="auto">
          <a:xfrm>
            <a:off x="6499226" y="1276350"/>
            <a:ext cx="504825" cy="368300"/>
          </a:xfrm>
          <a:prstGeom prst="rect">
            <a:avLst/>
          </a:prstGeom>
          <a:noFill/>
          <a:ln w="9525">
            <a:noFill/>
            <a:miter lim="800000"/>
            <a:headEnd/>
            <a:tailEnd/>
          </a:ln>
        </p:spPr>
        <p:txBody>
          <a:bodyPr>
            <a:spAutoFit/>
          </a:bodyPr>
          <a:lstStyle/>
          <a:p>
            <a:r>
              <a:rPr lang="en-US"/>
              <a:t>S</a:t>
            </a:r>
          </a:p>
        </p:txBody>
      </p:sp>
      <p:sp>
        <p:nvSpPr>
          <p:cNvPr id="88080" name="TextBox 26"/>
          <p:cNvSpPr txBox="1">
            <a:spLocks noChangeArrowheads="1"/>
          </p:cNvSpPr>
          <p:nvPr/>
        </p:nvSpPr>
        <p:spPr bwMode="auto">
          <a:xfrm>
            <a:off x="8424864" y="1428750"/>
            <a:ext cx="504825" cy="368300"/>
          </a:xfrm>
          <a:prstGeom prst="rect">
            <a:avLst/>
          </a:prstGeom>
          <a:noFill/>
          <a:ln w="9525">
            <a:noFill/>
            <a:miter lim="800000"/>
            <a:headEnd/>
            <a:tailEnd/>
          </a:ln>
        </p:spPr>
        <p:txBody>
          <a:bodyPr>
            <a:spAutoFit/>
          </a:bodyPr>
          <a:lstStyle/>
          <a:p>
            <a:r>
              <a:rPr lang="en-US"/>
              <a:t>S</a:t>
            </a:r>
          </a:p>
        </p:txBody>
      </p:sp>
      <p:sp>
        <p:nvSpPr>
          <p:cNvPr id="88081" name="TextBox 28"/>
          <p:cNvSpPr txBox="1">
            <a:spLocks noChangeArrowheads="1"/>
          </p:cNvSpPr>
          <p:nvPr/>
        </p:nvSpPr>
        <p:spPr bwMode="auto">
          <a:xfrm>
            <a:off x="6369051" y="3043239"/>
            <a:ext cx="504825" cy="369887"/>
          </a:xfrm>
          <a:prstGeom prst="rect">
            <a:avLst/>
          </a:prstGeom>
          <a:noFill/>
          <a:ln w="9525">
            <a:noFill/>
            <a:miter lim="800000"/>
            <a:headEnd/>
            <a:tailEnd/>
          </a:ln>
        </p:spPr>
        <p:txBody>
          <a:bodyPr>
            <a:spAutoFit/>
          </a:bodyPr>
          <a:lstStyle/>
          <a:p>
            <a:r>
              <a:rPr lang="en-US"/>
              <a:t>S</a:t>
            </a:r>
          </a:p>
        </p:txBody>
      </p:sp>
      <p:cxnSp>
        <p:nvCxnSpPr>
          <p:cNvPr id="30" name="Straight Arrow Connector 29"/>
          <p:cNvCxnSpPr/>
          <p:nvPr/>
        </p:nvCxnSpPr>
        <p:spPr>
          <a:xfrm>
            <a:off x="7140575" y="3268663"/>
            <a:ext cx="1016000" cy="63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5400000">
            <a:off x="8101807" y="2278857"/>
            <a:ext cx="928688" cy="1365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172325" y="1471613"/>
            <a:ext cx="1079500" cy="6985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5400000">
            <a:off x="5965825" y="2286000"/>
            <a:ext cx="1201738" cy="142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a:spLocks noChangeArrowheads="1"/>
          </p:cNvSpPr>
          <p:nvPr/>
        </p:nvSpPr>
        <p:spPr bwMode="auto">
          <a:xfrm>
            <a:off x="6453189" y="739775"/>
            <a:ext cx="2973387" cy="368300"/>
          </a:xfrm>
          <a:prstGeom prst="rect">
            <a:avLst/>
          </a:prstGeom>
          <a:solidFill>
            <a:srgbClr val="FFFF00"/>
          </a:solidFill>
          <a:ln w="9525">
            <a:noFill/>
            <a:miter lim="800000"/>
            <a:headEnd/>
            <a:tailEnd/>
          </a:ln>
        </p:spPr>
        <p:txBody>
          <a:bodyPr>
            <a:spAutoFit/>
          </a:bodyPr>
          <a:lstStyle/>
          <a:p>
            <a:r>
              <a:rPr lang="en-US" b="1"/>
              <a:t>Democratic/ Participative</a:t>
            </a:r>
          </a:p>
        </p:txBody>
      </p:sp>
      <p:sp>
        <p:nvSpPr>
          <p:cNvPr id="45" name="TextBox 44"/>
          <p:cNvSpPr txBox="1">
            <a:spLocks noChangeArrowheads="1"/>
          </p:cNvSpPr>
          <p:nvPr/>
        </p:nvSpPr>
        <p:spPr bwMode="auto">
          <a:xfrm>
            <a:off x="4064000" y="4165600"/>
            <a:ext cx="2840038" cy="368300"/>
          </a:xfrm>
          <a:prstGeom prst="rect">
            <a:avLst/>
          </a:prstGeom>
          <a:solidFill>
            <a:srgbClr val="FFFF00"/>
          </a:solidFill>
          <a:ln w="9525">
            <a:noFill/>
            <a:miter lim="800000"/>
            <a:headEnd/>
            <a:tailEnd/>
          </a:ln>
        </p:spPr>
        <p:txBody>
          <a:bodyPr>
            <a:spAutoFit/>
          </a:bodyPr>
          <a:lstStyle/>
          <a:p>
            <a:r>
              <a:rPr lang="en-US" b="1"/>
              <a:t>Free Rein: Free control</a:t>
            </a:r>
          </a:p>
        </p:txBody>
      </p:sp>
      <p:sp>
        <p:nvSpPr>
          <p:cNvPr id="88088" name="TextBox 45"/>
          <p:cNvSpPr txBox="1">
            <a:spLocks noChangeArrowheads="1"/>
          </p:cNvSpPr>
          <p:nvPr/>
        </p:nvSpPr>
        <p:spPr bwMode="auto">
          <a:xfrm>
            <a:off x="5087938" y="5802314"/>
            <a:ext cx="450850" cy="523875"/>
          </a:xfrm>
          <a:prstGeom prst="rect">
            <a:avLst/>
          </a:prstGeom>
          <a:noFill/>
          <a:ln w="9525">
            <a:noFill/>
            <a:miter lim="800000"/>
            <a:headEnd/>
            <a:tailEnd/>
          </a:ln>
        </p:spPr>
        <p:txBody>
          <a:bodyPr>
            <a:spAutoFit/>
          </a:bodyPr>
          <a:lstStyle/>
          <a:p>
            <a:r>
              <a:rPr lang="en-US" sz="2800" b="1" dirty="0">
                <a:solidFill>
                  <a:srgbClr val="C00000"/>
                </a:solidFill>
              </a:rPr>
              <a:t>L</a:t>
            </a:r>
          </a:p>
        </p:txBody>
      </p:sp>
      <p:sp>
        <p:nvSpPr>
          <p:cNvPr id="88089" name="TextBox 48"/>
          <p:cNvSpPr txBox="1">
            <a:spLocks noChangeArrowheads="1"/>
          </p:cNvSpPr>
          <p:nvPr/>
        </p:nvSpPr>
        <p:spPr bwMode="auto">
          <a:xfrm>
            <a:off x="3957639" y="4618038"/>
            <a:ext cx="504825" cy="368300"/>
          </a:xfrm>
          <a:prstGeom prst="rect">
            <a:avLst/>
          </a:prstGeom>
          <a:noFill/>
          <a:ln w="9525">
            <a:noFill/>
            <a:miter lim="800000"/>
            <a:headEnd/>
            <a:tailEnd/>
          </a:ln>
        </p:spPr>
        <p:txBody>
          <a:bodyPr>
            <a:spAutoFit/>
          </a:bodyPr>
          <a:lstStyle/>
          <a:p>
            <a:r>
              <a:rPr lang="en-US"/>
              <a:t>S</a:t>
            </a:r>
          </a:p>
        </p:txBody>
      </p:sp>
      <p:sp>
        <p:nvSpPr>
          <p:cNvPr id="88090" name="TextBox 49"/>
          <p:cNvSpPr txBox="1">
            <a:spLocks noChangeArrowheads="1"/>
          </p:cNvSpPr>
          <p:nvPr/>
        </p:nvSpPr>
        <p:spPr bwMode="auto">
          <a:xfrm>
            <a:off x="4178301" y="5343525"/>
            <a:ext cx="504825" cy="368300"/>
          </a:xfrm>
          <a:prstGeom prst="rect">
            <a:avLst/>
          </a:prstGeom>
          <a:noFill/>
          <a:ln w="9525">
            <a:noFill/>
            <a:miter lim="800000"/>
            <a:headEnd/>
            <a:tailEnd/>
          </a:ln>
        </p:spPr>
        <p:txBody>
          <a:bodyPr>
            <a:spAutoFit/>
          </a:bodyPr>
          <a:lstStyle/>
          <a:p>
            <a:r>
              <a:rPr lang="en-US"/>
              <a:t>S</a:t>
            </a:r>
          </a:p>
        </p:txBody>
      </p:sp>
      <p:sp>
        <p:nvSpPr>
          <p:cNvPr id="88091" name="TextBox 50"/>
          <p:cNvSpPr txBox="1">
            <a:spLocks noChangeArrowheads="1"/>
          </p:cNvSpPr>
          <p:nvPr/>
        </p:nvSpPr>
        <p:spPr bwMode="auto">
          <a:xfrm>
            <a:off x="6391276" y="4757739"/>
            <a:ext cx="504825" cy="369887"/>
          </a:xfrm>
          <a:prstGeom prst="rect">
            <a:avLst/>
          </a:prstGeom>
          <a:noFill/>
          <a:ln w="9525">
            <a:noFill/>
            <a:miter lim="800000"/>
            <a:headEnd/>
            <a:tailEnd/>
          </a:ln>
        </p:spPr>
        <p:txBody>
          <a:bodyPr>
            <a:spAutoFit/>
          </a:bodyPr>
          <a:lstStyle/>
          <a:p>
            <a:r>
              <a:rPr lang="en-US"/>
              <a:t>S</a:t>
            </a:r>
          </a:p>
        </p:txBody>
      </p:sp>
      <p:sp>
        <p:nvSpPr>
          <p:cNvPr id="88092" name="TextBox 51"/>
          <p:cNvSpPr txBox="1">
            <a:spLocks noChangeArrowheads="1"/>
          </p:cNvSpPr>
          <p:nvPr/>
        </p:nvSpPr>
        <p:spPr bwMode="auto">
          <a:xfrm>
            <a:off x="5834064" y="5511800"/>
            <a:ext cx="504825" cy="368300"/>
          </a:xfrm>
          <a:prstGeom prst="rect">
            <a:avLst/>
          </a:prstGeom>
          <a:noFill/>
          <a:ln w="9525">
            <a:noFill/>
            <a:miter lim="800000"/>
            <a:headEnd/>
            <a:tailEnd/>
          </a:ln>
        </p:spPr>
        <p:txBody>
          <a:bodyPr>
            <a:spAutoFit/>
          </a:bodyPr>
          <a:lstStyle/>
          <a:p>
            <a:r>
              <a:rPr lang="en-US"/>
              <a:t>S</a:t>
            </a:r>
          </a:p>
        </p:txBody>
      </p:sp>
      <p:sp>
        <p:nvSpPr>
          <p:cNvPr id="53" name="Arc 52"/>
          <p:cNvSpPr/>
          <p:nvPr/>
        </p:nvSpPr>
        <p:spPr>
          <a:xfrm rot="6977869">
            <a:off x="5318126" y="5432426"/>
            <a:ext cx="750887" cy="436562"/>
          </a:xfrm>
          <a:prstGeom prst="arc">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54" name="Arc 53"/>
          <p:cNvSpPr/>
          <p:nvPr/>
        </p:nvSpPr>
        <p:spPr>
          <a:xfrm rot="6131933">
            <a:off x="5880100" y="4887913"/>
            <a:ext cx="750888" cy="436562"/>
          </a:xfrm>
          <a:prstGeom prst="arc">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55" name="Arc 54"/>
          <p:cNvSpPr/>
          <p:nvPr/>
        </p:nvSpPr>
        <p:spPr>
          <a:xfrm rot="9773824">
            <a:off x="4535488" y="5284788"/>
            <a:ext cx="392112" cy="603250"/>
          </a:xfrm>
          <a:prstGeom prst="arc">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56" name="Arc 55"/>
          <p:cNvSpPr/>
          <p:nvPr/>
        </p:nvSpPr>
        <p:spPr>
          <a:xfrm rot="9773824">
            <a:off x="4046538" y="4740275"/>
            <a:ext cx="392112" cy="603250"/>
          </a:xfrm>
          <a:prstGeom prst="arc">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5" name="Rectangle 34"/>
          <p:cNvSpPr/>
          <p:nvPr/>
        </p:nvSpPr>
        <p:spPr>
          <a:xfrm>
            <a:off x="4419601" y="0"/>
            <a:ext cx="2286000" cy="369332"/>
          </a:xfrm>
          <a:prstGeom prst="rect">
            <a:avLst/>
          </a:prstGeom>
        </p:spPr>
        <p:txBody>
          <a:bodyPr wrap="square">
            <a:spAutoFit/>
          </a:bodyPr>
          <a:lstStyle/>
          <a:p>
            <a:pPr lvl="0"/>
            <a:r>
              <a:rPr lang="en-US" b="1" dirty="0">
                <a:solidFill>
                  <a:prstClr val="black"/>
                </a:solidFill>
              </a:rPr>
              <a:t>Types of Leadership</a:t>
            </a:r>
          </a:p>
        </p:txBody>
      </p:sp>
    </p:spTree>
    <p:extLst>
      <p:ext uri="{BB962C8B-B14F-4D97-AF65-F5344CB8AC3E}">
        <p14:creationId xmlns:p14="http://schemas.microsoft.com/office/powerpoint/2010/main" val="4944303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p:cNvSpPr txBox="1">
            <a:spLocks noChangeArrowheads="1"/>
          </p:cNvSpPr>
          <p:nvPr/>
        </p:nvSpPr>
        <p:spPr bwMode="auto">
          <a:xfrm>
            <a:off x="1905001" y="1371601"/>
            <a:ext cx="8542337" cy="461665"/>
          </a:xfrm>
          <a:prstGeom prst="rect">
            <a:avLst/>
          </a:prstGeom>
          <a:noFill/>
          <a:ln w="9525">
            <a:noFill/>
            <a:miter lim="800000"/>
            <a:headEnd/>
            <a:tailEnd/>
          </a:ln>
        </p:spPr>
        <p:txBody>
          <a:bodyPr>
            <a:spAutoFit/>
          </a:bodyPr>
          <a:lstStyle/>
          <a:p>
            <a:pPr marL="514350" indent="-514350">
              <a:buClr>
                <a:schemeClr val="accent6">
                  <a:lumMod val="75000"/>
                </a:schemeClr>
              </a:buClr>
              <a:buFont typeface="+mj-lt"/>
              <a:buAutoNum type="romanUcPeriod"/>
              <a:defRPr/>
            </a:pPr>
            <a:endParaRPr lang="en-US" sz="2400" dirty="0">
              <a:latin typeface="Zurich BT" pitchFamily="34" charset="0"/>
            </a:endParaRPr>
          </a:p>
        </p:txBody>
      </p:sp>
      <p:sp>
        <p:nvSpPr>
          <p:cNvPr id="4" name="Rectangle 3"/>
          <p:cNvSpPr/>
          <p:nvPr/>
        </p:nvSpPr>
        <p:spPr>
          <a:xfrm>
            <a:off x="3124200" y="1219200"/>
            <a:ext cx="5943600" cy="297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 of authority </a:t>
            </a:r>
          </a:p>
          <a:p>
            <a:r>
              <a:rPr lang="en-US" dirty="0">
                <a:solidFill>
                  <a:schemeClr val="tx1"/>
                </a:solidFill>
              </a:rPr>
              <a:t>by </a:t>
            </a:r>
            <a:r>
              <a:rPr lang="en-US" b="1" dirty="0">
                <a:solidFill>
                  <a:schemeClr val="tx1"/>
                </a:solidFill>
              </a:rPr>
              <a:t>leader</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1" dirty="0">
                <a:solidFill>
                  <a:schemeClr val="tx1"/>
                </a:solidFill>
              </a:rPr>
              <a:t>                                                    </a:t>
            </a:r>
          </a:p>
          <a:p>
            <a:endParaRPr lang="en-US" b="1" dirty="0">
              <a:solidFill>
                <a:schemeClr val="tx1"/>
              </a:solidFill>
            </a:endParaRPr>
          </a:p>
          <a:p>
            <a:endParaRPr lang="en-US" b="1" dirty="0">
              <a:solidFill>
                <a:schemeClr val="tx1"/>
              </a:solidFill>
            </a:endParaRPr>
          </a:p>
          <a:p>
            <a:r>
              <a:rPr lang="en-US" b="1" dirty="0">
                <a:solidFill>
                  <a:schemeClr val="tx1"/>
                </a:solidFill>
              </a:rPr>
              <a:t>                            </a:t>
            </a:r>
            <a:r>
              <a:rPr lang="en-US" dirty="0" smtClean="0">
                <a:solidFill>
                  <a:schemeClr val="tx1"/>
                </a:solidFill>
              </a:rPr>
              <a:t>Area </a:t>
            </a:r>
            <a:r>
              <a:rPr lang="en-US" dirty="0">
                <a:solidFill>
                  <a:schemeClr val="tx1"/>
                </a:solidFill>
              </a:rPr>
              <a:t>of </a:t>
            </a:r>
            <a:r>
              <a:rPr lang="en-US" dirty="0" smtClean="0">
                <a:solidFill>
                  <a:schemeClr val="tx1"/>
                </a:solidFill>
              </a:rPr>
              <a:t>Freedom  for</a:t>
            </a:r>
            <a:r>
              <a:rPr lang="en-US" b="1" dirty="0" smtClean="0">
                <a:solidFill>
                  <a:schemeClr val="tx1"/>
                </a:solidFill>
              </a:rPr>
              <a:t> </a:t>
            </a:r>
            <a:r>
              <a:rPr lang="en-US" b="1" dirty="0">
                <a:solidFill>
                  <a:schemeClr val="tx1"/>
                </a:solidFill>
              </a:rPr>
              <a:t>subordinate</a:t>
            </a:r>
          </a:p>
        </p:txBody>
      </p:sp>
      <p:cxnSp>
        <p:nvCxnSpPr>
          <p:cNvPr id="20" name="Straight Connector 19"/>
          <p:cNvCxnSpPr/>
          <p:nvPr/>
        </p:nvCxnSpPr>
        <p:spPr>
          <a:xfrm flipV="1">
            <a:off x="3048000" y="1219200"/>
            <a:ext cx="6019800" cy="29718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3"/>
          <p:cNvSpPr txBox="1">
            <a:spLocks noChangeArrowheads="1"/>
          </p:cNvSpPr>
          <p:nvPr/>
        </p:nvSpPr>
        <p:spPr bwMode="auto">
          <a:xfrm>
            <a:off x="1295400" y="4495801"/>
            <a:ext cx="8763000" cy="461665"/>
          </a:xfrm>
          <a:prstGeom prst="rect">
            <a:avLst/>
          </a:prstGeom>
          <a:noFill/>
          <a:ln w="9525">
            <a:noFill/>
            <a:miter lim="800000"/>
            <a:headEnd/>
            <a:tailEnd/>
          </a:ln>
        </p:spPr>
        <p:txBody>
          <a:bodyPr wrap="square">
            <a:spAutoFit/>
          </a:bodyPr>
          <a:lstStyle/>
          <a:p>
            <a:pPr marL="514350" indent="-514350" algn="just">
              <a:buClr>
                <a:schemeClr val="accent6">
                  <a:lumMod val="75000"/>
                </a:schemeClr>
              </a:buClr>
              <a:defRPr/>
            </a:pPr>
            <a:r>
              <a:rPr lang="en-US" sz="2400" dirty="0">
                <a:latin typeface="Zurich BT" pitchFamily="34" charset="0"/>
              </a:rPr>
              <a:t>                Tells             Sells      Consult</a:t>
            </a:r>
          </a:p>
        </p:txBody>
      </p:sp>
      <p:cxnSp>
        <p:nvCxnSpPr>
          <p:cNvPr id="24" name="Straight Arrow Connector 23"/>
          <p:cNvCxnSpPr/>
          <p:nvPr/>
        </p:nvCxnSpPr>
        <p:spPr>
          <a:xfrm rot="5400000" flipH="1" flipV="1">
            <a:off x="2858294" y="44569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4306094" y="4456906"/>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flipH="1" flipV="1">
            <a:off x="5677694" y="4380706"/>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flipH="1" flipV="1">
            <a:off x="6782594" y="4495006"/>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8116094" y="4456906"/>
            <a:ext cx="838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764283" y="4724401"/>
            <a:ext cx="1160895" cy="461665"/>
          </a:xfrm>
          <a:prstGeom prst="rect">
            <a:avLst/>
          </a:prstGeom>
        </p:spPr>
        <p:txBody>
          <a:bodyPr wrap="none">
            <a:spAutoFit/>
          </a:bodyPr>
          <a:lstStyle/>
          <a:p>
            <a:pPr marL="514350" indent="-514350" algn="just">
              <a:buClr>
                <a:schemeClr val="accent6">
                  <a:lumMod val="75000"/>
                </a:schemeClr>
              </a:buClr>
              <a:defRPr/>
            </a:pPr>
            <a:r>
              <a:rPr lang="en-US" sz="2400" dirty="0">
                <a:latin typeface="Zurich BT" pitchFamily="34" charset="0"/>
              </a:rPr>
              <a:t>Shares</a:t>
            </a:r>
          </a:p>
        </p:txBody>
      </p:sp>
      <p:sp>
        <p:nvSpPr>
          <p:cNvPr id="34" name="Rectangle 33"/>
          <p:cNvSpPr/>
          <p:nvPr/>
        </p:nvSpPr>
        <p:spPr>
          <a:xfrm>
            <a:off x="8004379" y="4648201"/>
            <a:ext cx="1572866" cy="461665"/>
          </a:xfrm>
          <a:prstGeom prst="rect">
            <a:avLst/>
          </a:prstGeom>
        </p:spPr>
        <p:txBody>
          <a:bodyPr wrap="none">
            <a:spAutoFit/>
          </a:bodyPr>
          <a:lstStyle/>
          <a:p>
            <a:pPr marL="514350" indent="-514350" algn="just">
              <a:buClr>
                <a:schemeClr val="accent6">
                  <a:lumMod val="75000"/>
                </a:schemeClr>
              </a:buClr>
              <a:defRPr/>
            </a:pPr>
            <a:r>
              <a:rPr lang="en-US" sz="2400" dirty="0">
                <a:latin typeface="Zurich BT" pitchFamily="34" charset="0"/>
              </a:rPr>
              <a:t>Delegates</a:t>
            </a:r>
          </a:p>
        </p:txBody>
      </p:sp>
      <p:sp>
        <p:nvSpPr>
          <p:cNvPr id="37" name="TextBox 3"/>
          <p:cNvSpPr txBox="1">
            <a:spLocks noChangeArrowheads="1"/>
          </p:cNvSpPr>
          <p:nvPr/>
        </p:nvSpPr>
        <p:spPr bwMode="auto">
          <a:xfrm rot="10800000" flipV="1">
            <a:off x="3352799" y="228601"/>
            <a:ext cx="6553200" cy="830997"/>
          </a:xfrm>
          <a:prstGeom prst="rect">
            <a:avLst/>
          </a:prstGeom>
          <a:noFill/>
          <a:ln w="9525">
            <a:noFill/>
            <a:miter lim="800000"/>
            <a:headEnd/>
            <a:tailEnd/>
          </a:ln>
        </p:spPr>
        <p:txBody>
          <a:bodyPr wrap="square">
            <a:spAutoFit/>
          </a:bodyPr>
          <a:lstStyle/>
          <a:p>
            <a:pPr marL="514350" indent="-514350" algn="just">
              <a:buClr>
                <a:schemeClr val="accent6">
                  <a:lumMod val="75000"/>
                </a:schemeClr>
              </a:buClr>
              <a:defRPr/>
            </a:pPr>
            <a:r>
              <a:rPr lang="en-US" sz="2400" b="1" dirty="0">
                <a:latin typeface="Zurich BT" pitchFamily="34" charset="0"/>
              </a:rPr>
              <a:t>Changing pattern of leader-subordinate relationship</a:t>
            </a:r>
          </a:p>
        </p:txBody>
      </p:sp>
      <p:sp>
        <p:nvSpPr>
          <p:cNvPr id="15" name="TextBox 3"/>
          <p:cNvSpPr txBox="1">
            <a:spLocks noChangeArrowheads="1"/>
          </p:cNvSpPr>
          <p:nvPr/>
        </p:nvSpPr>
        <p:spPr bwMode="auto">
          <a:xfrm>
            <a:off x="2209800" y="5105401"/>
            <a:ext cx="1524000" cy="1323439"/>
          </a:xfrm>
          <a:prstGeom prst="rect">
            <a:avLst/>
          </a:prstGeom>
          <a:noFill/>
          <a:ln w="9525">
            <a:noFill/>
            <a:miter lim="800000"/>
            <a:headEnd/>
            <a:tailEnd/>
          </a:ln>
        </p:spPr>
        <p:txBody>
          <a:bodyPr wrap="square">
            <a:spAutoFit/>
          </a:bodyPr>
          <a:lstStyle/>
          <a:p>
            <a:pPr marL="514350" indent="-514350" algn="just">
              <a:buClr>
                <a:schemeClr val="accent6">
                  <a:lumMod val="75000"/>
                </a:schemeClr>
              </a:buClr>
              <a:defRPr/>
            </a:pPr>
            <a:r>
              <a:rPr lang="en-US" sz="1600" dirty="0">
                <a:latin typeface="Zurich BT" pitchFamily="34" charset="0"/>
              </a:rPr>
              <a:t>Makes decision and announces it</a:t>
            </a:r>
          </a:p>
        </p:txBody>
      </p:sp>
      <p:sp>
        <p:nvSpPr>
          <p:cNvPr id="16" name="TextBox 3"/>
          <p:cNvSpPr txBox="1">
            <a:spLocks noChangeArrowheads="1"/>
          </p:cNvSpPr>
          <p:nvPr/>
        </p:nvSpPr>
        <p:spPr bwMode="auto">
          <a:xfrm>
            <a:off x="3810000" y="5181601"/>
            <a:ext cx="1524000" cy="1323439"/>
          </a:xfrm>
          <a:prstGeom prst="rect">
            <a:avLst/>
          </a:prstGeom>
          <a:noFill/>
          <a:ln w="9525">
            <a:noFill/>
            <a:miter lim="800000"/>
            <a:headEnd/>
            <a:tailEnd/>
          </a:ln>
        </p:spPr>
        <p:txBody>
          <a:bodyPr wrap="square">
            <a:spAutoFit/>
          </a:bodyPr>
          <a:lstStyle/>
          <a:p>
            <a:pPr marL="514350" indent="-514350" algn="just">
              <a:buClr>
                <a:schemeClr val="accent6">
                  <a:lumMod val="75000"/>
                </a:schemeClr>
              </a:buClr>
              <a:defRPr/>
            </a:pPr>
            <a:r>
              <a:rPr lang="en-US" sz="1600" dirty="0">
                <a:latin typeface="Zurich BT" pitchFamily="34" charset="0"/>
              </a:rPr>
              <a:t>Makes decision and explains it</a:t>
            </a:r>
          </a:p>
        </p:txBody>
      </p:sp>
      <p:sp>
        <p:nvSpPr>
          <p:cNvPr id="17" name="TextBox 3"/>
          <p:cNvSpPr txBox="1">
            <a:spLocks noChangeArrowheads="1"/>
          </p:cNvSpPr>
          <p:nvPr/>
        </p:nvSpPr>
        <p:spPr bwMode="auto">
          <a:xfrm>
            <a:off x="5410200" y="5181601"/>
            <a:ext cx="1447800" cy="954107"/>
          </a:xfrm>
          <a:prstGeom prst="rect">
            <a:avLst/>
          </a:prstGeom>
          <a:noFill/>
          <a:ln w="9525">
            <a:noFill/>
            <a:miter lim="800000"/>
            <a:headEnd/>
            <a:tailEnd/>
          </a:ln>
        </p:spPr>
        <p:txBody>
          <a:bodyPr wrap="square">
            <a:spAutoFit/>
          </a:bodyPr>
          <a:lstStyle/>
          <a:p>
            <a:pPr marL="514350" indent="-514350" algn="just">
              <a:buClr>
                <a:schemeClr val="accent6">
                  <a:lumMod val="75000"/>
                </a:schemeClr>
              </a:buClr>
              <a:defRPr/>
            </a:pPr>
            <a:r>
              <a:rPr lang="en-US" sz="1400" dirty="0">
                <a:latin typeface="Zurich BT" pitchFamily="34" charset="0"/>
              </a:rPr>
              <a:t>Get suggestion then makes decision</a:t>
            </a:r>
          </a:p>
        </p:txBody>
      </p:sp>
      <p:sp>
        <p:nvSpPr>
          <p:cNvPr id="18" name="TextBox 3"/>
          <p:cNvSpPr txBox="1">
            <a:spLocks noChangeArrowheads="1"/>
          </p:cNvSpPr>
          <p:nvPr/>
        </p:nvSpPr>
        <p:spPr bwMode="auto">
          <a:xfrm>
            <a:off x="6934200" y="5181602"/>
            <a:ext cx="1524000" cy="1323439"/>
          </a:xfrm>
          <a:prstGeom prst="rect">
            <a:avLst/>
          </a:prstGeom>
          <a:noFill/>
          <a:ln w="9525">
            <a:noFill/>
            <a:miter lim="800000"/>
            <a:headEnd/>
            <a:tailEnd/>
          </a:ln>
        </p:spPr>
        <p:txBody>
          <a:bodyPr wrap="square">
            <a:spAutoFit/>
          </a:bodyPr>
          <a:lstStyle/>
          <a:p>
            <a:pPr marL="514350" indent="-514350" algn="just">
              <a:buClr>
                <a:schemeClr val="accent6">
                  <a:lumMod val="75000"/>
                </a:schemeClr>
              </a:buClr>
              <a:defRPr/>
            </a:pPr>
            <a:r>
              <a:rPr lang="en-US" sz="1600" dirty="0">
                <a:latin typeface="Zurich BT" pitchFamily="34" charset="0"/>
              </a:rPr>
              <a:t>Define limits and lets group make decision</a:t>
            </a:r>
          </a:p>
        </p:txBody>
      </p:sp>
      <p:sp>
        <p:nvSpPr>
          <p:cNvPr id="19" name="TextBox 3"/>
          <p:cNvSpPr txBox="1">
            <a:spLocks noChangeArrowheads="1"/>
          </p:cNvSpPr>
          <p:nvPr/>
        </p:nvSpPr>
        <p:spPr bwMode="auto">
          <a:xfrm>
            <a:off x="8686800" y="5105401"/>
            <a:ext cx="1828800" cy="1323439"/>
          </a:xfrm>
          <a:prstGeom prst="rect">
            <a:avLst/>
          </a:prstGeom>
          <a:noFill/>
          <a:ln w="9525">
            <a:noFill/>
            <a:miter lim="800000"/>
            <a:headEnd/>
            <a:tailEnd/>
          </a:ln>
        </p:spPr>
        <p:txBody>
          <a:bodyPr wrap="square">
            <a:spAutoFit/>
          </a:bodyPr>
          <a:lstStyle/>
          <a:p>
            <a:pPr marL="514350" indent="-514350" algn="just">
              <a:buClr>
                <a:schemeClr val="accent6">
                  <a:lumMod val="75000"/>
                </a:schemeClr>
              </a:buClr>
              <a:defRPr/>
            </a:pPr>
            <a:r>
              <a:rPr lang="en-US" sz="1600" dirty="0">
                <a:latin typeface="Zurich BT" pitchFamily="34" charset="0"/>
              </a:rPr>
              <a:t>Allowed subordinate to function with defined limits</a:t>
            </a:r>
          </a:p>
        </p:txBody>
      </p:sp>
    </p:spTree>
    <p:extLst>
      <p:ext uri="{BB962C8B-B14F-4D97-AF65-F5344CB8AC3E}">
        <p14:creationId xmlns:p14="http://schemas.microsoft.com/office/powerpoint/2010/main" val="832806229"/>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17000" b="-17000"/>
          </a:stretch>
        </a:blip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919970E8-EBED-4D4D-AA6F-DD9095BAFFB7}"/>
              </a:ext>
            </a:extLst>
          </p:cNvPr>
          <p:cNvSpPr txBox="1">
            <a:spLocks noChangeArrowheads="1"/>
          </p:cNvSpPr>
          <p:nvPr/>
        </p:nvSpPr>
        <p:spPr bwMode="auto">
          <a:xfrm>
            <a:off x="1824830" y="1100929"/>
            <a:ext cx="8542337" cy="4992457"/>
          </a:xfrm>
          <a:prstGeom prst="rect">
            <a:avLst/>
          </a:prstGeom>
          <a:noFill/>
          <a:ln w="9525">
            <a:noFill/>
            <a:miter lim="800000"/>
            <a:headEnd/>
            <a:tailEnd/>
          </a:ln>
        </p:spPr>
        <p:txBody>
          <a:bodyPr>
            <a:spAutoFit/>
          </a:bodyPr>
          <a:lstStyle/>
          <a:p>
            <a:pPr marL="514350" indent="-514350">
              <a:lnSpc>
                <a:spcPct val="150000"/>
              </a:lnSpc>
              <a:buClr>
                <a:schemeClr val="accent6">
                  <a:lumMod val="75000"/>
                </a:schemeClr>
              </a:buClr>
              <a:buFont typeface="Wingdings" pitchFamily="2" charset="2"/>
              <a:buChar char="ü"/>
              <a:defRPr/>
            </a:pPr>
            <a:r>
              <a:rPr lang="en-US" sz="3600" dirty="0">
                <a:latin typeface="Zurich BT" pitchFamily="34" charset="0"/>
              </a:rPr>
              <a:t>Honesty</a:t>
            </a:r>
          </a:p>
          <a:p>
            <a:pPr marL="514350" indent="-514350">
              <a:lnSpc>
                <a:spcPct val="150000"/>
              </a:lnSpc>
              <a:buClr>
                <a:schemeClr val="accent6">
                  <a:lumMod val="75000"/>
                </a:schemeClr>
              </a:buClr>
              <a:buFont typeface="Wingdings" pitchFamily="2" charset="2"/>
              <a:buChar char="ü"/>
              <a:defRPr/>
            </a:pPr>
            <a:r>
              <a:rPr lang="en-US" sz="3600" dirty="0">
                <a:latin typeface="Zurich BT" pitchFamily="34" charset="0"/>
              </a:rPr>
              <a:t>Competence</a:t>
            </a:r>
          </a:p>
          <a:p>
            <a:pPr marL="514350" indent="-514350">
              <a:lnSpc>
                <a:spcPct val="150000"/>
              </a:lnSpc>
              <a:buClr>
                <a:schemeClr val="accent6">
                  <a:lumMod val="75000"/>
                </a:schemeClr>
              </a:buClr>
              <a:buFont typeface="Wingdings" pitchFamily="2" charset="2"/>
              <a:buChar char="ü"/>
              <a:defRPr/>
            </a:pPr>
            <a:r>
              <a:rPr lang="en-US" sz="3600" dirty="0">
                <a:latin typeface="Zurich BT" pitchFamily="34" charset="0"/>
              </a:rPr>
              <a:t>Credibility</a:t>
            </a:r>
          </a:p>
          <a:p>
            <a:pPr marL="514350" indent="-514350">
              <a:lnSpc>
                <a:spcPct val="150000"/>
              </a:lnSpc>
              <a:buClr>
                <a:schemeClr val="accent6">
                  <a:lumMod val="75000"/>
                </a:schemeClr>
              </a:buClr>
              <a:buFont typeface="Wingdings" pitchFamily="2" charset="2"/>
              <a:buChar char="ü"/>
              <a:defRPr/>
            </a:pPr>
            <a:r>
              <a:rPr lang="en-US" sz="3600" dirty="0">
                <a:latin typeface="Zurich BT" pitchFamily="34" charset="0"/>
              </a:rPr>
              <a:t>Inspiring</a:t>
            </a:r>
          </a:p>
          <a:p>
            <a:pPr marL="514350" indent="-514350">
              <a:lnSpc>
                <a:spcPct val="150000"/>
              </a:lnSpc>
              <a:buClr>
                <a:schemeClr val="accent6">
                  <a:lumMod val="75000"/>
                </a:schemeClr>
              </a:buClr>
              <a:buFont typeface="Wingdings" pitchFamily="2" charset="2"/>
              <a:buChar char="ü"/>
              <a:defRPr/>
            </a:pPr>
            <a:r>
              <a:rPr lang="en-US" sz="3600" dirty="0">
                <a:latin typeface="Zurich BT" pitchFamily="34" charset="0"/>
              </a:rPr>
              <a:t>Courageous</a:t>
            </a:r>
          </a:p>
          <a:p>
            <a:pPr marL="514350" indent="-514350">
              <a:lnSpc>
                <a:spcPct val="150000"/>
              </a:lnSpc>
              <a:buClr>
                <a:schemeClr val="accent6">
                  <a:lumMod val="75000"/>
                </a:schemeClr>
              </a:buClr>
              <a:buFont typeface="Wingdings" pitchFamily="2" charset="2"/>
              <a:buChar char="ü"/>
              <a:defRPr/>
            </a:pPr>
            <a:r>
              <a:rPr lang="en-US" sz="3600" dirty="0">
                <a:latin typeface="Zurich BT" pitchFamily="34" charset="0"/>
              </a:rPr>
              <a:t>Forward Looking</a:t>
            </a:r>
            <a:endParaRPr lang="en-US" sz="2400" dirty="0">
              <a:latin typeface="Zurich BT" pitchFamily="34" charset="0"/>
            </a:endParaRPr>
          </a:p>
        </p:txBody>
      </p:sp>
      <p:sp>
        <p:nvSpPr>
          <p:cNvPr id="3" name="TextBox 2">
            <a:extLst>
              <a:ext uri="{FF2B5EF4-FFF2-40B4-BE49-F238E27FC236}">
                <a16:creationId xmlns:a16="http://schemas.microsoft.com/office/drawing/2014/main" id="{2D759125-5E5F-483A-A8C3-57FADD3703E6}"/>
              </a:ext>
            </a:extLst>
          </p:cNvPr>
          <p:cNvSpPr txBox="1">
            <a:spLocks noChangeArrowheads="1"/>
          </p:cNvSpPr>
          <p:nvPr/>
        </p:nvSpPr>
        <p:spPr bwMode="auto">
          <a:xfrm>
            <a:off x="3009900" y="331488"/>
            <a:ext cx="6172199" cy="769441"/>
          </a:xfrm>
          <a:prstGeom prst="rect">
            <a:avLst/>
          </a:prstGeom>
          <a:noFill/>
          <a:ln w="9525">
            <a:noFill/>
            <a:miter lim="800000"/>
            <a:headEnd/>
            <a:tailEnd/>
          </a:ln>
        </p:spPr>
        <p:txBody>
          <a:bodyPr wrap="square">
            <a:spAutoFit/>
          </a:bodyPr>
          <a:lstStyle/>
          <a:p>
            <a:pPr algn="ctr"/>
            <a:r>
              <a:rPr lang="en-US" sz="4400" b="1" dirty="0">
                <a:solidFill>
                  <a:srgbClr val="C00000"/>
                </a:solidFill>
              </a:rPr>
              <a:t>TRAITS of Leaders</a:t>
            </a:r>
          </a:p>
        </p:txBody>
      </p:sp>
    </p:spTree>
    <p:extLst>
      <p:ext uri="{BB962C8B-B14F-4D97-AF65-F5344CB8AC3E}">
        <p14:creationId xmlns:p14="http://schemas.microsoft.com/office/powerpoint/2010/main" val="1273754212"/>
      </p:ext>
    </p:extLst>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05685"/>
      </p:ext>
    </p:extLst>
  </p:cSld>
  <p:clrMapOvr>
    <a:masterClrMapping/>
  </p:clrMapOvr>
  <p:transition spd="slow">
    <p:push dir="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44B89-60DE-4D06-9EBB-52EAB1614F8B}"/>
              </a:ext>
            </a:extLst>
          </p:cNvPr>
          <p:cNvSpPr txBox="1">
            <a:spLocks/>
          </p:cNvSpPr>
          <p:nvPr/>
        </p:nvSpPr>
        <p:spPr>
          <a:xfrm>
            <a:off x="413657" y="274637"/>
            <a:ext cx="8229600" cy="11430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motivation?</a:t>
            </a:r>
            <a:b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Content Placeholder 2">
            <a:extLst>
              <a:ext uri="{FF2B5EF4-FFF2-40B4-BE49-F238E27FC236}">
                <a16:creationId xmlns:a16="http://schemas.microsoft.com/office/drawing/2014/main" id="{3C282FE8-BC46-45A0-B79A-A27854540941}"/>
              </a:ext>
            </a:extLst>
          </p:cNvPr>
          <p:cNvSpPr txBox="1">
            <a:spLocks/>
          </p:cNvSpPr>
          <p:nvPr/>
        </p:nvSpPr>
        <p:spPr>
          <a:xfrm>
            <a:off x="413657" y="1746703"/>
            <a:ext cx="11313886" cy="51355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buFont typeface="Arial" panose="020B0604020202020204" pitchFamily="34" charset="0"/>
              <a:buNone/>
            </a:pPr>
            <a:r>
              <a:rPr lang="en-US" b="1" dirty="0">
                <a:ln>
                  <a:solidFill>
                    <a:schemeClr val="accent1">
                      <a:lumMod val="75000"/>
                    </a:schemeClr>
                  </a:solidFill>
                </a:ln>
              </a:rPr>
              <a:t>The term 'motivation' can be used to describe anything which causes people to accomplish more than they would otherwise achieve.</a:t>
            </a:r>
          </a:p>
        </p:txBody>
      </p:sp>
    </p:spTree>
    <p:extLst>
      <p:ext uri="{BB962C8B-B14F-4D97-AF65-F5344CB8AC3E}">
        <p14:creationId xmlns:p14="http://schemas.microsoft.com/office/powerpoint/2010/main" val="1961559859"/>
      </p:ext>
    </p:extLst>
  </p:cSld>
  <p:clrMapOvr>
    <a:masterClrMapping/>
  </p:clrMapOvr>
  <p:transition spd="slow">
    <p:push dir="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F57F8CD-3593-4EB3-A5B0-09D8D5A82975}"/>
              </a:ext>
            </a:extLst>
          </p:cNvPr>
          <p:cNvSpPr>
            <a:spLocks noChangeArrowheads="1"/>
          </p:cNvSpPr>
          <p:nvPr/>
        </p:nvSpPr>
        <p:spPr bwMode="auto">
          <a:xfrm>
            <a:off x="498928" y="0"/>
            <a:ext cx="11194143" cy="1143000"/>
          </a:xfrm>
          <a:prstGeom prst="rect">
            <a:avLst/>
          </a:prstGeom>
          <a:noFill/>
          <a:ln w="9525">
            <a:noFill/>
            <a:miter lim="800000"/>
            <a:headEnd/>
            <a:tailEnd/>
          </a:ln>
        </p:spPr>
        <p:txBody>
          <a:bodyPr anchor="b"/>
          <a:lstStyle/>
          <a:p>
            <a:pPr algn="ctr">
              <a:defRPr/>
            </a:pPr>
            <a:r>
              <a:rPr lang="en-US" sz="4400" b="1" dirty="0">
                <a:solidFill>
                  <a:schemeClr val="tx2"/>
                </a:solidFill>
                <a:effectLst>
                  <a:outerShdw blurRad="38100" dist="38100" dir="2700000" algn="tl">
                    <a:srgbClr val="000000"/>
                  </a:outerShdw>
                </a:effectLst>
                <a:latin typeface="Times New Roman" panose="02020603050405020304" pitchFamily="18" charset="0"/>
              </a:rPr>
              <a:t>FUNDAMENTALS OF MOTIVATION</a:t>
            </a:r>
          </a:p>
        </p:txBody>
      </p:sp>
      <p:sp>
        <p:nvSpPr>
          <p:cNvPr id="3" name="Rectangle 5">
            <a:extLst>
              <a:ext uri="{FF2B5EF4-FFF2-40B4-BE49-F238E27FC236}">
                <a16:creationId xmlns:a16="http://schemas.microsoft.com/office/drawing/2014/main" id="{F1910867-897D-48F3-913F-0FDE36307BB9}"/>
              </a:ext>
            </a:extLst>
          </p:cNvPr>
          <p:cNvSpPr>
            <a:spLocks noChangeArrowheads="1"/>
          </p:cNvSpPr>
          <p:nvPr/>
        </p:nvSpPr>
        <p:spPr bwMode="auto">
          <a:xfrm>
            <a:off x="498928" y="2010229"/>
            <a:ext cx="11194143" cy="4114800"/>
          </a:xfrm>
          <a:prstGeom prst="rect">
            <a:avLst/>
          </a:prstGeom>
          <a:noFill/>
          <a:ln w="9525">
            <a:noFill/>
            <a:miter lim="800000"/>
            <a:headEnd/>
            <a:tailEnd/>
          </a:ln>
        </p:spPr>
        <p:txBody>
          <a:bodyPr/>
          <a:lstStyle/>
          <a:p>
            <a:pPr marL="342900" indent="-342900" algn="just">
              <a:lnSpc>
                <a:spcPct val="90000"/>
              </a:lnSpc>
              <a:spcBef>
                <a:spcPct val="20000"/>
              </a:spcBef>
              <a:buClr>
                <a:srgbClr val="FF6600"/>
              </a:buClr>
              <a:buSzPct val="80000"/>
              <a:buFont typeface="Wingdings" pitchFamily="2" charset="2"/>
              <a:buChar char="n"/>
              <a:defRPr/>
            </a:pPr>
            <a:r>
              <a:rPr lang="en-US" sz="2800" b="1" dirty="0">
                <a:effectLst>
                  <a:outerShdw blurRad="38100" dist="38100" dir="2700000" algn="tl">
                    <a:srgbClr val="000000"/>
                  </a:outerShdw>
                </a:effectLst>
                <a:latin typeface="Times New Roman" panose="02020603050405020304" pitchFamily="18" charset="0"/>
              </a:rPr>
              <a:t>Motivation is highly individualized phenomenon.</a:t>
            </a:r>
          </a:p>
          <a:p>
            <a:pPr marL="342900" indent="-342900" algn="just">
              <a:lnSpc>
                <a:spcPct val="90000"/>
              </a:lnSpc>
              <a:spcBef>
                <a:spcPct val="20000"/>
              </a:spcBef>
              <a:buClr>
                <a:srgbClr val="FF6600"/>
              </a:buClr>
              <a:buSzPct val="80000"/>
              <a:buFont typeface="Wingdings" pitchFamily="2" charset="2"/>
              <a:buChar char="n"/>
              <a:defRPr/>
            </a:pPr>
            <a:endParaRPr lang="en-US" sz="2800" b="1" dirty="0">
              <a:effectLst>
                <a:outerShdw blurRad="38100" dist="38100" dir="2700000" algn="tl">
                  <a:srgbClr val="000000"/>
                </a:outerShdw>
              </a:effectLst>
              <a:latin typeface="Times New Roman" panose="02020603050405020304" pitchFamily="18" charset="0"/>
            </a:endParaRPr>
          </a:p>
          <a:p>
            <a:pPr marL="342900" indent="-342900" algn="just">
              <a:lnSpc>
                <a:spcPct val="90000"/>
              </a:lnSpc>
              <a:spcBef>
                <a:spcPct val="20000"/>
              </a:spcBef>
              <a:buClr>
                <a:srgbClr val="FF6600"/>
              </a:buClr>
              <a:buSzPct val="80000"/>
              <a:buFont typeface="Wingdings" pitchFamily="2" charset="2"/>
              <a:buChar char="n"/>
              <a:defRPr/>
            </a:pPr>
            <a:r>
              <a:rPr lang="en-US" sz="2800" b="1" dirty="0">
                <a:effectLst>
                  <a:outerShdw blurRad="38100" dist="38100" dir="2700000" algn="tl">
                    <a:srgbClr val="000000"/>
                  </a:outerShdw>
                </a:effectLst>
                <a:latin typeface="Times New Roman" panose="02020603050405020304" pitchFamily="18" charset="0"/>
              </a:rPr>
              <a:t>Motivation is situational and role related phenomenon</a:t>
            </a:r>
          </a:p>
          <a:p>
            <a:pPr marL="342900" indent="-342900" algn="just">
              <a:lnSpc>
                <a:spcPct val="90000"/>
              </a:lnSpc>
              <a:spcBef>
                <a:spcPct val="20000"/>
              </a:spcBef>
              <a:buClr>
                <a:srgbClr val="FF6600"/>
              </a:buClr>
              <a:buSzPct val="80000"/>
              <a:buFont typeface="Wingdings" pitchFamily="2" charset="2"/>
              <a:buChar char="n"/>
              <a:defRPr/>
            </a:pPr>
            <a:endParaRPr lang="en-US" sz="2800" b="1" dirty="0">
              <a:effectLst>
                <a:outerShdw blurRad="38100" dist="38100" dir="2700000" algn="tl">
                  <a:srgbClr val="000000"/>
                </a:outerShdw>
              </a:effectLst>
              <a:latin typeface="Times New Roman" panose="02020603050405020304" pitchFamily="18" charset="0"/>
            </a:endParaRPr>
          </a:p>
          <a:p>
            <a:pPr marL="342900" indent="-342900" algn="just">
              <a:lnSpc>
                <a:spcPct val="90000"/>
              </a:lnSpc>
              <a:spcBef>
                <a:spcPct val="20000"/>
              </a:spcBef>
              <a:buClr>
                <a:srgbClr val="FF6600"/>
              </a:buClr>
              <a:buSzPct val="80000"/>
              <a:buFont typeface="Wingdings" pitchFamily="2" charset="2"/>
              <a:buChar char="n"/>
              <a:defRPr/>
            </a:pPr>
            <a:r>
              <a:rPr lang="en-US" sz="2800" b="1" dirty="0">
                <a:effectLst>
                  <a:outerShdw blurRad="38100" dist="38100" dir="2700000" algn="tl">
                    <a:srgbClr val="000000"/>
                  </a:outerShdw>
                </a:effectLst>
                <a:latin typeface="Times New Roman" panose="02020603050405020304" pitchFamily="18" charset="0"/>
              </a:rPr>
              <a:t>Motivation has something to do with subordinates, but nothing to do with superior.</a:t>
            </a:r>
          </a:p>
          <a:p>
            <a:pPr marL="342900" indent="-342900">
              <a:lnSpc>
                <a:spcPct val="90000"/>
              </a:lnSpc>
              <a:spcBef>
                <a:spcPct val="20000"/>
              </a:spcBef>
              <a:buClr>
                <a:schemeClr val="accent1"/>
              </a:buClr>
              <a:buSzPct val="80000"/>
              <a:buFont typeface="Wingdings" pitchFamily="2" charset="2"/>
              <a:buChar char="n"/>
              <a:defRPr/>
            </a:pPr>
            <a:endParaRPr lang="en-US" sz="2800" b="1" dirty="0">
              <a:effectLst>
                <a:outerShdw blurRad="38100" dist="38100" dir="2700000" algn="tl">
                  <a:srgbClr val="000000"/>
                </a:outerShdw>
              </a:effectLst>
              <a:latin typeface="Times New Roman" panose="02020603050405020304" pitchFamily="18" charset="0"/>
            </a:endParaRPr>
          </a:p>
        </p:txBody>
      </p:sp>
    </p:spTree>
    <p:extLst>
      <p:ext uri="{BB962C8B-B14F-4D97-AF65-F5344CB8AC3E}">
        <p14:creationId xmlns:p14="http://schemas.microsoft.com/office/powerpoint/2010/main" val="2921437974"/>
      </p:ext>
    </p:extLst>
  </p:cSld>
  <p:clrMapOvr>
    <a:masterClrMapping/>
  </p:clrMapOvr>
  <p:transition spd="slow">
    <p:push dir="r"/>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D0D3DCC-EF04-4AEE-8873-E06B5F85AF2B}"/>
              </a:ext>
            </a:extLst>
          </p:cNvPr>
          <p:cNvSpPr txBox="1">
            <a:spLocks noChangeArrowheads="1"/>
          </p:cNvSpPr>
          <p:nvPr/>
        </p:nvSpPr>
        <p:spPr>
          <a:xfrm>
            <a:off x="337457" y="160337"/>
            <a:ext cx="11517086" cy="114300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b="1" dirty="0"/>
              <a:t>THE REWARD SYSTEM FOR MOTIVATION</a:t>
            </a:r>
          </a:p>
        </p:txBody>
      </p:sp>
      <p:sp>
        <p:nvSpPr>
          <p:cNvPr id="3" name="Rectangle 3">
            <a:extLst>
              <a:ext uri="{FF2B5EF4-FFF2-40B4-BE49-F238E27FC236}">
                <a16:creationId xmlns:a16="http://schemas.microsoft.com/office/drawing/2014/main" id="{4B5FCAD8-28F5-4C77-A65D-5075DA8F7E4D}"/>
              </a:ext>
            </a:extLst>
          </p:cNvPr>
          <p:cNvSpPr txBox="1">
            <a:spLocks noChangeArrowheads="1"/>
          </p:cNvSpPr>
          <p:nvPr/>
        </p:nvSpPr>
        <p:spPr>
          <a:xfrm>
            <a:off x="468085" y="1166018"/>
            <a:ext cx="11255829"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800"/>
              </a:spcBef>
              <a:buClr>
                <a:srgbClr val="FF9900"/>
              </a:buClr>
              <a:defRPr/>
            </a:pPr>
            <a:r>
              <a:rPr lang="en-US" dirty="0"/>
              <a:t>TOTALITY OF ECONOMIC AND NON ECONOMIC COMPENSATION THE ORGANISATION OFFERS ITS EMPLOYEES.</a:t>
            </a:r>
          </a:p>
          <a:p>
            <a:pPr algn="just">
              <a:lnSpc>
                <a:spcPct val="100000"/>
              </a:lnSpc>
              <a:spcBef>
                <a:spcPts val="1800"/>
              </a:spcBef>
              <a:buClr>
                <a:srgbClr val="FF9900"/>
              </a:buClr>
              <a:buFont typeface="Wingdings" pitchFamily="2" charset="2"/>
              <a:buNone/>
              <a:defRPr/>
            </a:pPr>
            <a:endParaRPr lang="en-US" dirty="0"/>
          </a:p>
          <a:p>
            <a:pPr algn="just">
              <a:lnSpc>
                <a:spcPct val="100000"/>
              </a:lnSpc>
              <a:spcBef>
                <a:spcPts val="1800"/>
              </a:spcBef>
              <a:buClr>
                <a:srgbClr val="FF9900"/>
              </a:buClr>
              <a:buFont typeface="Wingdings" pitchFamily="2" charset="2"/>
              <a:buNone/>
              <a:defRPr/>
            </a:pPr>
            <a:r>
              <a:rPr lang="en-US" dirty="0"/>
              <a:t>	It Serves:</a:t>
            </a:r>
          </a:p>
          <a:p>
            <a:pPr lvl="1" algn="just">
              <a:lnSpc>
                <a:spcPct val="100000"/>
              </a:lnSpc>
              <a:spcBef>
                <a:spcPts val="1800"/>
              </a:spcBef>
              <a:buClr>
                <a:srgbClr val="FF9900"/>
              </a:buClr>
              <a:defRPr/>
            </a:pPr>
            <a:r>
              <a:rPr lang="en-US" dirty="0"/>
              <a:t>To attract</a:t>
            </a:r>
          </a:p>
          <a:p>
            <a:pPr lvl="1" algn="just">
              <a:lnSpc>
                <a:spcPct val="100000"/>
              </a:lnSpc>
              <a:spcBef>
                <a:spcPts val="1800"/>
              </a:spcBef>
              <a:buClr>
                <a:srgbClr val="FF9900"/>
              </a:buClr>
              <a:defRPr/>
            </a:pPr>
            <a:r>
              <a:rPr lang="en-US" dirty="0"/>
              <a:t>To retain</a:t>
            </a:r>
          </a:p>
          <a:p>
            <a:pPr lvl="1" algn="just">
              <a:lnSpc>
                <a:spcPct val="100000"/>
              </a:lnSpc>
              <a:spcBef>
                <a:spcPts val="1800"/>
              </a:spcBef>
              <a:buClr>
                <a:srgbClr val="FF9900"/>
              </a:buClr>
              <a:defRPr/>
            </a:pPr>
            <a:r>
              <a:rPr lang="en-US" dirty="0"/>
              <a:t>Motivate employees</a:t>
            </a:r>
          </a:p>
          <a:p>
            <a:pPr lvl="1" algn="just">
              <a:lnSpc>
                <a:spcPct val="100000"/>
              </a:lnSpc>
              <a:spcBef>
                <a:spcPts val="1800"/>
              </a:spcBef>
              <a:buClr>
                <a:srgbClr val="FF9900"/>
              </a:buClr>
              <a:defRPr/>
            </a:pPr>
            <a:r>
              <a:rPr lang="en-US" dirty="0"/>
              <a:t>Maintain employee morale</a:t>
            </a:r>
          </a:p>
          <a:p>
            <a:pPr lvl="1" algn="just">
              <a:lnSpc>
                <a:spcPct val="100000"/>
              </a:lnSpc>
              <a:spcBef>
                <a:spcPts val="1800"/>
              </a:spcBef>
              <a:buClr>
                <a:srgbClr val="FF9900"/>
              </a:buClr>
              <a:defRPr/>
            </a:pPr>
            <a:r>
              <a:rPr lang="en-US" dirty="0"/>
              <a:t>Prepare employees for greater responsibilities</a:t>
            </a:r>
          </a:p>
          <a:p>
            <a:pPr lvl="1" algn="just">
              <a:lnSpc>
                <a:spcPct val="100000"/>
              </a:lnSpc>
              <a:spcBef>
                <a:spcPts val="1800"/>
              </a:spcBef>
              <a:buClr>
                <a:srgbClr val="FF99CC"/>
              </a:buClr>
              <a:defRPr/>
            </a:pPr>
            <a:endParaRPr lang="en-US" dirty="0">
              <a:solidFill>
                <a:srgbClr val="FF0000"/>
              </a:solidFill>
            </a:endParaRPr>
          </a:p>
        </p:txBody>
      </p:sp>
    </p:spTree>
    <p:extLst>
      <p:ext uri="{BB962C8B-B14F-4D97-AF65-F5344CB8AC3E}">
        <p14:creationId xmlns:p14="http://schemas.microsoft.com/office/powerpoint/2010/main" val="2610891211"/>
      </p:ext>
    </p:extLst>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A23D59F-8D4E-4ED7-9D14-9224448E2D84}"/>
              </a:ext>
            </a:extLst>
          </p:cNvPr>
          <p:cNvSpPr txBox="1"/>
          <p:nvPr/>
        </p:nvSpPr>
        <p:spPr>
          <a:xfrm>
            <a:off x="188686" y="0"/>
            <a:ext cx="11814628" cy="646331"/>
          </a:xfrm>
          <a:prstGeom prst="rect">
            <a:avLst/>
          </a:prstGeom>
          <a:noFill/>
        </p:spPr>
        <p:txBody>
          <a:bodyPr wrap="square">
            <a:spAutoFit/>
          </a:bodyPr>
          <a:lstStyle/>
          <a:p>
            <a:pPr algn="ctr"/>
            <a:r>
              <a:rPr lang="en-US" sz="3600" b="1" i="1" dirty="0">
                <a:effectLst/>
                <a:latin typeface="Times New Roman" panose="02020603050405020304" pitchFamily="18" charset="0"/>
                <a:cs typeface="Times New Roman" panose="02020603050405020304" pitchFamily="18" charset="0"/>
              </a:rPr>
              <a:t>What Are The Psychological Theories Of Entrepreneurship?</a:t>
            </a:r>
          </a:p>
        </p:txBody>
      </p:sp>
      <p:sp>
        <p:nvSpPr>
          <p:cNvPr id="11" name="TextBox 10">
            <a:extLst>
              <a:ext uri="{FF2B5EF4-FFF2-40B4-BE49-F238E27FC236}">
                <a16:creationId xmlns:a16="http://schemas.microsoft.com/office/drawing/2014/main" id="{C6A6C364-B4E0-491C-97CC-4B3F60B74636}"/>
              </a:ext>
            </a:extLst>
          </p:cNvPr>
          <p:cNvSpPr txBox="1"/>
          <p:nvPr/>
        </p:nvSpPr>
        <p:spPr>
          <a:xfrm>
            <a:off x="0" y="841830"/>
            <a:ext cx="12192000" cy="240065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b="1" i="0" strike="noStrike" dirty="0" smtClean="0">
                <a:solidFill>
                  <a:srgbClr val="C00000"/>
                </a:solidFill>
                <a:effectLst/>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Ambiguity </a:t>
            </a:r>
            <a:r>
              <a:rPr lang="en-US" sz="2000" b="1" i="0" strike="noStrike" dirty="0">
                <a:solidFill>
                  <a:srgbClr val="C00000"/>
                </a:solidFill>
                <a:effectLst/>
                <a:latin typeface="Times New Roman" panose="02020603050405020304" pitchFamily="18" charset="0"/>
                <a:cs typeface="Times New Roman" panose="02020603050405020304" pitchFamily="18" charset="0"/>
                <a:hlinkClick r:id="rId3">
                  <a:extLst>
                    <a:ext uri="{A12FA001-AC4F-418D-AE19-62706E023703}">
                      <ahyp:hlinkClr xmlns="" xmlns:ahyp="http://schemas.microsoft.com/office/drawing/2018/hyperlinkcolor" val="tx"/>
                    </a:ext>
                  </a:extLst>
                </a:hlinkClick>
              </a:rPr>
              <a:t>Tolerance Theory</a:t>
            </a:r>
            <a:endParaRPr lang="en-US" sz="2000" b="1" i="0" dirty="0">
              <a:solidFill>
                <a:srgbClr val="C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0" i="0" dirty="0">
                <a:effectLst/>
                <a:latin typeface="Times New Roman" panose="02020603050405020304" pitchFamily="18" charset="0"/>
                <a:cs typeface="Times New Roman" panose="02020603050405020304" pitchFamily="18" charset="0"/>
              </a:rPr>
              <a:t>This theory posits that individuals who possess a higher tolerance of ambiguity are more likely to succeed in the face of uncertainty. </a:t>
            </a:r>
          </a:p>
          <a:p>
            <a:pPr marL="342900" indent="-342900" algn="just">
              <a:lnSpc>
                <a:spcPct val="150000"/>
              </a:lnSpc>
              <a:buFont typeface="Arial" panose="020B0604020202020204" pitchFamily="34" charset="0"/>
              <a:buChar char="•"/>
            </a:pPr>
            <a:r>
              <a:rPr lang="en-US" sz="2000" b="1" i="0" strike="noStrike" dirty="0">
                <a:solidFill>
                  <a:srgbClr val="C00000"/>
                </a:solidFill>
                <a:effectLst/>
                <a:latin typeface="Times New Roman" panose="02020603050405020304" pitchFamily="18" charset="0"/>
                <a:cs typeface="Times New Roman" panose="02020603050405020304" pitchFamily="18" charset="0"/>
                <a:hlinkClick r:id="rId4">
                  <a:extLst>
                    <a:ext uri="{A12FA001-AC4F-418D-AE19-62706E023703}">
                      <ahyp:hlinkClr xmlns="" xmlns:ahyp="http://schemas.microsoft.com/office/drawing/2018/hyperlinkcolor" val="tx"/>
                    </a:ext>
                  </a:extLst>
                </a:hlinkClick>
              </a:rPr>
              <a:t>Passion Theory</a:t>
            </a:r>
            <a:endParaRPr lang="en-US" sz="2000" b="1" i="0" dirty="0">
              <a:solidFill>
                <a:srgbClr val="C00000"/>
              </a:solidFill>
              <a:effectLst/>
              <a:latin typeface="Times New Roman" panose="02020603050405020304" pitchFamily="18" charset="0"/>
              <a:cs typeface="Times New Roman" panose="02020603050405020304" pitchFamily="18" charset="0"/>
            </a:endParaRPr>
          </a:p>
          <a:p>
            <a:pPr algn="just">
              <a:lnSpc>
                <a:spcPct val="150000"/>
              </a:lnSpc>
            </a:pPr>
            <a:r>
              <a:rPr lang="en-US" sz="2000" b="0" i="0" dirty="0">
                <a:effectLst/>
                <a:latin typeface="Times New Roman" panose="02020603050405020304" pitchFamily="18" charset="0"/>
                <a:cs typeface="Times New Roman" panose="02020603050405020304" pitchFamily="18" charset="0"/>
              </a:rPr>
              <a:t>This theory looks at the different sources of passion for an entrepreneur and how they provide motivation.</a:t>
            </a:r>
          </a:p>
        </p:txBody>
      </p:sp>
    </p:spTree>
    <p:extLst>
      <p:ext uri="{BB962C8B-B14F-4D97-AF65-F5344CB8AC3E}">
        <p14:creationId xmlns:p14="http://schemas.microsoft.com/office/powerpoint/2010/main" val="3277250382"/>
      </p:ext>
    </p:extLst>
  </p:cSld>
  <p:clrMapOvr>
    <a:masterClrMapping/>
  </p:clrMapOvr>
  <p:transition spd="slow">
    <p:push dir="r"/>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6974B0C-6662-44CD-B548-50512C0B802B}"/>
              </a:ext>
            </a:extLst>
          </p:cNvPr>
          <p:cNvGraphicFramePr/>
          <p:nvPr>
            <p:extLst>
              <p:ext uri="{D42A27DB-BD31-4B8C-83A1-F6EECF244321}">
                <p14:modId xmlns:p14="http://schemas.microsoft.com/office/powerpoint/2010/main" val="3023070593"/>
              </p:ext>
            </p:extLst>
          </p:nvPr>
        </p:nvGraphicFramePr>
        <p:xfrm>
          <a:off x="2656115" y="318105"/>
          <a:ext cx="9332685" cy="6221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1C36BB1-836F-46A0-BB52-89DBA6184373}"/>
              </a:ext>
            </a:extLst>
          </p:cNvPr>
          <p:cNvSpPr txBox="1"/>
          <p:nvPr/>
        </p:nvSpPr>
        <p:spPr>
          <a:xfrm rot="16200000">
            <a:off x="-1963325" y="2911017"/>
            <a:ext cx="6426759" cy="830997"/>
          </a:xfrm>
          <a:prstGeom prst="rect">
            <a:avLst/>
          </a:prstGeom>
          <a:noFill/>
        </p:spPr>
        <p:txBody>
          <a:bodyPr wrap="none" rtlCol="0">
            <a:spAutoFit/>
          </a:bodyPr>
          <a:lstStyle/>
          <a:p>
            <a:r>
              <a:rPr lang="en-US" sz="4800" b="1" dirty="0"/>
              <a:t>Non-Financial Rewards</a:t>
            </a:r>
            <a:endParaRPr lang="en-IN" sz="4800" b="1" dirty="0"/>
          </a:p>
        </p:txBody>
      </p:sp>
    </p:spTree>
    <p:extLst>
      <p:ext uri="{BB962C8B-B14F-4D97-AF65-F5344CB8AC3E}">
        <p14:creationId xmlns:p14="http://schemas.microsoft.com/office/powerpoint/2010/main" val="2702644764"/>
      </p:ext>
    </p:extLst>
  </p:cSld>
  <p:clrMapOvr>
    <a:masterClrMapping/>
  </p:clrMapOvr>
  <p:transition spd="slow">
    <p:push dir="r"/>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pic>
        <p:nvPicPr>
          <p:cNvPr id="6146" name="Picture 2" descr="Maslow's Hierarchy of Needs Five Stage Pyramid">
            <a:extLst>
              <a:ext uri="{FF2B5EF4-FFF2-40B4-BE49-F238E27FC236}">
                <a16:creationId xmlns:a16="http://schemas.microsoft.com/office/drawing/2014/main" id="{A821BA39-0A6F-4849-9200-59E6C6EE0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0" y="238125"/>
            <a:ext cx="8572500" cy="6381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43BD20-2A44-4A81-A2FA-8DBA872EA26E}"/>
              </a:ext>
            </a:extLst>
          </p:cNvPr>
          <p:cNvSpPr txBox="1"/>
          <p:nvPr/>
        </p:nvSpPr>
        <p:spPr>
          <a:xfrm>
            <a:off x="191318" y="238125"/>
            <a:ext cx="6856364" cy="646331"/>
          </a:xfrm>
          <a:prstGeom prst="rect">
            <a:avLst/>
          </a:prstGeom>
          <a:noFill/>
        </p:spPr>
        <p:txBody>
          <a:bodyPr wrap="none" rtlCol="0">
            <a:spAutoFit/>
          </a:bodyPr>
          <a:lstStyle/>
          <a:p>
            <a:r>
              <a:rPr lang="en-IN" sz="3600" b="1" i="0" dirty="0">
                <a:ln w="6600">
                  <a:solidFill>
                    <a:schemeClr val="accent6">
                      <a:lumMod val="40000"/>
                      <a:lumOff val="60000"/>
                    </a:schemeClr>
                  </a:solidFill>
                  <a:prstDash val="solid"/>
                </a:ln>
                <a:solidFill>
                  <a:schemeClr val="accent2">
                    <a:lumMod val="75000"/>
                  </a:schemeClr>
                </a:solidFill>
                <a:effectLst>
                  <a:outerShdw dist="38100" dir="2700000" algn="tl" rotWithShape="0">
                    <a:schemeClr val="accent2"/>
                  </a:outerShdw>
                </a:effectLst>
                <a:latin typeface="Georgia" panose="02040502050405020303" pitchFamily="18" charset="0"/>
              </a:rPr>
              <a:t>Maslow's Hierarchy of Need</a:t>
            </a:r>
          </a:p>
        </p:txBody>
      </p:sp>
    </p:spTree>
    <p:extLst>
      <p:ext uri="{BB962C8B-B14F-4D97-AF65-F5344CB8AC3E}">
        <p14:creationId xmlns:p14="http://schemas.microsoft.com/office/powerpoint/2010/main" val="2368992067"/>
      </p:ext>
    </p:extLst>
  </p:cSld>
  <p:clrMapOvr>
    <a:masterClrMapping/>
  </p:clrMapOvr>
  <p:transition spd="slow">
    <p:push dir="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17000" b="-17000"/>
          </a:stretch>
        </a:blipFill>
        <a:effectLst/>
      </p:bgPr>
    </p:bg>
    <p:spTree>
      <p:nvGrpSpPr>
        <p:cNvPr id="1" name=""/>
        <p:cNvGrpSpPr/>
        <p:nvPr/>
      </p:nvGrpSpPr>
      <p:grpSpPr>
        <a:xfrm>
          <a:off x="0" y="0"/>
          <a:ext cx="0" cy="0"/>
          <a:chOff x="0" y="0"/>
          <a:chExt cx="0" cy="0"/>
        </a:xfrm>
      </p:grpSpPr>
      <p:pic>
        <p:nvPicPr>
          <p:cNvPr id="7170" name="Picture 2" descr="The 5 Levels of Maslow's Hierarchy of Needs">
            <a:extLst>
              <a:ext uri="{FF2B5EF4-FFF2-40B4-BE49-F238E27FC236}">
                <a16:creationId xmlns:a16="http://schemas.microsoft.com/office/drawing/2014/main" id="{0AA95844-9477-47E4-8F1D-95EAB0608C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35" r="9818" b="4762"/>
          <a:stretch/>
        </p:blipFill>
        <p:spPr bwMode="auto">
          <a:xfrm>
            <a:off x="1436914" y="326571"/>
            <a:ext cx="9318171" cy="65314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4DB74F-A45B-4FF6-86D1-BD0E98BDA8B6}"/>
              </a:ext>
            </a:extLst>
          </p:cNvPr>
          <p:cNvSpPr txBox="1"/>
          <p:nvPr/>
        </p:nvSpPr>
        <p:spPr>
          <a:xfrm>
            <a:off x="2402114" y="34183"/>
            <a:ext cx="7387772" cy="584775"/>
          </a:xfrm>
          <a:prstGeom prst="rect">
            <a:avLst/>
          </a:prstGeom>
          <a:noFill/>
        </p:spPr>
        <p:txBody>
          <a:bodyPr wrap="square">
            <a:spAutoFit/>
          </a:bodyPr>
          <a:lstStyle/>
          <a:p>
            <a:pPr algn="l"/>
            <a:r>
              <a:rPr lang="en-US" sz="3200" b="1" i="0" dirty="0">
                <a:ln w="6600">
                  <a:solidFill>
                    <a:schemeClr val="accent2">
                      <a:lumMod val="40000"/>
                      <a:lumOff val="60000"/>
                    </a:schemeClr>
                  </a:solidFill>
                  <a:prstDash val="solid"/>
                </a:ln>
                <a:solidFill>
                  <a:schemeClr val="accent6">
                    <a:lumMod val="75000"/>
                  </a:schemeClr>
                </a:solidFill>
                <a:effectLst>
                  <a:outerShdw dist="38100" dir="2700000" algn="tl" rotWithShape="0">
                    <a:schemeClr val="accent2"/>
                  </a:outerShdw>
                </a:effectLst>
                <a:latin typeface="Georgia" panose="02040502050405020303" pitchFamily="18" charset="0"/>
              </a:rPr>
              <a:t>Deficiency needs vs. growth needs</a:t>
            </a:r>
          </a:p>
        </p:txBody>
      </p:sp>
    </p:spTree>
    <p:extLst>
      <p:ext uri="{BB962C8B-B14F-4D97-AF65-F5344CB8AC3E}">
        <p14:creationId xmlns:p14="http://schemas.microsoft.com/office/powerpoint/2010/main" val="2220391679"/>
      </p:ext>
    </p:extLst>
  </p:cSld>
  <p:clrMapOvr>
    <a:masterClrMapping/>
  </p:clrMapOvr>
  <p:transition spd="slow">
    <p:push dir="r"/>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3FEF42-DFCA-48DC-BDF5-81121B80C217}"/>
              </a:ext>
            </a:extLst>
          </p:cNvPr>
          <p:cNvSpPr txBox="1"/>
          <p:nvPr/>
        </p:nvSpPr>
        <p:spPr>
          <a:xfrm>
            <a:off x="159657" y="0"/>
            <a:ext cx="9797143" cy="707886"/>
          </a:xfrm>
          <a:prstGeom prst="rect">
            <a:avLst/>
          </a:prstGeom>
          <a:noFill/>
        </p:spPr>
        <p:txBody>
          <a:bodyPr wrap="square">
            <a:spAutoFit/>
          </a:bodyPr>
          <a:lstStyle/>
          <a:p>
            <a:pPr algn="ctr">
              <a:defRPr/>
            </a:pPr>
            <a:r>
              <a:rPr lang="en-US" sz="4000" b="1" dirty="0">
                <a:effectLst>
                  <a:outerShdw blurRad="38100" dist="38100" dir="2700000" algn="tl">
                    <a:srgbClr val="000000"/>
                  </a:outerShdw>
                </a:effectLst>
                <a:latin typeface="Times New Roman" panose="02020603050405020304" pitchFamily="18" charset="0"/>
              </a:rPr>
              <a:t>Herzberg’s –Motivation- </a:t>
            </a:r>
            <a:r>
              <a:rPr lang="en-US" sz="4000" b="1" dirty="0">
                <a:latin typeface="Times New Roman" panose="02020603050405020304" pitchFamily="18" charset="0"/>
              </a:rPr>
              <a:t>Hygiene Theory </a:t>
            </a:r>
          </a:p>
        </p:txBody>
      </p:sp>
      <p:pic>
        <p:nvPicPr>
          <p:cNvPr id="8194" name="Picture 2" descr="Two Factor Theory of Motivation: Motivators &amp; Hygiene Factors">
            <a:extLst>
              <a:ext uri="{FF2B5EF4-FFF2-40B4-BE49-F238E27FC236}">
                <a16:creationId xmlns:a16="http://schemas.microsoft.com/office/drawing/2014/main" id="{939980B0-B806-4D67-B892-8DDC9150B0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38"/>
          <a:stretch/>
        </p:blipFill>
        <p:spPr bwMode="auto">
          <a:xfrm>
            <a:off x="484681" y="846431"/>
            <a:ext cx="8368374" cy="61501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a:spLocks noChangeArrowheads="1"/>
          </p:cNvSpPr>
          <p:nvPr/>
        </p:nvSpPr>
        <p:spPr bwMode="auto">
          <a:xfrm>
            <a:off x="8853055" y="1842655"/>
            <a:ext cx="3352800" cy="3108543"/>
          </a:xfrm>
          <a:prstGeom prst="rect">
            <a:avLst/>
          </a:prstGeom>
          <a:noFill/>
          <a:ln w="9525">
            <a:noFill/>
            <a:miter lim="800000"/>
            <a:headEnd/>
            <a:tailEnd/>
          </a:ln>
        </p:spPr>
        <p:txBody>
          <a:bodyPr wrap="square">
            <a:spAutoFit/>
          </a:bodyPr>
          <a:lstStyle/>
          <a:p>
            <a:pPr marL="514350" indent="-514350">
              <a:buClr>
                <a:schemeClr val="accent6">
                  <a:lumMod val="75000"/>
                </a:schemeClr>
              </a:buClr>
              <a:defRPr/>
            </a:pPr>
            <a:r>
              <a:rPr lang="en-US" sz="2800" dirty="0">
                <a:latin typeface="Zurich BT" pitchFamily="34" charset="0"/>
              </a:rPr>
              <a:t>Satisfying factor   =========== Motivation</a:t>
            </a:r>
          </a:p>
          <a:p>
            <a:pPr marL="514350" indent="-514350">
              <a:buClr>
                <a:schemeClr val="accent6">
                  <a:lumMod val="75000"/>
                </a:schemeClr>
              </a:buClr>
              <a:defRPr/>
            </a:pPr>
            <a:endParaRPr lang="en-US" sz="2800" dirty="0">
              <a:latin typeface="Zurich BT" pitchFamily="34" charset="0"/>
            </a:endParaRPr>
          </a:p>
          <a:p>
            <a:pPr marL="514350" indent="-514350">
              <a:buClr>
                <a:schemeClr val="accent6">
                  <a:lumMod val="75000"/>
                </a:schemeClr>
              </a:buClr>
              <a:defRPr/>
            </a:pPr>
            <a:r>
              <a:rPr lang="en-US" sz="2800" dirty="0">
                <a:latin typeface="Zurich BT" pitchFamily="34" charset="0"/>
              </a:rPr>
              <a:t>Dissatisfying factors ========== Hygiene        </a:t>
            </a:r>
          </a:p>
        </p:txBody>
      </p:sp>
    </p:spTree>
    <p:extLst>
      <p:ext uri="{BB962C8B-B14F-4D97-AF65-F5344CB8AC3E}">
        <p14:creationId xmlns:p14="http://schemas.microsoft.com/office/powerpoint/2010/main" val="3835010769"/>
      </p:ext>
    </p:extLst>
  </p:cSld>
  <p:clrMapOvr>
    <a:masterClrMapping/>
  </p:clrMapOvr>
  <p:transition spd="slow">
    <p:push dir="r"/>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17000" b="-17000"/>
          </a:stretch>
        </a:blipFill>
        <a:effectLst/>
      </p:bgPr>
    </p:bg>
    <p:spTree>
      <p:nvGrpSpPr>
        <p:cNvPr id="1" name=""/>
        <p:cNvGrpSpPr/>
        <p:nvPr/>
      </p:nvGrpSpPr>
      <p:grpSpPr>
        <a:xfrm>
          <a:off x="0" y="0"/>
          <a:ext cx="0" cy="0"/>
          <a:chOff x="0" y="0"/>
          <a:chExt cx="0" cy="0"/>
        </a:xfrm>
      </p:grpSpPr>
      <p:pic>
        <p:nvPicPr>
          <p:cNvPr id="9218" name="Picture 2" descr="Two Factor Theory of Motivation">
            <a:extLst>
              <a:ext uri="{FF2B5EF4-FFF2-40B4-BE49-F238E27FC236}">
                <a16:creationId xmlns:a16="http://schemas.microsoft.com/office/drawing/2014/main" id="{52023060-0ACD-4D6E-B080-BA77CB35FC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06"/>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17EDC1-E168-4EFB-BA26-84044FF69E59}"/>
              </a:ext>
            </a:extLst>
          </p:cNvPr>
          <p:cNvSpPr txBox="1"/>
          <p:nvPr/>
        </p:nvSpPr>
        <p:spPr>
          <a:xfrm>
            <a:off x="653143" y="243505"/>
            <a:ext cx="4151086" cy="769441"/>
          </a:xfrm>
          <a:prstGeom prst="rect">
            <a:avLst/>
          </a:prstGeom>
          <a:noFill/>
        </p:spPr>
        <p:txBody>
          <a:bodyPr wrap="square">
            <a:spAutoFit/>
          </a:bodyPr>
          <a:lstStyle/>
          <a:p>
            <a:pPr algn="l"/>
            <a:r>
              <a:rPr lang="en-IN" sz="4400" b="1" i="0" dirty="0">
                <a:solidFill>
                  <a:srgbClr val="464545"/>
                </a:solidFill>
                <a:effectLst/>
                <a:latin typeface="Times New Roman" panose="02020603050405020304" pitchFamily="18" charset="0"/>
              </a:rPr>
              <a:t>The Four States</a:t>
            </a:r>
          </a:p>
        </p:txBody>
      </p:sp>
    </p:spTree>
    <p:extLst>
      <p:ext uri="{BB962C8B-B14F-4D97-AF65-F5344CB8AC3E}">
        <p14:creationId xmlns:p14="http://schemas.microsoft.com/office/powerpoint/2010/main" val="1192861146"/>
      </p:ext>
    </p:extLst>
  </p:cSld>
  <p:clrMapOvr>
    <a:masterClrMapping/>
  </p:clrMapOvr>
  <p:transition spd="slow">
    <p:push dir="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17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70AFEB-BB93-4813-A54C-47D9E974CDF0}"/>
              </a:ext>
            </a:extLst>
          </p:cNvPr>
          <p:cNvSpPr txBox="1"/>
          <p:nvPr/>
        </p:nvSpPr>
        <p:spPr>
          <a:xfrm>
            <a:off x="268514" y="432695"/>
            <a:ext cx="11654972" cy="5570756"/>
          </a:xfrm>
          <a:prstGeom prst="rect">
            <a:avLst/>
          </a:prstGeom>
          <a:noFill/>
        </p:spPr>
        <p:txBody>
          <a:bodyPr wrap="square">
            <a:spAutoFit/>
          </a:bodyPr>
          <a:lstStyle/>
          <a:p>
            <a:pPr algn="just" fontAlgn="base">
              <a:spcBef>
                <a:spcPts val="2400"/>
              </a:spcBef>
              <a:buFont typeface="Arial" panose="020B0604020202020204" pitchFamily="34" charset="0"/>
              <a:buChar char="•"/>
            </a:pPr>
            <a:r>
              <a:rPr lang="en-IN" sz="4000" b="1" i="0" dirty="0">
                <a:solidFill>
                  <a:srgbClr val="333333"/>
                </a:solidFill>
                <a:effectLst/>
                <a:latin typeface="Times New Roman" panose="02020603050405020304" pitchFamily="18" charset="0"/>
              </a:rPr>
              <a:t>Hygiene Stressors Eliminator</a:t>
            </a:r>
          </a:p>
          <a:p>
            <a:pPr algn="just" fontAlgn="base">
              <a:spcBef>
                <a:spcPts val="2400"/>
              </a:spcBef>
              <a:buFont typeface="Arial" panose="020B0604020202020204" pitchFamily="34" charset="0"/>
              <a:buChar char="•"/>
            </a:pPr>
            <a:r>
              <a:rPr lang="en-US" sz="2400" b="0" i="0" dirty="0">
                <a:effectLst/>
                <a:latin typeface="Times New Roman" panose="02020603050405020304" pitchFamily="18" charset="0"/>
              </a:rPr>
              <a:t>Rectify petty and bureaucratic company policies.</a:t>
            </a:r>
          </a:p>
          <a:p>
            <a:pPr algn="just" fontAlgn="base">
              <a:spcBef>
                <a:spcPts val="2400"/>
              </a:spcBef>
              <a:buFont typeface="Arial" panose="020B0604020202020204" pitchFamily="34" charset="0"/>
              <a:buChar char="•"/>
            </a:pPr>
            <a:r>
              <a:rPr lang="en-US" sz="2400" b="0" i="0" dirty="0">
                <a:effectLst/>
                <a:latin typeface="Times New Roman" panose="02020603050405020304" pitchFamily="18" charset="0"/>
              </a:rPr>
              <a:t>Ensure each team member feels supported without feeling micromanaged. You can do this by using </a:t>
            </a:r>
            <a:r>
              <a:rPr lang="en-US" sz="2400" b="0" i="0" strike="noStrike" dirty="0">
                <a:effectLst/>
                <a:latin typeface="Times New Roman" panose="02020603050405020304" pitchFamily="18" charset="0"/>
              </a:rPr>
              <a:t>servant leadership</a:t>
            </a:r>
            <a:r>
              <a:rPr lang="en-US" sz="2400" b="0" i="0" dirty="0">
                <a:effectLst/>
                <a:latin typeface="Times New Roman" panose="02020603050405020304" pitchFamily="18" charset="0"/>
              </a:rPr>
              <a:t> or a </a:t>
            </a:r>
            <a:r>
              <a:rPr lang="en-US" sz="2400" b="0" i="0" strike="noStrike" dirty="0">
                <a:effectLst/>
                <a:latin typeface="Times New Roman" panose="02020603050405020304" pitchFamily="18" charset="0"/>
              </a:rPr>
              <a:t>democratic leadership style</a:t>
            </a:r>
            <a:r>
              <a:rPr lang="en-US" sz="2400" b="0" i="0" dirty="0">
                <a:effectLst/>
                <a:latin typeface="Times New Roman" panose="02020603050405020304" pitchFamily="18" charset="0"/>
              </a:rPr>
              <a:t>.</a:t>
            </a:r>
          </a:p>
          <a:p>
            <a:pPr algn="just" fontAlgn="base">
              <a:spcBef>
                <a:spcPts val="2400"/>
              </a:spcBef>
              <a:buFont typeface="Arial" panose="020B0604020202020204" pitchFamily="34" charset="0"/>
              <a:buChar char="•"/>
            </a:pPr>
            <a:r>
              <a:rPr lang="en-US" sz="2400" b="0" i="0" dirty="0">
                <a:effectLst/>
                <a:latin typeface="Times New Roman" panose="02020603050405020304" pitchFamily="18" charset="0"/>
              </a:rPr>
              <a:t>Ensure the day to day working culture is supportive. No bullying. No cliques. Everyone treated with equal respect.</a:t>
            </a:r>
          </a:p>
          <a:p>
            <a:pPr algn="just" fontAlgn="base">
              <a:spcBef>
                <a:spcPts val="2400"/>
              </a:spcBef>
              <a:buFont typeface="Arial" panose="020B0604020202020204" pitchFamily="34" charset="0"/>
              <a:buChar char="•"/>
            </a:pPr>
            <a:r>
              <a:rPr lang="en-US" sz="2400" b="0" i="0" dirty="0">
                <a:effectLst/>
                <a:latin typeface="Times New Roman" panose="02020603050405020304" pitchFamily="18" charset="0"/>
              </a:rPr>
              <a:t>Ensure that salaries are competitive within the industry. Ensure there are no major salary disparities between employees doing similar jobs.</a:t>
            </a:r>
          </a:p>
          <a:p>
            <a:pPr algn="just" fontAlgn="base">
              <a:spcBef>
                <a:spcPts val="2400"/>
              </a:spcBef>
              <a:buFont typeface="Arial" panose="020B0604020202020204" pitchFamily="34" charset="0"/>
              <a:buChar char="•"/>
            </a:pPr>
            <a:r>
              <a:rPr lang="en-US" sz="2400" b="0" i="0" dirty="0">
                <a:effectLst/>
                <a:latin typeface="Times New Roman" panose="02020603050405020304" pitchFamily="18" charset="0"/>
              </a:rPr>
              <a:t>To increase job satisfaction and status, aim to construct jobs in such a way that each team member finds their job meaningful.</a:t>
            </a:r>
          </a:p>
        </p:txBody>
      </p:sp>
    </p:spTree>
    <p:extLst>
      <p:ext uri="{BB962C8B-B14F-4D97-AF65-F5344CB8AC3E}">
        <p14:creationId xmlns:p14="http://schemas.microsoft.com/office/powerpoint/2010/main" val="3179492010"/>
      </p:ext>
    </p:extLst>
  </p:cSld>
  <p:clrMapOvr>
    <a:masterClrMapping/>
  </p:clrMapOvr>
  <p:transition spd="slow">
    <p:push dir="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alphaModFix amt="26000"/>
          </a:blip>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8B411D-93F5-4101-AAD6-13CA6954D0DF}"/>
              </a:ext>
            </a:extLst>
          </p:cNvPr>
          <p:cNvSpPr/>
          <p:nvPr/>
        </p:nvSpPr>
        <p:spPr>
          <a:xfrm>
            <a:off x="1541708" y="2321004"/>
            <a:ext cx="9108584" cy="2215991"/>
          </a:xfrm>
          <a:prstGeom prst="rect">
            <a:avLst/>
          </a:prstGeom>
          <a:noFill/>
        </p:spPr>
        <p:txBody>
          <a:bodyPr wrap="none" lIns="91440" tIns="45720" rIns="91440" bIns="45720">
            <a:spAutoFit/>
          </a:bodyPr>
          <a:lstStyle/>
          <a:p>
            <a:pPr algn="ctr"/>
            <a:r>
              <a:rPr lang="en-US" sz="138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Intelligence</a:t>
            </a:r>
            <a:r>
              <a:rPr 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Tree>
    <p:extLst>
      <p:ext uri="{BB962C8B-B14F-4D97-AF65-F5344CB8AC3E}">
        <p14:creationId xmlns:p14="http://schemas.microsoft.com/office/powerpoint/2010/main" val="1769292654"/>
      </p:ext>
    </p:extLst>
  </p:cSld>
  <p:clrMapOvr>
    <a:masterClrMapping/>
  </p:clrMapOvr>
  <p:transition spd="slow">
    <p:push dir="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17000" b="-17000"/>
          </a:stretch>
        </a:blipFill>
        <a:effectLst/>
      </p:bgPr>
    </p:bg>
    <p:spTree>
      <p:nvGrpSpPr>
        <p:cNvPr id="1" name=""/>
        <p:cNvGrpSpPr/>
        <p:nvPr/>
      </p:nvGrpSpPr>
      <p:grpSpPr>
        <a:xfrm>
          <a:off x="0" y="0"/>
          <a:ext cx="0" cy="0"/>
          <a:chOff x="0" y="0"/>
          <a:chExt cx="0" cy="0"/>
        </a:xfrm>
      </p:grpSpPr>
      <p:pic>
        <p:nvPicPr>
          <p:cNvPr id="11266" name="Picture 2" descr="What is Business Emotional Intelligence?">
            <a:extLst>
              <a:ext uri="{FF2B5EF4-FFF2-40B4-BE49-F238E27FC236}">
                <a16:creationId xmlns:a16="http://schemas.microsoft.com/office/drawing/2014/main" id="{695AED90-7B94-4C1C-9CAA-9D25A73F04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76"/>
          <a:stretch/>
        </p:blipFill>
        <p:spPr bwMode="auto">
          <a:xfrm>
            <a:off x="0" y="718457"/>
            <a:ext cx="12192000" cy="61395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CB9F58-CFE2-480D-A164-4AEF39729A16}"/>
              </a:ext>
            </a:extLst>
          </p:cNvPr>
          <p:cNvSpPr txBox="1"/>
          <p:nvPr/>
        </p:nvSpPr>
        <p:spPr>
          <a:xfrm>
            <a:off x="3530233" y="0"/>
            <a:ext cx="5272597" cy="707886"/>
          </a:xfrm>
          <a:prstGeom prst="rect">
            <a:avLst/>
          </a:prstGeom>
          <a:noFill/>
        </p:spPr>
        <p:txBody>
          <a:bodyPr wrap="none" rtlCol="0">
            <a:spAutoFit/>
          </a:bodyPr>
          <a:lstStyle/>
          <a:p>
            <a:r>
              <a:rPr lang="en-US" sz="4000" b="1" u="sng" dirty="0">
                <a:ln w="13462">
                  <a:solidFill>
                    <a:schemeClr val="tx1">
                      <a:lumMod val="50000"/>
                      <a:lumOff val="50000"/>
                    </a:schemeClr>
                  </a:solidFill>
                  <a:prstDash val="solid"/>
                </a:ln>
                <a:solidFill>
                  <a:schemeClr val="tx1">
                    <a:lumMod val="85000"/>
                    <a:lumOff val="15000"/>
                  </a:schemeClr>
                </a:solidFill>
                <a:effectLst>
                  <a:outerShdw dist="38100" dir="2700000" algn="bl" rotWithShape="0">
                    <a:schemeClr val="accent5"/>
                  </a:outerShdw>
                </a:effectLst>
              </a:rPr>
              <a:t>Emotional Intelligence</a:t>
            </a:r>
            <a:endParaRPr lang="en-IN" sz="4000" b="1" u="sng" dirty="0">
              <a:ln w="13462">
                <a:solidFill>
                  <a:schemeClr val="tx1">
                    <a:lumMod val="50000"/>
                    <a:lumOff val="50000"/>
                  </a:schemeClr>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66352480"/>
      </p:ext>
    </p:extLst>
  </p:cSld>
  <p:clrMapOvr>
    <a:masterClrMapping/>
  </p:clrMapOvr>
  <p:transition spd="slow">
    <p:push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a:bodyPr>
          <a:lstStyle/>
          <a:p>
            <a:r>
              <a:rPr lang="en-US" dirty="0" smtClean="0"/>
              <a:t>Personality Type</a:t>
            </a:r>
            <a:endParaRPr lang="en-US" dirty="0"/>
          </a:p>
        </p:txBody>
      </p:sp>
      <p:graphicFrame>
        <p:nvGraphicFramePr>
          <p:cNvPr id="4" name="Table 3"/>
          <p:cNvGraphicFramePr>
            <a:graphicFrameLocks noGrp="1"/>
          </p:cNvGraphicFramePr>
          <p:nvPr/>
        </p:nvGraphicFramePr>
        <p:xfrm>
          <a:off x="2590800" y="1066801"/>
          <a:ext cx="7010400" cy="1731645"/>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451485">
                <a:tc>
                  <a:txBody>
                    <a:bodyPr/>
                    <a:lstStyle/>
                    <a:p>
                      <a:pPr algn="ctr"/>
                      <a:r>
                        <a:rPr lang="en-US" dirty="0" smtClean="0"/>
                        <a:t>Type A</a:t>
                      </a:r>
                      <a:endParaRPr lang="en-US" dirty="0"/>
                    </a:p>
                  </a:txBody>
                  <a:tcPr/>
                </a:tc>
                <a:tc>
                  <a:txBody>
                    <a:bodyPr/>
                    <a:lstStyle/>
                    <a:p>
                      <a:pPr algn="ctr"/>
                      <a:r>
                        <a:rPr lang="en-US" dirty="0" smtClean="0"/>
                        <a:t>Type B</a:t>
                      </a:r>
                      <a:endParaRPr lang="en-US" dirty="0"/>
                    </a:p>
                  </a:txBody>
                  <a:tcPr/>
                </a:tc>
                <a:extLst>
                  <a:ext uri="{0D108BD9-81ED-4DB2-BD59-A6C34878D82A}">
                    <a16:rowId xmlns:a16="http://schemas.microsoft.com/office/drawing/2014/main" val="10000"/>
                  </a:ext>
                </a:extLst>
              </a:tr>
              <a:tr h="451485">
                <a:tc>
                  <a:txBody>
                    <a:bodyPr/>
                    <a:lstStyle/>
                    <a:p>
                      <a:r>
                        <a:rPr lang="en-US" dirty="0" smtClean="0"/>
                        <a:t>Very restless, Can do Immediately, Need result Immediately</a:t>
                      </a:r>
                      <a:endParaRPr lang="en-US" dirty="0"/>
                    </a:p>
                  </a:txBody>
                  <a:tcPr/>
                </a:tc>
                <a:tc>
                  <a:txBody>
                    <a:bodyPr/>
                    <a:lstStyle/>
                    <a:p>
                      <a:r>
                        <a:rPr lang="en-US" dirty="0" smtClean="0"/>
                        <a:t>Very steady, Do with thinking &amp; slowly. For result there is no hurry</a:t>
                      </a:r>
                      <a:endParaRPr lang="en-US" dirty="0"/>
                    </a:p>
                  </a:txBody>
                  <a:tcPr/>
                </a:tc>
                <a:extLst>
                  <a:ext uri="{0D108BD9-81ED-4DB2-BD59-A6C34878D82A}">
                    <a16:rowId xmlns:a16="http://schemas.microsoft.com/office/drawing/2014/main" val="10001"/>
                  </a:ext>
                </a:extLst>
              </a:tr>
              <a:tr h="451485">
                <a:tc>
                  <a:txBody>
                    <a:bodyPr/>
                    <a:lstStyle/>
                    <a:p>
                      <a:r>
                        <a:rPr lang="en-US" dirty="0" smtClean="0"/>
                        <a:t>It is good or bad but situation dependent</a:t>
                      </a:r>
                      <a:endParaRPr lang="en-US" dirty="0"/>
                    </a:p>
                  </a:txBody>
                  <a:tcPr/>
                </a:tc>
                <a:tc>
                  <a:txBody>
                    <a:bodyPr/>
                    <a:lstStyle/>
                    <a:p>
                      <a:r>
                        <a:rPr lang="en-US" dirty="0" smtClean="0"/>
                        <a:t>It is also good or bad but situation dependent</a:t>
                      </a:r>
                      <a:endParaRPr lang="en-US" dirty="0"/>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2514600" y="2895600"/>
          <a:ext cx="7162800" cy="518160"/>
        </p:xfrm>
        <a:graphic>
          <a:graphicData uri="http://schemas.openxmlformats.org/drawingml/2006/table">
            <a:tbl>
              <a:tblPr firstRow="1" bandRow="1">
                <a:tableStyleId>{5C22544A-7EE6-4342-B048-85BDC9FD1C3A}</a:tableStyleId>
              </a:tblPr>
              <a:tblGrid>
                <a:gridCol w="7162800">
                  <a:extLst>
                    <a:ext uri="{9D8B030D-6E8A-4147-A177-3AD203B41FA5}">
                      <a16:colId xmlns:a16="http://schemas.microsoft.com/office/drawing/2014/main" val="20000"/>
                    </a:ext>
                  </a:extLst>
                </a:gridCol>
              </a:tblGrid>
              <a:tr h="228600">
                <a:tc>
                  <a:txBody>
                    <a:bodyPr/>
                    <a:lstStyle/>
                    <a:p>
                      <a:pPr algn="ctr"/>
                      <a:r>
                        <a:rPr lang="en-US" sz="2800" dirty="0" smtClean="0"/>
                        <a:t>Personality Control Locus</a:t>
                      </a:r>
                      <a:endParaRPr lang="en-US" sz="2800" dirty="0"/>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2209800" y="3581401"/>
          <a:ext cx="7696200" cy="2646045"/>
        </p:xfrm>
        <a:graphic>
          <a:graphicData uri="http://schemas.openxmlformats.org/drawingml/2006/table">
            <a:tbl>
              <a:tblPr firstRow="1" bandRow="1">
                <a:tableStyleId>{5C22544A-7EE6-4342-B048-85BDC9FD1C3A}</a:tableStyleId>
              </a:tblPr>
              <a:tblGrid>
                <a:gridCol w="3848100">
                  <a:extLst>
                    <a:ext uri="{9D8B030D-6E8A-4147-A177-3AD203B41FA5}">
                      <a16:colId xmlns:a16="http://schemas.microsoft.com/office/drawing/2014/main" val="20000"/>
                    </a:ext>
                  </a:extLst>
                </a:gridCol>
                <a:gridCol w="3848100">
                  <a:extLst>
                    <a:ext uri="{9D8B030D-6E8A-4147-A177-3AD203B41FA5}">
                      <a16:colId xmlns:a16="http://schemas.microsoft.com/office/drawing/2014/main" val="20001"/>
                    </a:ext>
                  </a:extLst>
                </a:gridCol>
              </a:tblGrid>
              <a:tr h="451485">
                <a:tc>
                  <a:txBody>
                    <a:bodyPr/>
                    <a:lstStyle/>
                    <a:p>
                      <a:pPr algn="ctr"/>
                      <a:r>
                        <a:rPr lang="en-US" dirty="0" smtClean="0"/>
                        <a:t>Internal Locus of Control of Personality</a:t>
                      </a:r>
                      <a:endParaRPr lang="en-US" dirty="0"/>
                    </a:p>
                  </a:txBody>
                  <a:tcPr/>
                </a:tc>
                <a:tc>
                  <a:txBody>
                    <a:bodyPr/>
                    <a:lstStyle/>
                    <a:p>
                      <a:pPr algn="ctr"/>
                      <a:r>
                        <a:rPr lang="en-US" dirty="0" smtClean="0"/>
                        <a:t>External Locus of Control of Personality</a:t>
                      </a:r>
                      <a:endParaRPr lang="en-US" dirty="0"/>
                    </a:p>
                  </a:txBody>
                  <a:tcPr/>
                </a:tc>
                <a:extLst>
                  <a:ext uri="{0D108BD9-81ED-4DB2-BD59-A6C34878D82A}">
                    <a16:rowId xmlns:a16="http://schemas.microsoft.com/office/drawing/2014/main" val="10000"/>
                  </a:ext>
                </a:extLst>
              </a:tr>
              <a:tr h="451485">
                <a:tc>
                  <a:txBody>
                    <a:bodyPr/>
                    <a:lstStyle/>
                    <a:p>
                      <a:r>
                        <a:rPr lang="en-US" dirty="0" smtClean="0"/>
                        <a:t>Always find mistake of own: </a:t>
                      </a:r>
                    </a:p>
                    <a:p>
                      <a:endParaRPr lang="en-US" dirty="0"/>
                    </a:p>
                  </a:txBody>
                  <a:tcPr/>
                </a:tc>
                <a:tc>
                  <a:txBody>
                    <a:bodyPr/>
                    <a:lstStyle/>
                    <a:p>
                      <a:r>
                        <a:rPr lang="en-US" dirty="0" smtClean="0"/>
                        <a:t>Mistake is of other always,</a:t>
                      </a:r>
                      <a:r>
                        <a:rPr lang="en-US" baseline="0" dirty="0" smtClean="0"/>
                        <a:t> Don't look the mistakes of own. Question was tuff  for that result is poor</a:t>
                      </a:r>
                      <a:endParaRPr lang="en-US" dirty="0"/>
                    </a:p>
                  </a:txBody>
                  <a:tcPr/>
                </a:tc>
                <a:extLst>
                  <a:ext uri="{0D108BD9-81ED-4DB2-BD59-A6C34878D82A}">
                    <a16:rowId xmlns:a16="http://schemas.microsoft.com/office/drawing/2014/main" val="10001"/>
                  </a:ext>
                </a:extLst>
              </a:tr>
              <a:tr h="451485">
                <a:tc>
                  <a:txBody>
                    <a:bodyPr/>
                    <a:lstStyle/>
                    <a:p>
                      <a:r>
                        <a:rPr lang="en-US" dirty="0" smtClean="0"/>
                        <a:t>Can be controlled by own self</a:t>
                      </a:r>
                    </a:p>
                    <a:p>
                      <a:endParaRPr lang="en-US" dirty="0"/>
                    </a:p>
                  </a:txBody>
                  <a:tcPr/>
                </a:tc>
                <a:tc>
                  <a:txBody>
                    <a:bodyPr/>
                    <a:lstStyle/>
                    <a:p>
                      <a:r>
                        <a:rPr lang="en-US" dirty="0" smtClean="0"/>
                        <a:t>Can not be controlled by own</a:t>
                      </a:r>
                      <a:endParaRPr lang="en-US" dirty="0"/>
                    </a:p>
                  </a:txBody>
                  <a:tcPr/>
                </a:tc>
                <a:extLst>
                  <a:ext uri="{0D108BD9-81ED-4DB2-BD59-A6C34878D82A}">
                    <a16:rowId xmlns:a16="http://schemas.microsoft.com/office/drawing/2014/main" val="10002"/>
                  </a:ext>
                </a:extLst>
              </a:tr>
              <a:tr h="451485">
                <a:tc>
                  <a:txBody>
                    <a:bodyPr/>
                    <a:lstStyle/>
                    <a:p>
                      <a:r>
                        <a:rPr lang="en-US" dirty="0" smtClean="0"/>
                        <a:t>Developmental as can check</a:t>
                      </a:r>
                      <a:endParaRPr lang="en-US" dirty="0"/>
                    </a:p>
                  </a:txBody>
                  <a:tcPr/>
                </a:tc>
                <a:tc>
                  <a:txBody>
                    <a:bodyPr/>
                    <a:lstStyle/>
                    <a:p>
                      <a:r>
                        <a:rPr lang="en-US" dirty="0" smtClean="0"/>
                        <a:t>Detrimental as can not </a:t>
                      </a:r>
                      <a:r>
                        <a:rPr lang="en-US" smtClean="0"/>
                        <a:t>be checked</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62357471"/>
      </p:ext>
    </p:extLst>
  </p:cSld>
  <p:clrMapOvr>
    <a:masterClrMapping/>
  </p:clrMapOvr>
  <p:transition spd="slow">
    <p:push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Constituents of Emotional Intelligence</a:t>
            </a:r>
            <a:endParaRPr lang="en-US" dirty="0"/>
          </a:p>
        </p:txBody>
      </p:sp>
      <p:sp>
        <p:nvSpPr>
          <p:cNvPr id="3" name="Content Placeholder 2"/>
          <p:cNvSpPr>
            <a:spLocks noGrp="1"/>
          </p:cNvSpPr>
          <p:nvPr>
            <p:ph idx="1"/>
          </p:nvPr>
        </p:nvSpPr>
        <p:spPr/>
        <p:txBody>
          <a:bodyPr>
            <a:normAutofit/>
          </a:bodyPr>
          <a:lstStyle/>
          <a:p>
            <a:pPr algn="just" fontAlgn="base">
              <a:buNone/>
            </a:pPr>
            <a:r>
              <a:rPr lang="en-US" dirty="0" smtClean="0"/>
              <a:t>    According to Daniel </a:t>
            </a:r>
            <a:r>
              <a:rPr lang="en-US" dirty="0" err="1" smtClean="0"/>
              <a:t>Goleman</a:t>
            </a:r>
            <a:r>
              <a:rPr lang="en-US" b="1" dirty="0" smtClean="0"/>
              <a:t>, </a:t>
            </a:r>
            <a:r>
              <a:rPr lang="en-US" dirty="0" smtClean="0"/>
              <a:t>there are five main elements of emotional intelligence:</a:t>
            </a:r>
          </a:p>
          <a:p>
            <a:pPr fontAlgn="base"/>
            <a:r>
              <a:rPr lang="en-US" dirty="0" smtClean="0"/>
              <a:t>Self-awareness</a:t>
            </a:r>
          </a:p>
          <a:p>
            <a:pPr fontAlgn="base"/>
            <a:r>
              <a:rPr lang="en-US" dirty="0" smtClean="0"/>
              <a:t>Self-regulation</a:t>
            </a:r>
          </a:p>
          <a:p>
            <a:pPr fontAlgn="base"/>
            <a:r>
              <a:rPr lang="en-US" dirty="0" smtClean="0"/>
              <a:t>Motivation</a:t>
            </a:r>
          </a:p>
          <a:p>
            <a:pPr fontAlgn="base"/>
            <a:r>
              <a:rPr lang="en-US" dirty="0" smtClean="0"/>
              <a:t>Empathy</a:t>
            </a:r>
          </a:p>
          <a:p>
            <a:pPr fontAlgn="base"/>
            <a:r>
              <a:rPr lang="en-US" dirty="0" smtClean="0"/>
              <a:t>Social skills</a:t>
            </a:r>
          </a:p>
          <a:p>
            <a:endParaRPr lang="en-US" dirty="0"/>
          </a:p>
        </p:txBody>
      </p:sp>
    </p:spTree>
    <p:extLst>
      <p:ext uri="{BB962C8B-B14F-4D97-AF65-F5344CB8AC3E}">
        <p14:creationId xmlns:p14="http://schemas.microsoft.com/office/powerpoint/2010/main" val="2321626148"/>
      </p:ext>
    </p:extLst>
  </p:cSld>
  <p:clrMapOvr>
    <a:masterClrMapping/>
  </p:clrMapOvr>
  <p:transition spd="slow">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5"/>
          <p:cNvGraphicFramePr>
            <a:graphicFrameLocks noChangeAspect="1"/>
          </p:cNvGraphicFramePr>
          <p:nvPr/>
        </p:nvGraphicFramePr>
        <p:xfrm>
          <a:off x="1600200" y="762001"/>
          <a:ext cx="8770938" cy="3656013"/>
        </p:xfrm>
        <a:graphic>
          <a:graphicData uri="http://schemas.openxmlformats.org/presentationml/2006/ole">
            <mc:AlternateContent xmlns:mc="http://schemas.openxmlformats.org/markup-compatibility/2006">
              <mc:Choice xmlns:v="urn:schemas-microsoft-com:vml" Requires="v">
                <p:oleObj spid="_x0000_s1042" name="Clip" r:id="rId3" imgW="5654520" imgH="2356920" progId="">
                  <p:embed/>
                </p:oleObj>
              </mc:Choice>
              <mc:Fallback>
                <p:oleObj name="Clip" r:id="rId3" imgW="5654520" imgH="2356920" progId="">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762001"/>
                        <a:ext cx="8770938" cy="365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7" name="Text Box 6"/>
          <p:cNvSpPr txBox="1">
            <a:spLocks noChangeArrowheads="1"/>
          </p:cNvSpPr>
          <p:nvPr/>
        </p:nvSpPr>
        <p:spPr bwMode="auto">
          <a:xfrm>
            <a:off x="1524000" y="4800601"/>
            <a:ext cx="9144000" cy="1484313"/>
          </a:xfrm>
          <a:prstGeom prst="rect">
            <a:avLst/>
          </a:prstGeom>
          <a:noFill/>
          <a:ln w="9525">
            <a:noFill/>
            <a:miter lim="800000"/>
            <a:headEnd/>
            <a:tailEnd/>
          </a:ln>
        </p:spPr>
        <p:txBody>
          <a:bodyPr>
            <a:spAutoFit/>
          </a:bodyPr>
          <a:lstStyle/>
          <a:p>
            <a:pPr algn="ctr">
              <a:lnSpc>
                <a:spcPct val="70000"/>
              </a:lnSpc>
              <a:spcBef>
                <a:spcPct val="50000"/>
              </a:spcBef>
            </a:pPr>
            <a:r>
              <a:rPr lang="en-US" sz="4800">
                <a:solidFill>
                  <a:srgbClr val="FF0066"/>
                </a:solidFill>
              </a:rPr>
              <a:t>Building A</a:t>
            </a:r>
          </a:p>
          <a:p>
            <a:pPr algn="ctr">
              <a:lnSpc>
                <a:spcPct val="70000"/>
              </a:lnSpc>
              <a:spcBef>
                <a:spcPct val="50000"/>
              </a:spcBef>
            </a:pPr>
            <a:r>
              <a:rPr lang="en-US" sz="4800">
                <a:solidFill>
                  <a:srgbClr val="FF0066"/>
                </a:solidFill>
              </a:rPr>
              <a:t> High Performing Team</a:t>
            </a:r>
          </a:p>
        </p:txBody>
      </p:sp>
    </p:spTree>
    <p:extLst>
      <p:ext uri="{BB962C8B-B14F-4D97-AF65-F5344CB8AC3E}">
        <p14:creationId xmlns:p14="http://schemas.microsoft.com/office/powerpoint/2010/main" val="1759208765"/>
      </p:ext>
    </p:extLst>
  </p:cSld>
  <p:clrMapOvr>
    <a:masterClrMapping/>
  </p:clrMapOvr>
  <p:transition spd="slow">
    <p:push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Constituents of Emotional Intelligence</a:t>
            </a:r>
            <a:endParaRPr lang="en-US" dirty="0"/>
          </a:p>
        </p:txBody>
      </p:sp>
      <p:sp>
        <p:nvSpPr>
          <p:cNvPr id="3" name="Content Placeholder 2"/>
          <p:cNvSpPr>
            <a:spLocks noGrp="1"/>
          </p:cNvSpPr>
          <p:nvPr>
            <p:ph idx="1"/>
          </p:nvPr>
        </p:nvSpPr>
        <p:spPr/>
        <p:txBody>
          <a:bodyPr>
            <a:normAutofit/>
          </a:bodyPr>
          <a:lstStyle/>
          <a:p>
            <a:pPr algn="just" fontAlgn="base">
              <a:buFont typeface="Wingdings" pitchFamily="2" charset="2"/>
              <a:buChar char="ü"/>
            </a:pPr>
            <a:r>
              <a:rPr lang="en-US" dirty="0" smtClean="0"/>
              <a:t>    </a:t>
            </a:r>
            <a:r>
              <a:rPr lang="en-US" b="1" dirty="0" smtClean="0"/>
              <a:t>Self-awareness</a:t>
            </a:r>
            <a:r>
              <a:rPr lang="en-US" dirty="0" smtClean="0"/>
              <a:t>: The ability to recognize &amp; understand own moods, emotions and drives.</a:t>
            </a:r>
          </a:p>
          <a:p>
            <a:pPr algn="just" fontAlgn="base">
              <a:buFont typeface="Wingdings" pitchFamily="2" charset="2"/>
              <a:buChar char="ü"/>
            </a:pPr>
            <a:r>
              <a:rPr lang="en-US" b="1" dirty="0" smtClean="0"/>
              <a:t>Self Regulation</a:t>
            </a:r>
            <a:r>
              <a:rPr lang="en-US" dirty="0" smtClean="0"/>
              <a:t>: The ability to manage one’s own emotions and impulses</a:t>
            </a:r>
          </a:p>
          <a:p>
            <a:pPr algn="just" fontAlgn="base">
              <a:buNone/>
            </a:pPr>
            <a:r>
              <a:rPr lang="en-US" dirty="0" smtClean="0"/>
              <a:t> Leaders who regulate themselves effectively rarely verbally attack others, make rushed or emotional decisions, stereotype people, or compromise their values. Self-regulation is all about staying in control.</a:t>
            </a:r>
          </a:p>
          <a:p>
            <a:pPr>
              <a:buNone/>
            </a:pPr>
            <a:endParaRPr lang="en-US" dirty="0"/>
          </a:p>
        </p:txBody>
      </p:sp>
    </p:spTree>
    <p:extLst>
      <p:ext uri="{BB962C8B-B14F-4D97-AF65-F5344CB8AC3E}">
        <p14:creationId xmlns:p14="http://schemas.microsoft.com/office/powerpoint/2010/main" val="26836528"/>
      </p:ext>
    </p:extLst>
  </p:cSld>
  <p:clrMapOvr>
    <a:masterClrMapping/>
  </p:clrMapOvr>
  <p:transition spd="slow">
    <p:push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Constituents of Emotional Intelligence</a:t>
            </a:r>
            <a:endParaRPr lang="en-US" dirty="0"/>
          </a:p>
        </p:txBody>
      </p:sp>
      <p:sp>
        <p:nvSpPr>
          <p:cNvPr id="3" name="Content Placeholder 2"/>
          <p:cNvSpPr>
            <a:spLocks noGrp="1"/>
          </p:cNvSpPr>
          <p:nvPr>
            <p:ph idx="1"/>
          </p:nvPr>
        </p:nvSpPr>
        <p:spPr/>
        <p:txBody>
          <a:bodyPr>
            <a:normAutofit/>
          </a:bodyPr>
          <a:lstStyle/>
          <a:p>
            <a:pPr algn="just" fontAlgn="base">
              <a:buFont typeface="Wingdings" pitchFamily="2" charset="2"/>
              <a:buChar char="ü"/>
            </a:pPr>
            <a:r>
              <a:rPr lang="en-US" b="1" dirty="0" smtClean="0"/>
              <a:t>Motivation</a:t>
            </a:r>
            <a:r>
              <a:rPr lang="en-US" dirty="0" smtClean="0"/>
              <a:t>: Self-motivated leaders work consistently toward their goals, and they have extremely high standards for the quality of their work. They also have the ability to persist in the time of failure. They have the strong desired to achieve and also have organizational commitment.</a:t>
            </a:r>
          </a:p>
          <a:p>
            <a:pPr algn="just" fontAlgn="base">
              <a:buFont typeface="Wingdings" pitchFamily="2" charset="2"/>
              <a:buChar char="ü"/>
            </a:pPr>
            <a:r>
              <a:rPr lang="en-US" dirty="0" smtClean="0"/>
              <a:t> </a:t>
            </a:r>
            <a:r>
              <a:rPr lang="en-US" b="1" dirty="0" smtClean="0"/>
              <a:t>Empathy: </a:t>
            </a:r>
            <a:r>
              <a:rPr lang="en-US" dirty="0" smtClean="0"/>
              <a:t>The ability to understand the emotions, feelings &amp; need of others. Skill in treating people according to their emotional need</a:t>
            </a:r>
          </a:p>
          <a:p>
            <a:pPr algn="just" fontAlgn="base">
              <a:buFont typeface="Wingdings" pitchFamily="2" charset="2"/>
              <a:buChar char="ü"/>
            </a:pPr>
            <a:endParaRPr lang="en-US" dirty="0" smtClean="0"/>
          </a:p>
          <a:p>
            <a:pPr algn="just" fontAlgn="base">
              <a:buFont typeface="Wingdings" pitchFamily="2" charset="2"/>
              <a:buChar char="ü"/>
            </a:pPr>
            <a:endParaRPr lang="en-US" dirty="0" smtClean="0"/>
          </a:p>
        </p:txBody>
      </p:sp>
    </p:spTree>
    <p:extLst>
      <p:ext uri="{BB962C8B-B14F-4D97-AF65-F5344CB8AC3E}">
        <p14:creationId xmlns:p14="http://schemas.microsoft.com/office/powerpoint/2010/main" val="3801180446"/>
      </p:ext>
    </p:extLst>
  </p:cSld>
  <p:clrMapOvr>
    <a:masterClrMapping/>
  </p:clrMapOvr>
  <p:transition spd="slow">
    <p:push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Constituents of Emotional Intelligence</a:t>
            </a:r>
            <a:endParaRPr lang="en-US" dirty="0"/>
          </a:p>
        </p:txBody>
      </p:sp>
      <p:sp>
        <p:nvSpPr>
          <p:cNvPr id="3" name="Content Placeholder 2"/>
          <p:cNvSpPr>
            <a:spLocks noGrp="1"/>
          </p:cNvSpPr>
          <p:nvPr>
            <p:ph idx="1"/>
          </p:nvPr>
        </p:nvSpPr>
        <p:spPr/>
        <p:txBody>
          <a:bodyPr>
            <a:normAutofit/>
          </a:bodyPr>
          <a:lstStyle/>
          <a:p>
            <a:pPr fontAlgn="base">
              <a:buFont typeface="Wingdings" pitchFamily="2" charset="2"/>
              <a:buChar char="ü"/>
            </a:pPr>
            <a:r>
              <a:rPr lang="en-US" b="1" dirty="0" smtClean="0"/>
              <a:t>Social skills: </a:t>
            </a:r>
            <a:r>
              <a:rPr lang="en-US" dirty="0" smtClean="0"/>
              <a:t>Proficiency in managing the relationship &amp; building network. An ability to find common ground &amp; build rapport.</a:t>
            </a:r>
          </a:p>
          <a:p>
            <a:pPr fontAlgn="base">
              <a:buNone/>
            </a:pPr>
            <a:r>
              <a:rPr lang="en-US" dirty="0" smtClean="0"/>
              <a:t> </a:t>
            </a:r>
            <a:r>
              <a:rPr lang="en-US" b="1" dirty="0" smtClean="0"/>
              <a:t>Hallmark of social skills: </a:t>
            </a:r>
          </a:p>
          <a:p>
            <a:pPr fontAlgn="base">
              <a:buFont typeface="Wingdings" pitchFamily="2" charset="2"/>
              <a:buChar char="§"/>
            </a:pPr>
            <a:r>
              <a:rPr lang="en-US" dirty="0" smtClean="0"/>
              <a:t>Effective Communication, </a:t>
            </a:r>
          </a:p>
          <a:p>
            <a:pPr fontAlgn="base">
              <a:buFont typeface="Wingdings" pitchFamily="2" charset="2"/>
              <a:buChar char="§"/>
            </a:pPr>
            <a:r>
              <a:rPr lang="en-US" dirty="0" smtClean="0"/>
              <a:t>Listening ability, </a:t>
            </a:r>
          </a:p>
          <a:p>
            <a:pPr fontAlgn="base">
              <a:buFont typeface="Wingdings" pitchFamily="2" charset="2"/>
              <a:buChar char="§"/>
            </a:pPr>
            <a:r>
              <a:rPr lang="en-US" dirty="0" smtClean="0"/>
              <a:t>Persuasiveness &amp; conflict management, </a:t>
            </a:r>
          </a:p>
          <a:p>
            <a:pPr fontAlgn="base">
              <a:buFont typeface="Wingdings" pitchFamily="2" charset="2"/>
              <a:buChar char="§"/>
            </a:pPr>
            <a:r>
              <a:rPr lang="en-US" dirty="0" smtClean="0"/>
              <a:t>Expertise in team building</a:t>
            </a:r>
          </a:p>
          <a:p>
            <a:endParaRPr lang="en-US" dirty="0"/>
          </a:p>
        </p:txBody>
      </p:sp>
    </p:spTree>
    <p:extLst>
      <p:ext uri="{BB962C8B-B14F-4D97-AF65-F5344CB8AC3E}">
        <p14:creationId xmlns:p14="http://schemas.microsoft.com/office/powerpoint/2010/main" val="1616654729"/>
      </p:ext>
    </p:extLst>
  </p:cSld>
  <p:clrMapOvr>
    <a:masterClrMapping/>
  </p:clrMapOvr>
  <p:transition spd="slow">
    <p:push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17000" b="-17000"/>
          </a:stretch>
        </a:blipFill>
        <a:effectLst/>
      </p:bgPr>
    </p:bg>
    <p:spTree>
      <p:nvGrpSpPr>
        <p:cNvPr id="1" name=""/>
        <p:cNvGrpSpPr/>
        <p:nvPr/>
      </p:nvGrpSpPr>
      <p:grpSpPr>
        <a:xfrm>
          <a:off x="0" y="0"/>
          <a:ext cx="0" cy="0"/>
          <a:chOff x="0" y="0"/>
          <a:chExt cx="0" cy="0"/>
        </a:xfrm>
      </p:grpSpPr>
      <p:pic>
        <p:nvPicPr>
          <p:cNvPr id="12290" name="Picture 2" descr="Tim Kinane , Communicating in Times of Crisis">
            <a:extLst>
              <a:ext uri="{FF2B5EF4-FFF2-40B4-BE49-F238E27FC236}">
                <a16:creationId xmlns:a16="http://schemas.microsoft.com/office/drawing/2014/main" id="{0E7AC566-0F13-4DF2-BEC3-5BC6EBD552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25" t="3580" r="8924" b="7053"/>
          <a:stretch/>
        </p:blipFill>
        <p:spPr bwMode="auto">
          <a:xfrm>
            <a:off x="2925819" y="207818"/>
            <a:ext cx="753436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98972"/>
      </p:ext>
    </p:extLst>
  </p:cSld>
  <p:clrMapOvr>
    <a:masterClrMapping/>
  </p:clrMapOvr>
  <p:transition spd="slow">
    <p:push dir="r"/>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808317"/>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4000" r="-4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9EE6CF6-542C-4C17-9D55-48786BE75124}"/>
              </a:ext>
            </a:extLst>
          </p:cNvPr>
          <p:cNvSpPr txBox="1"/>
          <p:nvPr/>
        </p:nvSpPr>
        <p:spPr>
          <a:xfrm>
            <a:off x="0" y="176351"/>
            <a:ext cx="12192000" cy="1720664"/>
          </a:xfrm>
          <a:prstGeom prst="rect">
            <a:avLst/>
          </a:prstGeom>
          <a:noFill/>
        </p:spPr>
        <p:txBody>
          <a:bodyPr wrap="square">
            <a:spAutoFit/>
          </a:bodyPr>
          <a:lstStyle/>
          <a:p>
            <a:pPr algn="just">
              <a:lnSpc>
                <a:spcPct val="140000"/>
              </a:lnSpc>
            </a:pPr>
            <a:r>
              <a:rPr lang="en-US" sz="4000" dirty="0">
                <a:solidFill>
                  <a:schemeClr val="tx2"/>
                </a:solidFill>
              </a:rPr>
              <a:t>Essential Elements of </a:t>
            </a:r>
          </a:p>
          <a:p>
            <a:pPr algn="just">
              <a:lnSpc>
                <a:spcPct val="140000"/>
              </a:lnSpc>
            </a:pPr>
            <a:r>
              <a:rPr lang="en-US" sz="4000" dirty="0">
                <a:solidFill>
                  <a:schemeClr val="tx2"/>
                </a:solidFill>
              </a:rPr>
              <a:t>Teams</a:t>
            </a:r>
          </a:p>
        </p:txBody>
      </p:sp>
      <p:graphicFrame>
        <p:nvGraphicFramePr>
          <p:cNvPr id="8" name="Diagram 7">
            <a:extLst>
              <a:ext uri="{FF2B5EF4-FFF2-40B4-BE49-F238E27FC236}">
                <a16:creationId xmlns:a16="http://schemas.microsoft.com/office/drawing/2014/main" id="{3E74ACA4-DB74-4824-8BBE-A0635D53670C}"/>
              </a:ext>
            </a:extLst>
          </p:cNvPr>
          <p:cNvGraphicFramePr/>
          <p:nvPr>
            <p:extLst>
              <p:ext uri="{D42A27DB-BD31-4B8C-83A1-F6EECF244321}">
                <p14:modId xmlns:p14="http://schemas.microsoft.com/office/powerpoint/2010/main" val="349259418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2319989"/>
      </p:ext>
    </p:extLst>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524000" y="0"/>
            <a:ext cx="7772400" cy="1028700"/>
          </a:xfrm>
        </p:spPr>
        <p:txBody>
          <a:bodyPr/>
          <a:lstStyle/>
          <a:p>
            <a:pPr algn="l"/>
            <a:r>
              <a:rPr lang="en-US" smtClean="0">
                <a:latin typeface="Comic Sans MS" pitchFamily="66" charset="0"/>
              </a:rPr>
              <a:t>Effective Team Member</a:t>
            </a:r>
          </a:p>
        </p:txBody>
      </p:sp>
      <p:sp>
        <p:nvSpPr>
          <p:cNvPr id="32771" name="Text Box 3"/>
          <p:cNvSpPr txBox="1">
            <a:spLocks noChangeArrowheads="1"/>
          </p:cNvSpPr>
          <p:nvPr/>
        </p:nvSpPr>
        <p:spPr bwMode="auto">
          <a:xfrm>
            <a:off x="3124200" y="1485900"/>
            <a:ext cx="5791200" cy="5016758"/>
          </a:xfrm>
          <a:prstGeom prst="rect">
            <a:avLst/>
          </a:prstGeom>
          <a:noFill/>
          <a:ln w="9525">
            <a:noFill/>
            <a:miter lim="800000"/>
            <a:headEnd/>
            <a:tailEnd/>
          </a:ln>
        </p:spPr>
        <p:txBody>
          <a:bodyPr>
            <a:spAutoFit/>
          </a:bodyPr>
          <a:lstStyle/>
          <a:p>
            <a:pPr marL="304800" indent="-304800">
              <a:buFontTx/>
              <a:buChar char="•"/>
            </a:pPr>
            <a:r>
              <a:rPr lang="en-US" sz="3200" dirty="0">
                <a:solidFill>
                  <a:schemeClr val="accent2"/>
                </a:solidFill>
              </a:rPr>
              <a:t>Understands and is committed to    group goals</a:t>
            </a:r>
            <a:r>
              <a:rPr lang="en-US" sz="3200" dirty="0"/>
              <a:t>.</a:t>
            </a:r>
          </a:p>
          <a:p>
            <a:pPr marL="304800" indent="-304800">
              <a:buFontTx/>
              <a:buChar char="•"/>
            </a:pPr>
            <a:r>
              <a:rPr lang="en-US" sz="3200" dirty="0">
                <a:solidFill>
                  <a:srgbClr val="FF00FF"/>
                </a:solidFill>
              </a:rPr>
              <a:t>Is friendly, concerned, and   interested in others</a:t>
            </a:r>
            <a:r>
              <a:rPr lang="en-US" sz="3200" dirty="0"/>
              <a:t>; </a:t>
            </a:r>
          </a:p>
          <a:p>
            <a:pPr marL="304800" indent="-304800">
              <a:buFontTx/>
              <a:buChar char="•"/>
            </a:pPr>
            <a:r>
              <a:rPr lang="en-US" sz="3200" dirty="0"/>
              <a:t>Acknowledges and   confronts conflict openly;</a:t>
            </a:r>
          </a:p>
          <a:p>
            <a:pPr marL="304800" indent="-304800">
              <a:buFontTx/>
              <a:buChar char="•"/>
            </a:pPr>
            <a:r>
              <a:rPr lang="en-US" sz="3200" dirty="0">
                <a:solidFill>
                  <a:srgbClr val="FF00FF"/>
                </a:solidFill>
              </a:rPr>
              <a:t>Listens to others with understanding;</a:t>
            </a:r>
          </a:p>
          <a:p>
            <a:pPr marL="304800" indent="-304800">
              <a:buFontTx/>
              <a:buChar char="•"/>
            </a:pPr>
            <a:r>
              <a:rPr lang="en-US" sz="3200" dirty="0"/>
              <a:t>Includes others in decision     making process;</a:t>
            </a:r>
          </a:p>
        </p:txBody>
      </p:sp>
      <p:grpSp>
        <p:nvGrpSpPr>
          <p:cNvPr id="2" name="Group 4"/>
          <p:cNvGrpSpPr>
            <a:grpSpLocks/>
          </p:cNvGrpSpPr>
          <p:nvPr/>
        </p:nvGrpSpPr>
        <p:grpSpPr bwMode="auto">
          <a:xfrm>
            <a:off x="8839200" y="1371600"/>
            <a:ext cx="1752600" cy="4953000"/>
            <a:chOff x="1417" y="1584"/>
            <a:chExt cx="1271" cy="1688"/>
          </a:xfrm>
        </p:grpSpPr>
        <p:grpSp>
          <p:nvGrpSpPr>
            <p:cNvPr id="3" name="Group 5"/>
            <p:cNvGrpSpPr>
              <a:grpSpLocks/>
            </p:cNvGrpSpPr>
            <p:nvPr/>
          </p:nvGrpSpPr>
          <p:grpSpPr bwMode="auto">
            <a:xfrm>
              <a:off x="1586" y="1927"/>
              <a:ext cx="1102" cy="1345"/>
              <a:chOff x="1586" y="1927"/>
              <a:chExt cx="1102" cy="1345"/>
            </a:xfrm>
          </p:grpSpPr>
          <p:sp>
            <p:nvSpPr>
              <p:cNvPr id="32796" name="Freeform 6"/>
              <p:cNvSpPr>
                <a:spLocks/>
              </p:cNvSpPr>
              <p:nvPr/>
            </p:nvSpPr>
            <p:spPr bwMode="auto">
              <a:xfrm>
                <a:off x="2460" y="2599"/>
                <a:ext cx="220" cy="634"/>
              </a:xfrm>
              <a:custGeom>
                <a:avLst/>
                <a:gdLst>
                  <a:gd name="T0" fmla="*/ 54 w 220"/>
                  <a:gd name="T1" fmla="*/ 0 h 634"/>
                  <a:gd name="T2" fmla="*/ 76 w 220"/>
                  <a:gd name="T3" fmla="*/ 95 h 634"/>
                  <a:gd name="T4" fmla="*/ 99 w 220"/>
                  <a:gd name="T5" fmla="*/ 188 h 634"/>
                  <a:gd name="T6" fmla="*/ 124 w 220"/>
                  <a:gd name="T7" fmla="*/ 299 h 634"/>
                  <a:gd name="T8" fmla="*/ 147 w 220"/>
                  <a:gd name="T9" fmla="*/ 380 h 634"/>
                  <a:gd name="T10" fmla="*/ 220 w 220"/>
                  <a:gd name="T11" fmla="*/ 606 h 634"/>
                  <a:gd name="T12" fmla="*/ 204 w 220"/>
                  <a:gd name="T13" fmla="*/ 625 h 634"/>
                  <a:gd name="T14" fmla="*/ 186 w 220"/>
                  <a:gd name="T15" fmla="*/ 634 h 634"/>
                  <a:gd name="T16" fmla="*/ 165 w 220"/>
                  <a:gd name="T17" fmla="*/ 634 h 634"/>
                  <a:gd name="T18" fmla="*/ 139 w 220"/>
                  <a:gd name="T19" fmla="*/ 615 h 634"/>
                  <a:gd name="T20" fmla="*/ 130 w 220"/>
                  <a:gd name="T21" fmla="*/ 592 h 634"/>
                  <a:gd name="T22" fmla="*/ 69 w 220"/>
                  <a:gd name="T23" fmla="*/ 347 h 634"/>
                  <a:gd name="T24" fmla="*/ 22 w 220"/>
                  <a:gd name="T25" fmla="*/ 167 h 634"/>
                  <a:gd name="T26" fmla="*/ 0 w 220"/>
                  <a:gd name="T27" fmla="*/ 93 h 634"/>
                  <a:gd name="T28" fmla="*/ 1 w 220"/>
                  <a:gd name="T29" fmla="*/ 98 h 634"/>
                  <a:gd name="T30" fmla="*/ 31 w 220"/>
                  <a:gd name="T31" fmla="*/ 42 h 634"/>
                  <a:gd name="T32" fmla="*/ 54 w 220"/>
                  <a:gd name="T33" fmla="*/ 0 h 6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0"/>
                  <a:gd name="T52" fmla="*/ 0 h 634"/>
                  <a:gd name="T53" fmla="*/ 220 w 220"/>
                  <a:gd name="T54" fmla="*/ 634 h 6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0" h="634">
                    <a:moveTo>
                      <a:pt x="54" y="0"/>
                    </a:moveTo>
                    <a:lnTo>
                      <a:pt x="76" y="95"/>
                    </a:lnTo>
                    <a:lnTo>
                      <a:pt x="99" y="188"/>
                    </a:lnTo>
                    <a:lnTo>
                      <a:pt x="124" y="299"/>
                    </a:lnTo>
                    <a:lnTo>
                      <a:pt x="147" y="380"/>
                    </a:lnTo>
                    <a:lnTo>
                      <a:pt x="220" y="606"/>
                    </a:lnTo>
                    <a:lnTo>
                      <a:pt x="204" y="625"/>
                    </a:lnTo>
                    <a:lnTo>
                      <a:pt x="186" y="634"/>
                    </a:lnTo>
                    <a:lnTo>
                      <a:pt x="165" y="634"/>
                    </a:lnTo>
                    <a:lnTo>
                      <a:pt x="139" y="615"/>
                    </a:lnTo>
                    <a:lnTo>
                      <a:pt x="130" y="592"/>
                    </a:lnTo>
                    <a:lnTo>
                      <a:pt x="69" y="347"/>
                    </a:lnTo>
                    <a:lnTo>
                      <a:pt x="22" y="167"/>
                    </a:lnTo>
                    <a:lnTo>
                      <a:pt x="0" y="93"/>
                    </a:lnTo>
                    <a:lnTo>
                      <a:pt x="1" y="98"/>
                    </a:lnTo>
                    <a:lnTo>
                      <a:pt x="31" y="42"/>
                    </a:lnTo>
                    <a:lnTo>
                      <a:pt x="54" y="0"/>
                    </a:lnTo>
                    <a:close/>
                  </a:path>
                </a:pathLst>
              </a:custGeom>
              <a:solidFill>
                <a:srgbClr val="CC9900"/>
              </a:solidFill>
              <a:ln w="9525">
                <a:noFill/>
                <a:round/>
                <a:headEnd/>
                <a:tailEnd/>
              </a:ln>
            </p:spPr>
            <p:txBody>
              <a:bodyPr/>
              <a:lstStyle/>
              <a:p>
                <a:endParaRPr lang="en-US"/>
              </a:p>
            </p:txBody>
          </p:sp>
          <p:sp>
            <p:nvSpPr>
              <p:cNvPr id="32797" name="Freeform 7"/>
              <p:cNvSpPr>
                <a:spLocks/>
              </p:cNvSpPr>
              <p:nvPr/>
            </p:nvSpPr>
            <p:spPr bwMode="auto">
              <a:xfrm>
                <a:off x="1591" y="2836"/>
                <a:ext cx="770" cy="427"/>
              </a:xfrm>
              <a:custGeom>
                <a:avLst/>
                <a:gdLst>
                  <a:gd name="T0" fmla="*/ 187 w 770"/>
                  <a:gd name="T1" fmla="*/ 24 h 427"/>
                  <a:gd name="T2" fmla="*/ 58 w 770"/>
                  <a:gd name="T3" fmla="*/ 0 h 427"/>
                  <a:gd name="T4" fmla="*/ 54 w 770"/>
                  <a:gd name="T5" fmla="*/ 3 h 427"/>
                  <a:gd name="T6" fmla="*/ 48 w 770"/>
                  <a:gd name="T7" fmla="*/ 20 h 427"/>
                  <a:gd name="T8" fmla="*/ 45 w 770"/>
                  <a:gd name="T9" fmla="*/ 24 h 427"/>
                  <a:gd name="T10" fmla="*/ 45 w 770"/>
                  <a:gd name="T11" fmla="*/ 59 h 427"/>
                  <a:gd name="T12" fmla="*/ 112 w 770"/>
                  <a:gd name="T13" fmla="*/ 74 h 427"/>
                  <a:gd name="T14" fmla="*/ 15 w 770"/>
                  <a:gd name="T15" fmla="*/ 277 h 427"/>
                  <a:gd name="T16" fmla="*/ 0 w 770"/>
                  <a:gd name="T17" fmla="*/ 307 h 427"/>
                  <a:gd name="T18" fmla="*/ 10 w 770"/>
                  <a:gd name="T19" fmla="*/ 321 h 427"/>
                  <a:gd name="T20" fmla="*/ 6 w 770"/>
                  <a:gd name="T21" fmla="*/ 321 h 427"/>
                  <a:gd name="T22" fmla="*/ 54 w 770"/>
                  <a:gd name="T23" fmla="*/ 330 h 427"/>
                  <a:gd name="T24" fmla="*/ 60 w 770"/>
                  <a:gd name="T25" fmla="*/ 321 h 427"/>
                  <a:gd name="T26" fmla="*/ 90 w 770"/>
                  <a:gd name="T27" fmla="*/ 235 h 427"/>
                  <a:gd name="T28" fmla="*/ 123 w 770"/>
                  <a:gd name="T29" fmla="*/ 146 h 427"/>
                  <a:gd name="T30" fmla="*/ 159 w 770"/>
                  <a:gd name="T31" fmla="*/ 80 h 427"/>
                  <a:gd name="T32" fmla="*/ 293 w 770"/>
                  <a:gd name="T33" fmla="*/ 98 h 427"/>
                  <a:gd name="T34" fmla="*/ 406 w 770"/>
                  <a:gd name="T35" fmla="*/ 119 h 427"/>
                  <a:gd name="T36" fmla="*/ 517 w 770"/>
                  <a:gd name="T37" fmla="*/ 144 h 427"/>
                  <a:gd name="T38" fmla="*/ 598 w 770"/>
                  <a:gd name="T39" fmla="*/ 165 h 427"/>
                  <a:gd name="T40" fmla="*/ 605 w 770"/>
                  <a:gd name="T41" fmla="*/ 259 h 427"/>
                  <a:gd name="T42" fmla="*/ 611 w 770"/>
                  <a:gd name="T43" fmla="*/ 402 h 427"/>
                  <a:gd name="T44" fmla="*/ 614 w 770"/>
                  <a:gd name="T45" fmla="*/ 421 h 427"/>
                  <a:gd name="T46" fmla="*/ 625 w 770"/>
                  <a:gd name="T47" fmla="*/ 424 h 427"/>
                  <a:gd name="T48" fmla="*/ 670 w 770"/>
                  <a:gd name="T49" fmla="*/ 427 h 427"/>
                  <a:gd name="T50" fmla="*/ 679 w 770"/>
                  <a:gd name="T51" fmla="*/ 414 h 427"/>
                  <a:gd name="T52" fmla="*/ 679 w 770"/>
                  <a:gd name="T53" fmla="*/ 327 h 427"/>
                  <a:gd name="T54" fmla="*/ 667 w 770"/>
                  <a:gd name="T55" fmla="*/ 235 h 427"/>
                  <a:gd name="T56" fmla="*/ 659 w 770"/>
                  <a:gd name="T57" fmla="*/ 179 h 427"/>
                  <a:gd name="T58" fmla="*/ 745 w 770"/>
                  <a:gd name="T59" fmla="*/ 205 h 427"/>
                  <a:gd name="T60" fmla="*/ 755 w 770"/>
                  <a:gd name="T61" fmla="*/ 197 h 427"/>
                  <a:gd name="T62" fmla="*/ 770 w 770"/>
                  <a:gd name="T63" fmla="*/ 150 h 427"/>
                  <a:gd name="T64" fmla="*/ 760 w 770"/>
                  <a:gd name="T65" fmla="*/ 138 h 427"/>
                  <a:gd name="T66" fmla="*/ 613 w 770"/>
                  <a:gd name="T67" fmla="*/ 105 h 427"/>
                  <a:gd name="T68" fmla="*/ 187 w 770"/>
                  <a:gd name="T69" fmla="*/ 24 h 4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70"/>
                  <a:gd name="T106" fmla="*/ 0 h 427"/>
                  <a:gd name="T107" fmla="*/ 770 w 770"/>
                  <a:gd name="T108" fmla="*/ 427 h 4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70" h="427">
                    <a:moveTo>
                      <a:pt x="187" y="24"/>
                    </a:moveTo>
                    <a:lnTo>
                      <a:pt x="58" y="0"/>
                    </a:lnTo>
                    <a:lnTo>
                      <a:pt x="54" y="3"/>
                    </a:lnTo>
                    <a:lnTo>
                      <a:pt x="48" y="20"/>
                    </a:lnTo>
                    <a:lnTo>
                      <a:pt x="45" y="24"/>
                    </a:lnTo>
                    <a:lnTo>
                      <a:pt x="45" y="59"/>
                    </a:lnTo>
                    <a:lnTo>
                      <a:pt x="112" y="74"/>
                    </a:lnTo>
                    <a:lnTo>
                      <a:pt x="15" y="277"/>
                    </a:lnTo>
                    <a:lnTo>
                      <a:pt x="0" y="307"/>
                    </a:lnTo>
                    <a:lnTo>
                      <a:pt x="10" y="321"/>
                    </a:lnTo>
                    <a:lnTo>
                      <a:pt x="6" y="321"/>
                    </a:lnTo>
                    <a:lnTo>
                      <a:pt x="54" y="330"/>
                    </a:lnTo>
                    <a:lnTo>
                      <a:pt x="60" y="321"/>
                    </a:lnTo>
                    <a:lnTo>
                      <a:pt x="90" y="235"/>
                    </a:lnTo>
                    <a:lnTo>
                      <a:pt x="123" y="146"/>
                    </a:lnTo>
                    <a:lnTo>
                      <a:pt x="159" y="80"/>
                    </a:lnTo>
                    <a:lnTo>
                      <a:pt x="293" y="98"/>
                    </a:lnTo>
                    <a:lnTo>
                      <a:pt x="406" y="119"/>
                    </a:lnTo>
                    <a:lnTo>
                      <a:pt x="517" y="144"/>
                    </a:lnTo>
                    <a:lnTo>
                      <a:pt x="598" y="165"/>
                    </a:lnTo>
                    <a:lnTo>
                      <a:pt x="605" y="259"/>
                    </a:lnTo>
                    <a:lnTo>
                      <a:pt x="611" y="402"/>
                    </a:lnTo>
                    <a:lnTo>
                      <a:pt x="614" y="421"/>
                    </a:lnTo>
                    <a:lnTo>
                      <a:pt x="625" y="424"/>
                    </a:lnTo>
                    <a:lnTo>
                      <a:pt x="670" y="427"/>
                    </a:lnTo>
                    <a:lnTo>
                      <a:pt x="679" y="414"/>
                    </a:lnTo>
                    <a:lnTo>
                      <a:pt x="679" y="327"/>
                    </a:lnTo>
                    <a:lnTo>
                      <a:pt x="667" y="235"/>
                    </a:lnTo>
                    <a:lnTo>
                      <a:pt x="659" y="179"/>
                    </a:lnTo>
                    <a:lnTo>
                      <a:pt x="745" y="205"/>
                    </a:lnTo>
                    <a:lnTo>
                      <a:pt x="755" y="197"/>
                    </a:lnTo>
                    <a:lnTo>
                      <a:pt x="770" y="150"/>
                    </a:lnTo>
                    <a:lnTo>
                      <a:pt x="760" y="138"/>
                    </a:lnTo>
                    <a:lnTo>
                      <a:pt x="613" y="105"/>
                    </a:lnTo>
                    <a:lnTo>
                      <a:pt x="187" y="24"/>
                    </a:lnTo>
                    <a:close/>
                  </a:path>
                </a:pathLst>
              </a:custGeom>
              <a:solidFill>
                <a:srgbClr val="CC9900"/>
              </a:solidFill>
              <a:ln w="9525">
                <a:noFill/>
                <a:round/>
                <a:headEnd/>
                <a:tailEnd/>
              </a:ln>
            </p:spPr>
            <p:txBody>
              <a:bodyPr/>
              <a:lstStyle/>
              <a:p>
                <a:endParaRPr lang="en-US"/>
              </a:p>
            </p:txBody>
          </p:sp>
          <p:sp>
            <p:nvSpPr>
              <p:cNvPr id="32798" name="Freeform 8"/>
              <p:cNvSpPr>
                <a:spLocks/>
              </p:cNvSpPr>
              <p:nvPr/>
            </p:nvSpPr>
            <p:spPr bwMode="auto">
              <a:xfrm>
                <a:off x="1678" y="1936"/>
                <a:ext cx="899" cy="1002"/>
              </a:xfrm>
              <a:custGeom>
                <a:avLst/>
                <a:gdLst>
                  <a:gd name="T0" fmla="*/ 12 w 899"/>
                  <a:gd name="T1" fmla="*/ 417 h 1002"/>
                  <a:gd name="T2" fmla="*/ 48 w 899"/>
                  <a:gd name="T3" fmla="*/ 306 h 1002"/>
                  <a:gd name="T4" fmla="*/ 91 w 899"/>
                  <a:gd name="T5" fmla="*/ 227 h 1002"/>
                  <a:gd name="T6" fmla="*/ 139 w 899"/>
                  <a:gd name="T7" fmla="*/ 159 h 1002"/>
                  <a:gd name="T8" fmla="*/ 192 w 899"/>
                  <a:gd name="T9" fmla="*/ 95 h 1002"/>
                  <a:gd name="T10" fmla="*/ 238 w 899"/>
                  <a:gd name="T11" fmla="*/ 60 h 1002"/>
                  <a:gd name="T12" fmla="*/ 299 w 899"/>
                  <a:gd name="T13" fmla="*/ 29 h 1002"/>
                  <a:gd name="T14" fmla="*/ 362 w 899"/>
                  <a:gd name="T15" fmla="*/ 5 h 1002"/>
                  <a:gd name="T16" fmla="*/ 437 w 899"/>
                  <a:gd name="T17" fmla="*/ 0 h 1002"/>
                  <a:gd name="T18" fmla="*/ 529 w 899"/>
                  <a:gd name="T19" fmla="*/ 3 h 1002"/>
                  <a:gd name="T20" fmla="*/ 607 w 899"/>
                  <a:gd name="T21" fmla="*/ 18 h 1002"/>
                  <a:gd name="T22" fmla="*/ 667 w 899"/>
                  <a:gd name="T23" fmla="*/ 44 h 1002"/>
                  <a:gd name="T24" fmla="*/ 733 w 899"/>
                  <a:gd name="T25" fmla="*/ 75 h 1002"/>
                  <a:gd name="T26" fmla="*/ 800 w 899"/>
                  <a:gd name="T27" fmla="*/ 123 h 1002"/>
                  <a:gd name="T28" fmla="*/ 845 w 899"/>
                  <a:gd name="T29" fmla="*/ 171 h 1002"/>
                  <a:gd name="T30" fmla="*/ 872 w 899"/>
                  <a:gd name="T31" fmla="*/ 216 h 1002"/>
                  <a:gd name="T32" fmla="*/ 890 w 899"/>
                  <a:gd name="T33" fmla="*/ 287 h 1002"/>
                  <a:gd name="T34" fmla="*/ 899 w 899"/>
                  <a:gd name="T35" fmla="*/ 342 h 1002"/>
                  <a:gd name="T36" fmla="*/ 894 w 899"/>
                  <a:gd name="T37" fmla="*/ 419 h 1002"/>
                  <a:gd name="T38" fmla="*/ 887 w 899"/>
                  <a:gd name="T39" fmla="*/ 492 h 1002"/>
                  <a:gd name="T40" fmla="*/ 875 w 899"/>
                  <a:gd name="T41" fmla="*/ 553 h 1002"/>
                  <a:gd name="T42" fmla="*/ 848 w 899"/>
                  <a:gd name="T43" fmla="*/ 631 h 1002"/>
                  <a:gd name="T44" fmla="*/ 816 w 899"/>
                  <a:gd name="T45" fmla="*/ 699 h 1002"/>
                  <a:gd name="T46" fmla="*/ 773 w 899"/>
                  <a:gd name="T47" fmla="*/ 782 h 1002"/>
                  <a:gd name="T48" fmla="*/ 736 w 899"/>
                  <a:gd name="T49" fmla="*/ 834 h 1002"/>
                  <a:gd name="T50" fmla="*/ 691 w 899"/>
                  <a:gd name="T51" fmla="*/ 887 h 1002"/>
                  <a:gd name="T52" fmla="*/ 640 w 899"/>
                  <a:gd name="T53" fmla="*/ 936 h 1002"/>
                  <a:gd name="T54" fmla="*/ 578 w 899"/>
                  <a:gd name="T55" fmla="*/ 981 h 1002"/>
                  <a:gd name="T56" fmla="*/ 496 w 899"/>
                  <a:gd name="T57" fmla="*/ 999 h 1002"/>
                  <a:gd name="T58" fmla="*/ 409 w 899"/>
                  <a:gd name="T59" fmla="*/ 1002 h 1002"/>
                  <a:gd name="T60" fmla="*/ 341 w 899"/>
                  <a:gd name="T61" fmla="*/ 995 h 1002"/>
                  <a:gd name="T62" fmla="*/ 274 w 899"/>
                  <a:gd name="T63" fmla="*/ 983 h 1002"/>
                  <a:gd name="T64" fmla="*/ 218 w 899"/>
                  <a:gd name="T65" fmla="*/ 971 h 1002"/>
                  <a:gd name="T66" fmla="*/ 157 w 899"/>
                  <a:gd name="T67" fmla="*/ 945 h 1002"/>
                  <a:gd name="T68" fmla="*/ 105 w 899"/>
                  <a:gd name="T69" fmla="*/ 909 h 1002"/>
                  <a:gd name="T70" fmla="*/ 72 w 899"/>
                  <a:gd name="T71" fmla="*/ 866 h 1002"/>
                  <a:gd name="T72" fmla="*/ 45 w 899"/>
                  <a:gd name="T73" fmla="*/ 801 h 1002"/>
                  <a:gd name="T74" fmla="*/ 24 w 899"/>
                  <a:gd name="T75" fmla="*/ 729 h 1002"/>
                  <a:gd name="T76" fmla="*/ 12 w 899"/>
                  <a:gd name="T77" fmla="*/ 634 h 1002"/>
                  <a:gd name="T78" fmla="*/ 1 w 899"/>
                  <a:gd name="T79" fmla="*/ 558 h 1002"/>
                  <a:gd name="T80" fmla="*/ 0 w 899"/>
                  <a:gd name="T81" fmla="*/ 494 h 1002"/>
                  <a:gd name="T82" fmla="*/ 6 w 899"/>
                  <a:gd name="T83" fmla="*/ 447 h 1002"/>
                  <a:gd name="T84" fmla="*/ 12 w 899"/>
                  <a:gd name="T85" fmla="*/ 417 h 10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9"/>
                  <a:gd name="T130" fmla="*/ 0 h 1002"/>
                  <a:gd name="T131" fmla="*/ 899 w 899"/>
                  <a:gd name="T132" fmla="*/ 1002 h 100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9" h="1002">
                    <a:moveTo>
                      <a:pt x="12" y="417"/>
                    </a:moveTo>
                    <a:lnTo>
                      <a:pt x="48" y="306"/>
                    </a:lnTo>
                    <a:lnTo>
                      <a:pt x="91" y="227"/>
                    </a:lnTo>
                    <a:lnTo>
                      <a:pt x="139" y="159"/>
                    </a:lnTo>
                    <a:lnTo>
                      <a:pt x="192" y="95"/>
                    </a:lnTo>
                    <a:lnTo>
                      <a:pt x="238" y="60"/>
                    </a:lnTo>
                    <a:lnTo>
                      <a:pt x="299" y="29"/>
                    </a:lnTo>
                    <a:lnTo>
                      <a:pt x="362" y="5"/>
                    </a:lnTo>
                    <a:lnTo>
                      <a:pt x="437" y="0"/>
                    </a:lnTo>
                    <a:lnTo>
                      <a:pt x="529" y="3"/>
                    </a:lnTo>
                    <a:lnTo>
                      <a:pt x="607" y="18"/>
                    </a:lnTo>
                    <a:lnTo>
                      <a:pt x="667" y="44"/>
                    </a:lnTo>
                    <a:lnTo>
                      <a:pt x="733" y="75"/>
                    </a:lnTo>
                    <a:lnTo>
                      <a:pt x="800" y="123"/>
                    </a:lnTo>
                    <a:lnTo>
                      <a:pt x="845" y="171"/>
                    </a:lnTo>
                    <a:lnTo>
                      <a:pt x="872" y="216"/>
                    </a:lnTo>
                    <a:lnTo>
                      <a:pt x="890" y="287"/>
                    </a:lnTo>
                    <a:lnTo>
                      <a:pt x="899" y="342"/>
                    </a:lnTo>
                    <a:lnTo>
                      <a:pt x="894" y="419"/>
                    </a:lnTo>
                    <a:lnTo>
                      <a:pt x="887" y="492"/>
                    </a:lnTo>
                    <a:lnTo>
                      <a:pt x="875" y="553"/>
                    </a:lnTo>
                    <a:lnTo>
                      <a:pt x="848" y="631"/>
                    </a:lnTo>
                    <a:lnTo>
                      <a:pt x="816" y="699"/>
                    </a:lnTo>
                    <a:lnTo>
                      <a:pt x="773" y="782"/>
                    </a:lnTo>
                    <a:lnTo>
                      <a:pt x="736" y="834"/>
                    </a:lnTo>
                    <a:lnTo>
                      <a:pt x="691" y="887"/>
                    </a:lnTo>
                    <a:lnTo>
                      <a:pt x="640" y="936"/>
                    </a:lnTo>
                    <a:lnTo>
                      <a:pt x="578" y="981"/>
                    </a:lnTo>
                    <a:lnTo>
                      <a:pt x="496" y="999"/>
                    </a:lnTo>
                    <a:lnTo>
                      <a:pt x="409" y="1002"/>
                    </a:lnTo>
                    <a:lnTo>
                      <a:pt x="341" y="995"/>
                    </a:lnTo>
                    <a:lnTo>
                      <a:pt x="274" y="983"/>
                    </a:lnTo>
                    <a:lnTo>
                      <a:pt x="218" y="971"/>
                    </a:lnTo>
                    <a:lnTo>
                      <a:pt x="157" y="945"/>
                    </a:lnTo>
                    <a:lnTo>
                      <a:pt x="105" y="909"/>
                    </a:lnTo>
                    <a:lnTo>
                      <a:pt x="72" y="866"/>
                    </a:lnTo>
                    <a:lnTo>
                      <a:pt x="45" y="801"/>
                    </a:lnTo>
                    <a:lnTo>
                      <a:pt x="24" y="729"/>
                    </a:lnTo>
                    <a:lnTo>
                      <a:pt x="12" y="634"/>
                    </a:lnTo>
                    <a:lnTo>
                      <a:pt x="1" y="558"/>
                    </a:lnTo>
                    <a:lnTo>
                      <a:pt x="0" y="494"/>
                    </a:lnTo>
                    <a:lnTo>
                      <a:pt x="6" y="447"/>
                    </a:lnTo>
                    <a:lnTo>
                      <a:pt x="12" y="417"/>
                    </a:lnTo>
                    <a:close/>
                  </a:path>
                </a:pathLst>
              </a:custGeom>
              <a:blipFill dpi="0" rotWithShape="0">
                <a:blip r:embed="rId2"/>
                <a:srcRect/>
                <a:tile tx="0" ty="0" sx="100000" sy="100000" flip="none" algn="tl"/>
              </a:blipFill>
              <a:ln w="9525">
                <a:noFill/>
                <a:round/>
                <a:headEnd/>
                <a:tailEnd/>
              </a:ln>
            </p:spPr>
            <p:txBody>
              <a:bodyPr/>
              <a:lstStyle/>
              <a:p>
                <a:endParaRPr lang="en-US"/>
              </a:p>
            </p:txBody>
          </p:sp>
          <p:sp>
            <p:nvSpPr>
              <p:cNvPr id="32799" name="Freeform 9"/>
              <p:cNvSpPr>
                <a:spLocks/>
              </p:cNvSpPr>
              <p:nvPr/>
            </p:nvSpPr>
            <p:spPr bwMode="auto">
              <a:xfrm>
                <a:off x="1762" y="2137"/>
                <a:ext cx="698" cy="626"/>
              </a:xfrm>
              <a:custGeom>
                <a:avLst/>
                <a:gdLst>
                  <a:gd name="T0" fmla="*/ 161 w 698"/>
                  <a:gd name="T1" fmla="*/ 0 h 626"/>
                  <a:gd name="T2" fmla="*/ 214 w 698"/>
                  <a:gd name="T3" fmla="*/ 8 h 626"/>
                  <a:gd name="T4" fmla="*/ 280 w 698"/>
                  <a:gd name="T5" fmla="*/ 18 h 626"/>
                  <a:gd name="T6" fmla="*/ 382 w 698"/>
                  <a:gd name="T7" fmla="*/ 29 h 626"/>
                  <a:gd name="T8" fmla="*/ 473 w 698"/>
                  <a:gd name="T9" fmla="*/ 33 h 626"/>
                  <a:gd name="T10" fmla="*/ 587 w 698"/>
                  <a:gd name="T11" fmla="*/ 35 h 626"/>
                  <a:gd name="T12" fmla="*/ 695 w 698"/>
                  <a:gd name="T13" fmla="*/ 42 h 626"/>
                  <a:gd name="T14" fmla="*/ 698 w 698"/>
                  <a:gd name="T15" fmla="*/ 56 h 626"/>
                  <a:gd name="T16" fmla="*/ 662 w 698"/>
                  <a:gd name="T17" fmla="*/ 212 h 626"/>
                  <a:gd name="T18" fmla="*/ 622 w 698"/>
                  <a:gd name="T19" fmla="*/ 379 h 626"/>
                  <a:gd name="T20" fmla="*/ 598 w 698"/>
                  <a:gd name="T21" fmla="*/ 481 h 626"/>
                  <a:gd name="T22" fmla="*/ 553 w 698"/>
                  <a:gd name="T23" fmla="*/ 626 h 626"/>
                  <a:gd name="T24" fmla="*/ 310 w 698"/>
                  <a:gd name="T25" fmla="*/ 590 h 626"/>
                  <a:gd name="T26" fmla="*/ 175 w 698"/>
                  <a:gd name="T27" fmla="*/ 575 h 626"/>
                  <a:gd name="T28" fmla="*/ 37 w 698"/>
                  <a:gd name="T29" fmla="*/ 570 h 626"/>
                  <a:gd name="T30" fmla="*/ 12 w 698"/>
                  <a:gd name="T31" fmla="*/ 570 h 626"/>
                  <a:gd name="T32" fmla="*/ 0 w 698"/>
                  <a:gd name="T33" fmla="*/ 564 h 626"/>
                  <a:gd name="T34" fmla="*/ 63 w 698"/>
                  <a:gd name="T35" fmla="*/ 273 h 626"/>
                  <a:gd name="T36" fmla="*/ 108 w 698"/>
                  <a:gd name="T37" fmla="*/ 98 h 626"/>
                  <a:gd name="T38" fmla="*/ 161 w 698"/>
                  <a:gd name="T39" fmla="*/ 0 h 6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8"/>
                  <a:gd name="T61" fmla="*/ 0 h 626"/>
                  <a:gd name="T62" fmla="*/ 698 w 698"/>
                  <a:gd name="T63" fmla="*/ 626 h 6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8" h="626">
                    <a:moveTo>
                      <a:pt x="161" y="0"/>
                    </a:moveTo>
                    <a:lnTo>
                      <a:pt x="214" y="8"/>
                    </a:lnTo>
                    <a:lnTo>
                      <a:pt x="280" y="18"/>
                    </a:lnTo>
                    <a:lnTo>
                      <a:pt x="382" y="29"/>
                    </a:lnTo>
                    <a:lnTo>
                      <a:pt x="473" y="33"/>
                    </a:lnTo>
                    <a:lnTo>
                      <a:pt x="587" y="35"/>
                    </a:lnTo>
                    <a:lnTo>
                      <a:pt x="695" y="42"/>
                    </a:lnTo>
                    <a:lnTo>
                      <a:pt x="698" y="56"/>
                    </a:lnTo>
                    <a:lnTo>
                      <a:pt x="662" y="212"/>
                    </a:lnTo>
                    <a:lnTo>
                      <a:pt x="622" y="379"/>
                    </a:lnTo>
                    <a:lnTo>
                      <a:pt x="598" y="481"/>
                    </a:lnTo>
                    <a:lnTo>
                      <a:pt x="553" y="626"/>
                    </a:lnTo>
                    <a:lnTo>
                      <a:pt x="310" y="590"/>
                    </a:lnTo>
                    <a:lnTo>
                      <a:pt x="175" y="575"/>
                    </a:lnTo>
                    <a:lnTo>
                      <a:pt x="37" y="570"/>
                    </a:lnTo>
                    <a:lnTo>
                      <a:pt x="12" y="570"/>
                    </a:lnTo>
                    <a:lnTo>
                      <a:pt x="0" y="564"/>
                    </a:lnTo>
                    <a:lnTo>
                      <a:pt x="63" y="273"/>
                    </a:lnTo>
                    <a:lnTo>
                      <a:pt x="108" y="98"/>
                    </a:lnTo>
                    <a:lnTo>
                      <a:pt x="161" y="0"/>
                    </a:lnTo>
                    <a:close/>
                  </a:path>
                </a:pathLst>
              </a:custGeom>
              <a:solidFill>
                <a:srgbClr val="EAEAEA"/>
              </a:solidFill>
              <a:ln w="9525">
                <a:noFill/>
                <a:round/>
                <a:headEnd/>
                <a:tailEnd/>
              </a:ln>
            </p:spPr>
            <p:txBody>
              <a:bodyPr/>
              <a:lstStyle/>
              <a:p>
                <a:endParaRPr lang="en-US"/>
              </a:p>
            </p:txBody>
          </p:sp>
          <p:grpSp>
            <p:nvGrpSpPr>
              <p:cNvPr id="4" name="Group 10"/>
              <p:cNvGrpSpPr>
                <a:grpSpLocks/>
              </p:cNvGrpSpPr>
              <p:nvPr/>
            </p:nvGrpSpPr>
            <p:grpSpPr bwMode="auto">
              <a:xfrm>
                <a:off x="1586" y="2827"/>
                <a:ext cx="786" cy="445"/>
                <a:chOff x="1586" y="2827"/>
                <a:chExt cx="786" cy="445"/>
              </a:xfrm>
            </p:grpSpPr>
            <p:sp>
              <p:nvSpPr>
                <p:cNvPr id="32819" name="Freeform 11"/>
                <p:cNvSpPr>
                  <a:spLocks/>
                </p:cNvSpPr>
                <p:nvPr/>
              </p:nvSpPr>
              <p:spPr bwMode="auto">
                <a:xfrm>
                  <a:off x="1625" y="2827"/>
                  <a:ext cx="747" cy="220"/>
                </a:xfrm>
                <a:custGeom>
                  <a:avLst/>
                  <a:gdLst>
                    <a:gd name="T0" fmla="*/ 149 w 747"/>
                    <a:gd name="T1" fmla="*/ 20 h 220"/>
                    <a:gd name="T2" fmla="*/ 86 w 747"/>
                    <a:gd name="T3" fmla="*/ 8 h 220"/>
                    <a:gd name="T4" fmla="*/ 27 w 747"/>
                    <a:gd name="T5" fmla="*/ 0 h 220"/>
                    <a:gd name="T6" fmla="*/ 11 w 747"/>
                    <a:gd name="T7" fmla="*/ 3 h 220"/>
                    <a:gd name="T8" fmla="*/ 2 w 747"/>
                    <a:gd name="T9" fmla="*/ 30 h 220"/>
                    <a:gd name="T10" fmla="*/ 0 w 747"/>
                    <a:gd name="T11" fmla="*/ 68 h 220"/>
                    <a:gd name="T12" fmla="*/ 8 w 747"/>
                    <a:gd name="T13" fmla="*/ 80 h 220"/>
                    <a:gd name="T14" fmla="*/ 33 w 747"/>
                    <a:gd name="T15" fmla="*/ 84 h 220"/>
                    <a:gd name="T16" fmla="*/ 131 w 747"/>
                    <a:gd name="T17" fmla="*/ 95 h 220"/>
                    <a:gd name="T18" fmla="*/ 258 w 747"/>
                    <a:gd name="T19" fmla="*/ 114 h 220"/>
                    <a:gd name="T20" fmla="*/ 390 w 747"/>
                    <a:gd name="T21" fmla="*/ 138 h 220"/>
                    <a:gd name="T22" fmla="*/ 528 w 747"/>
                    <a:gd name="T23" fmla="*/ 168 h 220"/>
                    <a:gd name="T24" fmla="*/ 631 w 747"/>
                    <a:gd name="T25" fmla="*/ 194 h 220"/>
                    <a:gd name="T26" fmla="*/ 699 w 747"/>
                    <a:gd name="T27" fmla="*/ 216 h 220"/>
                    <a:gd name="T28" fmla="*/ 715 w 747"/>
                    <a:gd name="T29" fmla="*/ 220 h 220"/>
                    <a:gd name="T30" fmla="*/ 720 w 747"/>
                    <a:gd name="T31" fmla="*/ 219 h 220"/>
                    <a:gd name="T32" fmla="*/ 727 w 747"/>
                    <a:gd name="T33" fmla="*/ 213 h 220"/>
                    <a:gd name="T34" fmla="*/ 747 w 747"/>
                    <a:gd name="T35" fmla="*/ 162 h 220"/>
                    <a:gd name="T36" fmla="*/ 747 w 747"/>
                    <a:gd name="T37" fmla="*/ 146 h 220"/>
                    <a:gd name="T38" fmla="*/ 727 w 747"/>
                    <a:gd name="T39" fmla="*/ 138 h 220"/>
                    <a:gd name="T40" fmla="*/ 601 w 747"/>
                    <a:gd name="T41" fmla="*/ 108 h 220"/>
                    <a:gd name="T42" fmla="*/ 561 w 747"/>
                    <a:gd name="T43" fmla="*/ 117 h 220"/>
                    <a:gd name="T44" fmla="*/ 724 w 747"/>
                    <a:gd name="T45" fmla="*/ 158 h 220"/>
                    <a:gd name="T46" fmla="*/ 726 w 747"/>
                    <a:gd name="T47" fmla="*/ 164 h 220"/>
                    <a:gd name="T48" fmla="*/ 711 w 747"/>
                    <a:gd name="T49" fmla="*/ 200 h 220"/>
                    <a:gd name="T50" fmla="*/ 703 w 747"/>
                    <a:gd name="T51" fmla="*/ 201 h 220"/>
                    <a:gd name="T52" fmla="*/ 571 w 747"/>
                    <a:gd name="T53" fmla="*/ 164 h 220"/>
                    <a:gd name="T54" fmla="*/ 447 w 747"/>
                    <a:gd name="T55" fmla="*/ 137 h 220"/>
                    <a:gd name="T56" fmla="*/ 333 w 747"/>
                    <a:gd name="T57" fmla="*/ 113 h 220"/>
                    <a:gd name="T58" fmla="*/ 225 w 747"/>
                    <a:gd name="T59" fmla="*/ 93 h 220"/>
                    <a:gd name="T60" fmla="*/ 120 w 747"/>
                    <a:gd name="T61" fmla="*/ 77 h 220"/>
                    <a:gd name="T62" fmla="*/ 116 w 747"/>
                    <a:gd name="T63" fmla="*/ 78 h 220"/>
                    <a:gd name="T64" fmla="*/ 33 w 747"/>
                    <a:gd name="T65" fmla="*/ 65 h 220"/>
                    <a:gd name="T66" fmla="*/ 17 w 747"/>
                    <a:gd name="T67" fmla="*/ 60 h 220"/>
                    <a:gd name="T68" fmla="*/ 20 w 747"/>
                    <a:gd name="T69" fmla="*/ 44 h 220"/>
                    <a:gd name="T70" fmla="*/ 26 w 747"/>
                    <a:gd name="T71" fmla="*/ 20 h 220"/>
                    <a:gd name="T72" fmla="*/ 45 w 747"/>
                    <a:gd name="T73" fmla="*/ 17 h 220"/>
                    <a:gd name="T74" fmla="*/ 206 w 747"/>
                    <a:gd name="T75" fmla="*/ 53 h 220"/>
                    <a:gd name="T76" fmla="*/ 201 w 747"/>
                    <a:gd name="T77" fmla="*/ 54 h 220"/>
                    <a:gd name="T78" fmla="*/ 149 w 747"/>
                    <a:gd name="T79" fmla="*/ 20 h 22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47"/>
                    <a:gd name="T121" fmla="*/ 0 h 220"/>
                    <a:gd name="T122" fmla="*/ 747 w 747"/>
                    <a:gd name="T123" fmla="*/ 220 h 22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47" h="220">
                      <a:moveTo>
                        <a:pt x="149" y="20"/>
                      </a:moveTo>
                      <a:lnTo>
                        <a:pt x="86" y="8"/>
                      </a:lnTo>
                      <a:lnTo>
                        <a:pt x="27" y="0"/>
                      </a:lnTo>
                      <a:lnTo>
                        <a:pt x="11" y="3"/>
                      </a:lnTo>
                      <a:lnTo>
                        <a:pt x="2" y="30"/>
                      </a:lnTo>
                      <a:lnTo>
                        <a:pt x="0" y="68"/>
                      </a:lnTo>
                      <a:lnTo>
                        <a:pt x="8" y="80"/>
                      </a:lnTo>
                      <a:lnTo>
                        <a:pt x="33" y="84"/>
                      </a:lnTo>
                      <a:lnTo>
                        <a:pt x="131" y="95"/>
                      </a:lnTo>
                      <a:lnTo>
                        <a:pt x="258" y="114"/>
                      </a:lnTo>
                      <a:lnTo>
                        <a:pt x="390" y="138"/>
                      </a:lnTo>
                      <a:lnTo>
                        <a:pt x="528" y="168"/>
                      </a:lnTo>
                      <a:lnTo>
                        <a:pt x="631" y="194"/>
                      </a:lnTo>
                      <a:lnTo>
                        <a:pt x="699" y="216"/>
                      </a:lnTo>
                      <a:lnTo>
                        <a:pt x="715" y="220"/>
                      </a:lnTo>
                      <a:lnTo>
                        <a:pt x="720" y="219"/>
                      </a:lnTo>
                      <a:lnTo>
                        <a:pt x="727" y="213"/>
                      </a:lnTo>
                      <a:lnTo>
                        <a:pt x="747" y="162"/>
                      </a:lnTo>
                      <a:lnTo>
                        <a:pt x="747" y="146"/>
                      </a:lnTo>
                      <a:lnTo>
                        <a:pt x="727" y="138"/>
                      </a:lnTo>
                      <a:lnTo>
                        <a:pt x="601" y="108"/>
                      </a:lnTo>
                      <a:lnTo>
                        <a:pt x="561" y="117"/>
                      </a:lnTo>
                      <a:lnTo>
                        <a:pt x="724" y="158"/>
                      </a:lnTo>
                      <a:lnTo>
                        <a:pt x="726" y="164"/>
                      </a:lnTo>
                      <a:lnTo>
                        <a:pt x="711" y="200"/>
                      </a:lnTo>
                      <a:lnTo>
                        <a:pt x="703" y="201"/>
                      </a:lnTo>
                      <a:lnTo>
                        <a:pt x="571" y="164"/>
                      </a:lnTo>
                      <a:lnTo>
                        <a:pt x="447" y="137"/>
                      </a:lnTo>
                      <a:lnTo>
                        <a:pt x="333" y="113"/>
                      </a:lnTo>
                      <a:lnTo>
                        <a:pt x="225" y="93"/>
                      </a:lnTo>
                      <a:lnTo>
                        <a:pt x="120" y="77"/>
                      </a:lnTo>
                      <a:lnTo>
                        <a:pt x="116" y="78"/>
                      </a:lnTo>
                      <a:lnTo>
                        <a:pt x="33" y="65"/>
                      </a:lnTo>
                      <a:lnTo>
                        <a:pt x="17" y="60"/>
                      </a:lnTo>
                      <a:lnTo>
                        <a:pt x="20" y="44"/>
                      </a:lnTo>
                      <a:lnTo>
                        <a:pt x="26" y="20"/>
                      </a:lnTo>
                      <a:lnTo>
                        <a:pt x="45" y="17"/>
                      </a:lnTo>
                      <a:lnTo>
                        <a:pt x="206" y="53"/>
                      </a:lnTo>
                      <a:lnTo>
                        <a:pt x="201" y="54"/>
                      </a:lnTo>
                      <a:lnTo>
                        <a:pt x="149" y="20"/>
                      </a:lnTo>
                      <a:close/>
                    </a:path>
                  </a:pathLst>
                </a:custGeom>
                <a:solidFill>
                  <a:srgbClr val="000000"/>
                </a:solidFill>
                <a:ln w="9525">
                  <a:noFill/>
                  <a:round/>
                  <a:headEnd/>
                  <a:tailEnd/>
                </a:ln>
              </p:spPr>
              <p:txBody>
                <a:bodyPr/>
                <a:lstStyle/>
                <a:p>
                  <a:endParaRPr lang="en-US"/>
                </a:p>
              </p:txBody>
            </p:sp>
            <p:sp>
              <p:nvSpPr>
                <p:cNvPr id="32820" name="Freeform 12"/>
                <p:cNvSpPr>
                  <a:spLocks/>
                </p:cNvSpPr>
                <p:nvPr/>
              </p:nvSpPr>
              <p:spPr bwMode="auto">
                <a:xfrm>
                  <a:off x="1586" y="2911"/>
                  <a:ext cx="173" cy="265"/>
                </a:xfrm>
                <a:custGeom>
                  <a:avLst/>
                  <a:gdLst>
                    <a:gd name="T0" fmla="*/ 108 w 173"/>
                    <a:gd name="T1" fmla="*/ 0 h 265"/>
                    <a:gd name="T2" fmla="*/ 26 w 173"/>
                    <a:gd name="T3" fmla="*/ 166 h 265"/>
                    <a:gd name="T4" fmla="*/ 2 w 173"/>
                    <a:gd name="T5" fmla="*/ 226 h 265"/>
                    <a:gd name="T6" fmla="*/ 0 w 173"/>
                    <a:gd name="T7" fmla="*/ 249 h 265"/>
                    <a:gd name="T8" fmla="*/ 8 w 173"/>
                    <a:gd name="T9" fmla="*/ 253 h 265"/>
                    <a:gd name="T10" fmla="*/ 27 w 173"/>
                    <a:gd name="T11" fmla="*/ 259 h 265"/>
                    <a:gd name="T12" fmla="*/ 66 w 173"/>
                    <a:gd name="T13" fmla="*/ 265 h 265"/>
                    <a:gd name="T14" fmla="*/ 78 w 173"/>
                    <a:gd name="T15" fmla="*/ 256 h 265"/>
                    <a:gd name="T16" fmla="*/ 80 w 173"/>
                    <a:gd name="T17" fmla="*/ 235 h 265"/>
                    <a:gd name="T18" fmla="*/ 105 w 173"/>
                    <a:gd name="T19" fmla="*/ 154 h 265"/>
                    <a:gd name="T20" fmla="*/ 137 w 173"/>
                    <a:gd name="T21" fmla="*/ 72 h 265"/>
                    <a:gd name="T22" fmla="*/ 173 w 173"/>
                    <a:gd name="T23" fmla="*/ 8 h 265"/>
                    <a:gd name="T24" fmla="*/ 155 w 173"/>
                    <a:gd name="T25" fmla="*/ 6 h 265"/>
                    <a:gd name="T26" fmla="*/ 113 w 173"/>
                    <a:gd name="T27" fmla="*/ 90 h 265"/>
                    <a:gd name="T28" fmla="*/ 86 w 173"/>
                    <a:gd name="T29" fmla="*/ 153 h 265"/>
                    <a:gd name="T30" fmla="*/ 69 w 173"/>
                    <a:gd name="T31" fmla="*/ 210 h 265"/>
                    <a:gd name="T32" fmla="*/ 59 w 173"/>
                    <a:gd name="T33" fmla="*/ 240 h 265"/>
                    <a:gd name="T34" fmla="*/ 53 w 173"/>
                    <a:gd name="T35" fmla="*/ 244 h 265"/>
                    <a:gd name="T36" fmla="*/ 20 w 173"/>
                    <a:gd name="T37" fmla="*/ 238 h 265"/>
                    <a:gd name="T38" fmla="*/ 17 w 173"/>
                    <a:gd name="T39" fmla="*/ 228 h 265"/>
                    <a:gd name="T40" fmla="*/ 42 w 173"/>
                    <a:gd name="T41" fmla="*/ 169 h 265"/>
                    <a:gd name="T42" fmla="*/ 72 w 173"/>
                    <a:gd name="T43" fmla="*/ 107 h 265"/>
                    <a:gd name="T44" fmla="*/ 110 w 173"/>
                    <a:gd name="T45" fmla="*/ 36 h 265"/>
                    <a:gd name="T46" fmla="*/ 125 w 173"/>
                    <a:gd name="T47" fmla="*/ 0 h 265"/>
                    <a:gd name="T48" fmla="*/ 108 w 173"/>
                    <a:gd name="T49" fmla="*/ 0 h 2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265"/>
                    <a:gd name="T77" fmla="*/ 173 w 173"/>
                    <a:gd name="T78" fmla="*/ 265 h 2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265">
                      <a:moveTo>
                        <a:pt x="108" y="0"/>
                      </a:moveTo>
                      <a:lnTo>
                        <a:pt x="26" y="166"/>
                      </a:lnTo>
                      <a:lnTo>
                        <a:pt x="2" y="226"/>
                      </a:lnTo>
                      <a:lnTo>
                        <a:pt x="0" y="249"/>
                      </a:lnTo>
                      <a:lnTo>
                        <a:pt x="8" y="253"/>
                      </a:lnTo>
                      <a:lnTo>
                        <a:pt x="27" y="259"/>
                      </a:lnTo>
                      <a:lnTo>
                        <a:pt x="66" y="265"/>
                      </a:lnTo>
                      <a:lnTo>
                        <a:pt x="78" y="256"/>
                      </a:lnTo>
                      <a:lnTo>
                        <a:pt x="80" y="235"/>
                      </a:lnTo>
                      <a:lnTo>
                        <a:pt x="105" y="154"/>
                      </a:lnTo>
                      <a:lnTo>
                        <a:pt x="137" y="72"/>
                      </a:lnTo>
                      <a:lnTo>
                        <a:pt x="173" y="8"/>
                      </a:lnTo>
                      <a:lnTo>
                        <a:pt x="155" y="6"/>
                      </a:lnTo>
                      <a:lnTo>
                        <a:pt x="113" y="90"/>
                      </a:lnTo>
                      <a:lnTo>
                        <a:pt x="86" y="153"/>
                      </a:lnTo>
                      <a:lnTo>
                        <a:pt x="69" y="210"/>
                      </a:lnTo>
                      <a:lnTo>
                        <a:pt x="59" y="240"/>
                      </a:lnTo>
                      <a:lnTo>
                        <a:pt x="53" y="244"/>
                      </a:lnTo>
                      <a:lnTo>
                        <a:pt x="20" y="238"/>
                      </a:lnTo>
                      <a:lnTo>
                        <a:pt x="17" y="228"/>
                      </a:lnTo>
                      <a:lnTo>
                        <a:pt x="42" y="169"/>
                      </a:lnTo>
                      <a:lnTo>
                        <a:pt x="72" y="107"/>
                      </a:lnTo>
                      <a:lnTo>
                        <a:pt x="110" y="36"/>
                      </a:lnTo>
                      <a:lnTo>
                        <a:pt x="125" y="0"/>
                      </a:lnTo>
                      <a:lnTo>
                        <a:pt x="108" y="0"/>
                      </a:lnTo>
                      <a:close/>
                    </a:path>
                  </a:pathLst>
                </a:custGeom>
                <a:solidFill>
                  <a:srgbClr val="000000"/>
                </a:solidFill>
                <a:ln w="9525">
                  <a:noFill/>
                  <a:round/>
                  <a:headEnd/>
                  <a:tailEnd/>
                </a:ln>
              </p:spPr>
              <p:txBody>
                <a:bodyPr/>
                <a:lstStyle/>
                <a:p>
                  <a:endParaRPr lang="en-US"/>
                </a:p>
              </p:txBody>
            </p:sp>
            <p:sp>
              <p:nvSpPr>
                <p:cNvPr id="32821" name="Freeform 13"/>
                <p:cNvSpPr>
                  <a:spLocks/>
                </p:cNvSpPr>
                <p:nvPr/>
              </p:nvSpPr>
              <p:spPr bwMode="auto">
                <a:xfrm>
                  <a:off x="2180" y="2995"/>
                  <a:ext cx="99" cy="277"/>
                </a:xfrm>
                <a:custGeom>
                  <a:avLst/>
                  <a:gdLst>
                    <a:gd name="T0" fmla="*/ 79 w 99"/>
                    <a:gd name="T1" fmla="*/ 23 h 277"/>
                    <a:gd name="T2" fmla="*/ 93 w 99"/>
                    <a:gd name="T3" fmla="*/ 120 h 277"/>
                    <a:gd name="T4" fmla="*/ 99 w 99"/>
                    <a:gd name="T5" fmla="*/ 195 h 277"/>
                    <a:gd name="T6" fmla="*/ 99 w 99"/>
                    <a:gd name="T7" fmla="*/ 247 h 277"/>
                    <a:gd name="T8" fmla="*/ 96 w 99"/>
                    <a:gd name="T9" fmla="*/ 270 h 277"/>
                    <a:gd name="T10" fmla="*/ 87 w 99"/>
                    <a:gd name="T11" fmla="*/ 277 h 277"/>
                    <a:gd name="T12" fmla="*/ 31 w 99"/>
                    <a:gd name="T13" fmla="*/ 277 h 277"/>
                    <a:gd name="T14" fmla="*/ 21 w 99"/>
                    <a:gd name="T15" fmla="*/ 271 h 277"/>
                    <a:gd name="T16" fmla="*/ 13 w 99"/>
                    <a:gd name="T17" fmla="*/ 258 h 277"/>
                    <a:gd name="T18" fmla="*/ 9 w 99"/>
                    <a:gd name="T19" fmla="*/ 175 h 277"/>
                    <a:gd name="T20" fmla="*/ 9 w 99"/>
                    <a:gd name="T21" fmla="*/ 91 h 277"/>
                    <a:gd name="T22" fmla="*/ 0 w 99"/>
                    <a:gd name="T23" fmla="*/ 0 h 277"/>
                    <a:gd name="T24" fmla="*/ 15 w 99"/>
                    <a:gd name="T25" fmla="*/ 6 h 277"/>
                    <a:gd name="T26" fmla="*/ 22 w 99"/>
                    <a:gd name="T27" fmla="*/ 67 h 277"/>
                    <a:gd name="T28" fmla="*/ 28 w 99"/>
                    <a:gd name="T29" fmla="*/ 163 h 277"/>
                    <a:gd name="T30" fmla="*/ 34 w 99"/>
                    <a:gd name="T31" fmla="*/ 244 h 277"/>
                    <a:gd name="T32" fmla="*/ 36 w 99"/>
                    <a:gd name="T33" fmla="*/ 256 h 277"/>
                    <a:gd name="T34" fmla="*/ 45 w 99"/>
                    <a:gd name="T35" fmla="*/ 259 h 277"/>
                    <a:gd name="T36" fmla="*/ 75 w 99"/>
                    <a:gd name="T37" fmla="*/ 258 h 277"/>
                    <a:gd name="T38" fmla="*/ 79 w 99"/>
                    <a:gd name="T39" fmla="*/ 252 h 277"/>
                    <a:gd name="T40" fmla="*/ 82 w 99"/>
                    <a:gd name="T41" fmla="*/ 193 h 277"/>
                    <a:gd name="T42" fmla="*/ 76 w 99"/>
                    <a:gd name="T43" fmla="*/ 120 h 277"/>
                    <a:gd name="T44" fmla="*/ 66 w 99"/>
                    <a:gd name="T45" fmla="*/ 51 h 277"/>
                    <a:gd name="T46" fmla="*/ 60 w 99"/>
                    <a:gd name="T47" fmla="*/ 18 h 277"/>
                    <a:gd name="T48" fmla="*/ 79 w 99"/>
                    <a:gd name="T49" fmla="*/ 23 h 2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9"/>
                    <a:gd name="T76" fmla="*/ 0 h 277"/>
                    <a:gd name="T77" fmla="*/ 99 w 99"/>
                    <a:gd name="T78" fmla="*/ 277 h 2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9" h="277">
                      <a:moveTo>
                        <a:pt x="79" y="23"/>
                      </a:moveTo>
                      <a:lnTo>
                        <a:pt x="93" y="120"/>
                      </a:lnTo>
                      <a:lnTo>
                        <a:pt x="99" y="195"/>
                      </a:lnTo>
                      <a:lnTo>
                        <a:pt x="99" y="247"/>
                      </a:lnTo>
                      <a:lnTo>
                        <a:pt x="96" y="270"/>
                      </a:lnTo>
                      <a:lnTo>
                        <a:pt x="87" y="277"/>
                      </a:lnTo>
                      <a:lnTo>
                        <a:pt x="31" y="277"/>
                      </a:lnTo>
                      <a:lnTo>
                        <a:pt x="21" y="271"/>
                      </a:lnTo>
                      <a:lnTo>
                        <a:pt x="13" y="258"/>
                      </a:lnTo>
                      <a:lnTo>
                        <a:pt x="9" y="175"/>
                      </a:lnTo>
                      <a:lnTo>
                        <a:pt x="9" y="91"/>
                      </a:lnTo>
                      <a:lnTo>
                        <a:pt x="0" y="0"/>
                      </a:lnTo>
                      <a:lnTo>
                        <a:pt x="15" y="6"/>
                      </a:lnTo>
                      <a:lnTo>
                        <a:pt x="22" y="67"/>
                      </a:lnTo>
                      <a:lnTo>
                        <a:pt x="28" y="163"/>
                      </a:lnTo>
                      <a:lnTo>
                        <a:pt x="34" y="244"/>
                      </a:lnTo>
                      <a:lnTo>
                        <a:pt x="36" y="256"/>
                      </a:lnTo>
                      <a:lnTo>
                        <a:pt x="45" y="259"/>
                      </a:lnTo>
                      <a:lnTo>
                        <a:pt x="75" y="258"/>
                      </a:lnTo>
                      <a:lnTo>
                        <a:pt x="79" y="252"/>
                      </a:lnTo>
                      <a:lnTo>
                        <a:pt x="82" y="193"/>
                      </a:lnTo>
                      <a:lnTo>
                        <a:pt x="76" y="120"/>
                      </a:lnTo>
                      <a:lnTo>
                        <a:pt x="66" y="51"/>
                      </a:lnTo>
                      <a:lnTo>
                        <a:pt x="60" y="18"/>
                      </a:lnTo>
                      <a:lnTo>
                        <a:pt x="79" y="23"/>
                      </a:lnTo>
                      <a:close/>
                    </a:path>
                  </a:pathLst>
                </a:custGeom>
                <a:solidFill>
                  <a:srgbClr val="000000"/>
                </a:solidFill>
                <a:ln w="9525">
                  <a:noFill/>
                  <a:round/>
                  <a:headEnd/>
                  <a:tailEnd/>
                </a:ln>
              </p:spPr>
              <p:txBody>
                <a:bodyPr/>
                <a:lstStyle/>
                <a:p>
                  <a:endParaRPr lang="en-US"/>
                </a:p>
              </p:txBody>
            </p:sp>
          </p:grpSp>
          <p:grpSp>
            <p:nvGrpSpPr>
              <p:cNvPr id="5" name="Group 14"/>
              <p:cNvGrpSpPr>
                <a:grpSpLocks/>
              </p:cNvGrpSpPr>
              <p:nvPr/>
            </p:nvGrpSpPr>
            <p:grpSpPr bwMode="auto">
              <a:xfrm>
                <a:off x="1669" y="1927"/>
                <a:ext cx="918" cy="1020"/>
                <a:chOff x="1669" y="1927"/>
                <a:chExt cx="918" cy="1020"/>
              </a:xfrm>
            </p:grpSpPr>
            <p:sp>
              <p:nvSpPr>
                <p:cNvPr id="32817" name="Freeform 15"/>
                <p:cNvSpPr>
                  <a:spLocks/>
                </p:cNvSpPr>
                <p:nvPr/>
              </p:nvSpPr>
              <p:spPr bwMode="auto">
                <a:xfrm>
                  <a:off x="1681" y="2476"/>
                  <a:ext cx="866" cy="471"/>
                </a:xfrm>
                <a:custGeom>
                  <a:avLst/>
                  <a:gdLst>
                    <a:gd name="T0" fmla="*/ 0 w 866"/>
                    <a:gd name="T1" fmla="*/ 115 h 471"/>
                    <a:gd name="T2" fmla="*/ 15 w 866"/>
                    <a:gd name="T3" fmla="*/ 203 h 471"/>
                    <a:gd name="T4" fmla="*/ 30 w 866"/>
                    <a:gd name="T5" fmla="*/ 258 h 471"/>
                    <a:gd name="T6" fmla="*/ 43 w 866"/>
                    <a:gd name="T7" fmla="*/ 297 h 471"/>
                    <a:gd name="T8" fmla="*/ 60 w 866"/>
                    <a:gd name="T9" fmla="*/ 327 h 471"/>
                    <a:gd name="T10" fmla="*/ 81 w 866"/>
                    <a:gd name="T11" fmla="*/ 360 h 471"/>
                    <a:gd name="T12" fmla="*/ 102 w 866"/>
                    <a:gd name="T13" fmla="*/ 381 h 471"/>
                    <a:gd name="T14" fmla="*/ 132 w 866"/>
                    <a:gd name="T15" fmla="*/ 401 h 471"/>
                    <a:gd name="T16" fmla="*/ 165 w 866"/>
                    <a:gd name="T17" fmla="*/ 419 h 471"/>
                    <a:gd name="T18" fmla="*/ 195 w 866"/>
                    <a:gd name="T19" fmla="*/ 432 h 471"/>
                    <a:gd name="T20" fmla="*/ 235 w 866"/>
                    <a:gd name="T21" fmla="*/ 443 h 471"/>
                    <a:gd name="T22" fmla="*/ 278 w 866"/>
                    <a:gd name="T23" fmla="*/ 452 h 471"/>
                    <a:gd name="T24" fmla="*/ 334 w 866"/>
                    <a:gd name="T25" fmla="*/ 461 h 471"/>
                    <a:gd name="T26" fmla="*/ 391 w 866"/>
                    <a:gd name="T27" fmla="*/ 467 h 471"/>
                    <a:gd name="T28" fmla="*/ 442 w 866"/>
                    <a:gd name="T29" fmla="*/ 471 h 471"/>
                    <a:gd name="T30" fmla="*/ 493 w 866"/>
                    <a:gd name="T31" fmla="*/ 470 h 471"/>
                    <a:gd name="T32" fmla="*/ 526 w 866"/>
                    <a:gd name="T33" fmla="*/ 467 h 471"/>
                    <a:gd name="T34" fmla="*/ 563 w 866"/>
                    <a:gd name="T35" fmla="*/ 458 h 471"/>
                    <a:gd name="T36" fmla="*/ 595 w 866"/>
                    <a:gd name="T37" fmla="*/ 441 h 471"/>
                    <a:gd name="T38" fmla="*/ 634 w 866"/>
                    <a:gd name="T39" fmla="*/ 414 h 471"/>
                    <a:gd name="T40" fmla="*/ 676 w 866"/>
                    <a:gd name="T41" fmla="*/ 377 h 471"/>
                    <a:gd name="T42" fmla="*/ 721 w 866"/>
                    <a:gd name="T43" fmla="*/ 327 h 471"/>
                    <a:gd name="T44" fmla="*/ 759 w 866"/>
                    <a:gd name="T45" fmla="*/ 273 h 471"/>
                    <a:gd name="T46" fmla="*/ 795 w 866"/>
                    <a:gd name="T47" fmla="*/ 216 h 471"/>
                    <a:gd name="T48" fmla="*/ 839 w 866"/>
                    <a:gd name="T49" fmla="*/ 129 h 471"/>
                    <a:gd name="T50" fmla="*/ 861 w 866"/>
                    <a:gd name="T51" fmla="*/ 63 h 471"/>
                    <a:gd name="T52" fmla="*/ 866 w 866"/>
                    <a:gd name="T53" fmla="*/ 0 h 471"/>
                    <a:gd name="T54" fmla="*/ 843 w 866"/>
                    <a:gd name="T55" fmla="*/ 67 h 471"/>
                    <a:gd name="T56" fmla="*/ 809 w 866"/>
                    <a:gd name="T57" fmla="*/ 150 h 471"/>
                    <a:gd name="T58" fmla="*/ 768 w 866"/>
                    <a:gd name="T59" fmla="*/ 221 h 471"/>
                    <a:gd name="T60" fmla="*/ 724 w 866"/>
                    <a:gd name="T61" fmla="*/ 291 h 471"/>
                    <a:gd name="T62" fmla="*/ 673 w 866"/>
                    <a:gd name="T63" fmla="*/ 351 h 471"/>
                    <a:gd name="T64" fmla="*/ 622 w 866"/>
                    <a:gd name="T65" fmla="*/ 398 h 471"/>
                    <a:gd name="T66" fmla="*/ 577 w 866"/>
                    <a:gd name="T67" fmla="*/ 426 h 471"/>
                    <a:gd name="T68" fmla="*/ 545 w 866"/>
                    <a:gd name="T69" fmla="*/ 441 h 471"/>
                    <a:gd name="T70" fmla="*/ 500 w 866"/>
                    <a:gd name="T71" fmla="*/ 449 h 471"/>
                    <a:gd name="T72" fmla="*/ 430 w 866"/>
                    <a:gd name="T73" fmla="*/ 453 h 471"/>
                    <a:gd name="T74" fmla="*/ 356 w 866"/>
                    <a:gd name="T75" fmla="*/ 447 h 471"/>
                    <a:gd name="T76" fmla="*/ 286 w 866"/>
                    <a:gd name="T77" fmla="*/ 438 h 471"/>
                    <a:gd name="T78" fmla="*/ 215 w 866"/>
                    <a:gd name="T79" fmla="*/ 420 h 471"/>
                    <a:gd name="T80" fmla="*/ 153 w 866"/>
                    <a:gd name="T81" fmla="*/ 393 h 471"/>
                    <a:gd name="T82" fmla="*/ 109 w 866"/>
                    <a:gd name="T83" fmla="*/ 363 h 471"/>
                    <a:gd name="T84" fmla="*/ 78 w 866"/>
                    <a:gd name="T85" fmla="*/ 323 h 471"/>
                    <a:gd name="T86" fmla="*/ 57 w 866"/>
                    <a:gd name="T87" fmla="*/ 269 h 471"/>
                    <a:gd name="T88" fmla="*/ 37 w 866"/>
                    <a:gd name="T89" fmla="*/ 209 h 471"/>
                    <a:gd name="T90" fmla="*/ 22 w 866"/>
                    <a:gd name="T91" fmla="*/ 152 h 471"/>
                    <a:gd name="T92" fmla="*/ 0 w 866"/>
                    <a:gd name="T93" fmla="*/ 115 h 4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66"/>
                    <a:gd name="T142" fmla="*/ 0 h 471"/>
                    <a:gd name="T143" fmla="*/ 866 w 866"/>
                    <a:gd name="T144" fmla="*/ 471 h 4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66" h="471">
                      <a:moveTo>
                        <a:pt x="0" y="115"/>
                      </a:moveTo>
                      <a:lnTo>
                        <a:pt x="15" y="203"/>
                      </a:lnTo>
                      <a:lnTo>
                        <a:pt x="30" y="258"/>
                      </a:lnTo>
                      <a:lnTo>
                        <a:pt x="43" y="297"/>
                      </a:lnTo>
                      <a:lnTo>
                        <a:pt x="60" y="327"/>
                      </a:lnTo>
                      <a:lnTo>
                        <a:pt x="81" y="360"/>
                      </a:lnTo>
                      <a:lnTo>
                        <a:pt x="102" y="381"/>
                      </a:lnTo>
                      <a:lnTo>
                        <a:pt x="132" y="401"/>
                      </a:lnTo>
                      <a:lnTo>
                        <a:pt x="165" y="419"/>
                      </a:lnTo>
                      <a:lnTo>
                        <a:pt x="195" y="432"/>
                      </a:lnTo>
                      <a:lnTo>
                        <a:pt x="235" y="443"/>
                      </a:lnTo>
                      <a:lnTo>
                        <a:pt x="278" y="452"/>
                      </a:lnTo>
                      <a:lnTo>
                        <a:pt x="334" y="461"/>
                      </a:lnTo>
                      <a:lnTo>
                        <a:pt x="391" y="467"/>
                      </a:lnTo>
                      <a:lnTo>
                        <a:pt x="442" y="471"/>
                      </a:lnTo>
                      <a:lnTo>
                        <a:pt x="493" y="470"/>
                      </a:lnTo>
                      <a:lnTo>
                        <a:pt x="526" y="467"/>
                      </a:lnTo>
                      <a:lnTo>
                        <a:pt x="563" y="458"/>
                      </a:lnTo>
                      <a:lnTo>
                        <a:pt x="595" y="441"/>
                      </a:lnTo>
                      <a:lnTo>
                        <a:pt x="634" y="414"/>
                      </a:lnTo>
                      <a:lnTo>
                        <a:pt x="676" y="377"/>
                      </a:lnTo>
                      <a:lnTo>
                        <a:pt x="721" y="327"/>
                      </a:lnTo>
                      <a:lnTo>
                        <a:pt x="759" y="273"/>
                      </a:lnTo>
                      <a:lnTo>
                        <a:pt x="795" y="216"/>
                      </a:lnTo>
                      <a:lnTo>
                        <a:pt x="839" y="129"/>
                      </a:lnTo>
                      <a:lnTo>
                        <a:pt x="861" y="63"/>
                      </a:lnTo>
                      <a:lnTo>
                        <a:pt x="866" y="0"/>
                      </a:lnTo>
                      <a:lnTo>
                        <a:pt x="843" y="67"/>
                      </a:lnTo>
                      <a:lnTo>
                        <a:pt x="809" y="150"/>
                      </a:lnTo>
                      <a:lnTo>
                        <a:pt x="768" y="221"/>
                      </a:lnTo>
                      <a:lnTo>
                        <a:pt x="724" y="291"/>
                      </a:lnTo>
                      <a:lnTo>
                        <a:pt x="673" y="351"/>
                      </a:lnTo>
                      <a:lnTo>
                        <a:pt x="622" y="398"/>
                      </a:lnTo>
                      <a:lnTo>
                        <a:pt x="577" y="426"/>
                      </a:lnTo>
                      <a:lnTo>
                        <a:pt x="545" y="441"/>
                      </a:lnTo>
                      <a:lnTo>
                        <a:pt x="500" y="449"/>
                      </a:lnTo>
                      <a:lnTo>
                        <a:pt x="430" y="453"/>
                      </a:lnTo>
                      <a:lnTo>
                        <a:pt x="356" y="447"/>
                      </a:lnTo>
                      <a:lnTo>
                        <a:pt x="286" y="438"/>
                      </a:lnTo>
                      <a:lnTo>
                        <a:pt x="215" y="420"/>
                      </a:lnTo>
                      <a:lnTo>
                        <a:pt x="153" y="393"/>
                      </a:lnTo>
                      <a:lnTo>
                        <a:pt x="109" y="363"/>
                      </a:lnTo>
                      <a:lnTo>
                        <a:pt x="78" y="323"/>
                      </a:lnTo>
                      <a:lnTo>
                        <a:pt x="57" y="269"/>
                      </a:lnTo>
                      <a:lnTo>
                        <a:pt x="37" y="209"/>
                      </a:lnTo>
                      <a:lnTo>
                        <a:pt x="22" y="152"/>
                      </a:lnTo>
                      <a:lnTo>
                        <a:pt x="0" y="115"/>
                      </a:lnTo>
                      <a:close/>
                    </a:path>
                  </a:pathLst>
                </a:custGeom>
                <a:solidFill>
                  <a:srgbClr val="000000"/>
                </a:solidFill>
                <a:ln w="9525">
                  <a:noFill/>
                  <a:round/>
                  <a:headEnd/>
                  <a:tailEnd/>
                </a:ln>
              </p:spPr>
              <p:txBody>
                <a:bodyPr/>
                <a:lstStyle/>
                <a:p>
                  <a:endParaRPr lang="en-US"/>
                </a:p>
              </p:txBody>
            </p:sp>
            <p:sp>
              <p:nvSpPr>
                <p:cNvPr id="32818" name="Freeform 16"/>
                <p:cNvSpPr>
                  <a:spLocks/>
                </p:cNvSpPr>
                <p:nvPr/>
              </p:nvSpPr>
              <p:spPr bwMode="auto">
                <a:xfrm>
                  <a:off x="1669" y="1927"/>
                  <a:ext cx="918" cy="788"/>
                </a:xfrm>
                <a:custGeom>
                  <a:avLst/>
                  <a:gdLst>
                    <a:gd name="T0" fmla="*/ 840 w 918"/>
                    <a:gd name="T1" fmla="*/ 684 h 788"/>
                    <a:gd name="T2" fmla="*/ 863 w 918"/>
                    <a:gd name="T3" fmla="*/ 646 h 788"/>
                    <a:gd name="T4" fmla="*/ 884 w 918"/>
                    <a:gd name="T5" fmla="*/ 588 h 788"/>
                    <a:gd name="T6" fmla="*/ 905 w 918"/>
                    <a:gd name="T7" fmla="*/ 509 h 788"/>
                    <a:gd name="T8" fmla="*/ 917 w 918"/>
                    <a:gd name="T9" fmla="*/ 429 h 788"/>
                    <a:gd name="T10" fmla="*/ 918 w 918"/>
                    <a:gd name="T11" fmla="*/ 342 h 788"/>
                    <a:gd name="T12" fmla="*/ 906 w 918"/>
                    <a:gd name="T13" fmla="*/ 275 h 788"/>
                    <a:gd name="T14" fmla="*/ 891 w 918"/>
                    <a:gd name="T15" fmla="*/ 224 h 788"/>
                    <a:gd name="T16" fmla="*/ 866 w 918"/>
                    <a:gd name="T17" fmla="*/ 179 h 788"/>
                    <a:gd name="T18" fmla="*/ 827 w 918"/>
                    <a:gd name="T19" fmla="*/ 135 h 788"/>
                    <a:gd name="T20" fmla="*/ 788 w 918"/>
                    <a:gd name="T21" fmla="*/ 105 h 788"/>
                    <a:gd name="T22" fmla="*/ 745 w 918"/>
                    <a:gd name="T23" fmla="*/ 74 h 788"/>
                    <a:gd name="T24" fmla="*/ 700 w 918"/>
                    <a:gd name="T25" fmla="*/ 50 h 788"/>
                    <a:gd name="T26" fmla="*/ 656 w 918"/>
                    <a:gd name="T27" fmla="*/ 30 h 788"/>
                    <a:gd name="T28" fmla="*/ 602 w 918"/>
                    <a:gd name="T29" fmla="*/ 15 h 788"/>
                    <a:gd name="T30" fmla="*/ 550 w 918"/>
                    <a:gd name="T31" fmla="*/ 6 h 788"/>
                    <a:gd name="T32" fmla="*/ 481 w 918"/>
                    <a:gd name="T33" fmla="*/ 0 h 788"/>
                    <a:gd name="T34" fmla="*/ 397 w 918"/>
                    <a:gd name="T35" fmla="*/ 2 h 788"/>
                    <a:gd name="T36" fmla="*/ 338 w 918"/>
                    <a:gd name="T37" fmla="*/ 12 h 788"/>
                    <a:gd name="T38" fmla="*/ 286 w 918"/>
                    <a:gd name="T39" fmla="*/ 35 h 788"/>
                    <a:gd name="T40" fmla="*/ 235 w 918"/>
                    <a:gd name="T41" fmla="*/ 60 h 788"/>
                    <a:gd name="T42" fmla="*/ 196 w 918"/>
                    <a:gd name="T43" fmla="*/ 93 h 788"/>
                    <a:gd name="T44" fmla="*/ 157 w 918"/>
                    <a:gd name="T45" fmla="*/ 135 h 788"/>
                    <a:gd name="T46" fmla="*/ 117 w 918"/>
                    <a:gd name="T47" fmla="*/ 188 h 788"/>
                    <a:gd name="T48" fmla="*/ 82 w 918"/>
                    <a:gd name="T49" fmla="*/ 245 h 788"/>
                    <a:gd name="T50" fmla="*/ 54 w 918"/>
                    <a:gd name="T51" fmla="*/ 302 h 788"/>
                    <a:gd name="T52" fmla="*/ 30 w 918"/>
                    <a:gd name="T53" fmla="*/ 365 h 788"/>
                    <a:gd name="T54" fmla="*/ 12 w 918"/>
                    <a:gd name="T55" fmla="*/ 431 h 788"/>
                    <a:gd name="T56" fmla="*/ 3 w 918"/>
                    <a:gd name="T57" fmla="*/ 491 h 788"/>
                    <a:gd name="T58" fmla="*/ 0 w 918"/>
                    <a:gd name="T59" fmla="*/ 552 h 788"/>
                    <a:gd name="T60" fmla="*/ 4 w 918"/>
                    <a:gd name="T61" fmla="*/ 616 h 788"/>
                    <a:gd name="T62" fmla="*/ 15 w 918"/>
                    <a:gd name="T63" fmla="*/ 681 h 788"/>
                    <a:gd name="T64" fmla="*/ 49 w 918"/>
                    <a:gd name="T65" fmla="*/ 788 h 788"/>
                    <a:gd name="T66" fmla="*/ 31 w 918"/>
                    <a:gd name="T67" fmla="*/ 654 h 788"/>
                    <a:gd name="T68" fmla="*/ 21 w 918"/>
                    <a:gd name="T69" fmla="*/ 564 h 788"/>
                    <a:gd name="T70" fmla="*/ 19 w 918"/>
                    <a:gd name="T71" fmla="*/ 501 h 788"/>
                    <a:gd name="T72" fmla="*/ 30 w 918"/>
                    <a:gd name="T73" fmla="*/ 435 h 788"/>
                    <a:gd name="T74" fmla="*/ 51 w 918"/>
                    <a:gd name="T75" fmla="*/ 366 h 788"/>
                    <a:gd name="T76" fmla="*/ 78 w 918"/>
                    <a:gd name="T77" fmla="*/ 294 h 788"/>
                    <a:gd name="T78" fmla="*/ 105 w 918"/>
                    <a:gd name="T79" fmla="*/ 243 h 788"/>
                    <a:gd name="T80" fmla="*/ 150 w 918"/>
                    <a:gd name="T81" fmla="*/ 180 h 788"/>
                    <a:gd name="T82" fmla="*/ 195 w 918"/>
                    <a:gd name="T83" fmla="*/ 123 h 788"/>
                    <a:gd name="T84" fmla="*/ 235 w 918"/>
                    <a:gd name="T85" fmla="*/ 87 h 788"/>
                    <a:gd name="T86" fmla="*/ 277 w 918"/>
                    <a:gd name="T87" fmla="*/ 62 h 788"/>
                    <a:gd name="T88" fmla="*/ 322 w 918"/>
                    <a:gd name="T89" fmla="*/ 41 h 788"/>
                    <a:gd name="T90" fmla="*/ 367 w 918"/>
                    <a:gd name="T91" fmla="*/ 26 h 788"/>
                    <a:gd name="T92" fmla="*/ 427 w 918"/>
                    <a:gd name="T93" fmla="*/ 21 h 788"/>
                    <a:gd name="T94" fmla="*/ 496 w 918"/>
                    <a:gd name="T95" fmla="*/ 23 h 788"/>
                    <a:gd name="T96" fmla="*/ 559 w 918"/>
                    <a:gd name="T97" fmla="*/ 29 h 788"/>
                    <a:gd name="T98" fmla="*/ 622 w 918"/>
                    <a:gd name="T99" fmla="*/ 41 h 788"/>
                    <a:gd name="T100" fmla="*/ 685 w 918"/>
                    <a:gd name="T101" fmla="*/ 66 h 788"/>
                    <a:gd name="T102" fmla="*/ 737 w 918"/>
                    <a:gd name="T103" fmla="*/ 93 h 788"/>
                    <a:gd name="T104" fmla="*/ 791 w 918"/>
                    <a:gd name="T105" fmla="*/ 132 h 788"/>
                    <a:gd name="T106" fmla="*/ 833 w 918"/>
                    <a:gd name="T107" fmla="*/ 173 h 788"/>
                    <a:gd name="T108" fmla="*/ 863 w 918"/>
                    <a:gd name="T109" fmla="*/ 215 h 788"/>
                    <a:gd name="T110" fmla="*/ 881 w 918"/>
                    <a:gd name="T111" fmla="*/ 267 h 788"/>
                    <a:gd name="T112" fmla="*/ 894 w 918"/>
                    <a:gd name="T113" fmla="*/ 327 h 788"/>
                    <a:gd name="T114" fmla="*/ 896 w 918"/>
                    <a:gd name="T115" fmla="*/ 390 h 788"/>
                    <a:gd name="T116" fmla="*/ 891 w 918"/>
                    <a:gd name="T117" fmla="*/ 455 h 788"/>
                    <a:gd name="T118" fmla="*/ 882 w 918"/>
                    <a:gd name="T119" fmla="*/ 510 h 788"/>
                    <a:gd name="T120" fmla="*/ 870 w 918"/>
                    <a:gd name="T121" fmla="*/ 585 h 788"/>
                    <a:gd name="T122" fmla="*/ 852 w 918"/>
                    <a:gd name="T123" fmla="*/ 643 h 788"/>
                    <a:gd name="T124" fmla="*/ 840 w 918"/>
                    <a:gd name="T125" fmla="*/ 684 h 7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18"/>
                    <a:gd name="T190" fmla="*/ 0 h 788"/>
                    <a:gd name="T191" fmla="*/ 918 w 918"/>
                    <a:gd name="T192" fmla="*/ 788 h 78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18" h="788">
                      <a:moveTo>
                        <a:pt x="840" y="684"/>
                      </a:moveTo>
                      <a:lnTo>
                        <a:pt x="863" y="646"/>
                      </a:lnTo>
                      <a:lnTo>
                        <a:pt x="884" y="588"/>
                      </a:lnTo>
                      <a:lnTo>
                        <a:pt x="905" y="509"/>
                      </a:lnTo>
                      <a:lnTo>
                        <a:pt x="917" y="429"/>
                      </a:lnTo>
                      <a:lnTo>
                        <a:pt x="918" y="342"/>
                      </a:lnTo>
                      <a:lnTo>
                        <a:pt x="906" y="275"/>
                      </a:lnTo>
                      <a:lnTo>
                        <a:pt x="891" y="224"/>
                      </a:lnTo>
                      <a:lnTo>
                        <a:pt x="866" y="179"/>
                      </a:lnTo>
                      <a:lnTo>
                        <a:pt x="827" y="135"/>
                      </a:lnTo>
                      <a:lnTo>
                        <a:pt x="788" y="105"/>
                      </a:lnTo>
                      <a:lnTo>
                        <a:pt x="745" y="74"/>
                      </a:lnTo>
                      <a:lnTo>
                        <a:pt x="700" y="50"/>
                      </a:lnTo>
                      <a:lnTo>
                        <a:pt x="656" y="30"/>
                      </a:lnTo>
                      <a:lnTo>
                        <a:pt x="602" y="15"/>
                      </a:lnTo>
                      <a:lnTo>
                        <a:pt x="550" y="6"/>
                      </a:lnTo>
                      <a:lnTo>
                        <a:pt x="481" y="0"/>
                      </a:lnTo>
                      <a:lnTo>
                        <a:pt x="397" y="2"/>
                      </a:lnTo>
                      <a:lnTo>
                        <a:pt x="338" y="12"/>
                      </a:lnTo>
                      <a:lnTo>
                        <a:pt x="286" y="35"/>
                      </a:lnTo>
                      <a:lnTo>
                        <a:pt x="235" y="60"/>
                      </a:lnTo>
                      <a:lnTo>
                        <a:pt x="196" y="93"/>
                      </a:lnTo>
                      <a:lnTo>
                        <a:pt x="157" y="135"/>
                      </a:lnTo>
                      <a:lnTo>
                        <a:pt x="117" y="188"/>
                      </a:lnTo>
                      <a:lnTo>
                        <a:pt x="82" y="245"/>
                      </a:lnTo>
                      <a:lnTo>
                        <a:pt x="54" y="302"/>
                      </a:lnTo>
                      <a:lnTo>
                        <a:pt x="30" y="365"/>
                      </a:lnTo>
                      <a:lnTo>
                        <a:pt x="12" y="431"/>
                      </a:lnTo>
                      <a:lnTo>
                        <a:pt x="3" y="491"/>
                      </a:lnTo>
                      <a:lnTo>
                        <a:pt x="0" y="552"/>
                      </a:lnTo>
                      <a:lnTo>
                        <a:pt x="4" y="616"/>
                      </a:lnTo>
                      <a:lnTo>
                        <a:pt x="15" y="681"/>
                      </a:lnTo>
                      <a:lnTo>
                        <a:pt x="49" y="788"/>
                      </a:lnTo>
                      <a:lnTo>
                        <a:pt x="31" y="654"/>
                      </a:lnTo>
                      <a:lnTo>
                        <a:pt x="21" y="564"/>
                      </a:lnTo>
                      <a:lnTo>
                        <a:pt x="19" y="501"/>
                      </a:lnTo>
                      <a:lnTo>
                        <a:pt x="30" y="435"/>
                      </a:lnTo>
                      <a:lnTo>
                        <a:pt x="51" y="366"/>
                      </a:lnTo>
                      <a:lnTo>
                        <a:pt x="78" y="294"/>
                      </a:lnTo>
                      <a:lnTo>
                        <a:pt x="105" y="243"/>
                      </a:lnTo>
                      <a:lnTo>
                        <a:pt x="150" y="180"/>
                      </a:lnTo>
                      <a:lnTo>
                        <a:pt x="195" y="123"/>
                      </a:lnTo>
                      <a:lnTo>
                        <a:pt x="235" y="87"/>
                      </a:lnTo>
                      <a:lnTo>
                        <a:pt x="277" y="62"/>
                      </a:lnTo>
                      <a:lnTo>
                        <a:pt x="322" y="41"/>
                      </a:lnTo>
                      <a:lnTo>
                        <a:pt x="367" y="26"/>
                      </a:lnTo>
                      <a:lnTo>
                        <a:pt x="427" y="21"/>
                      </a:lnTo>
                      <a:lnTo>
                        <a:pt x="496" y="23"/>
                      </a:lnTo>
                      <a:lnTo>
                        <a:pt x="559" y="29"/>
                      </a:lnTo>
                      <a:lnTo>
                        <a:pt x="622" y="41"/>
                      </a:lnTo>
                      <a:lnTo>
                        <a:pt x="685" y="66"/>
                      </a:lnTo>
                      <a:lnTo>
                        <a:pt x="737" y="93"/>
                      </a:lnTo>
                      <a:lnTo>
                        <a:pt x="791" y="132"/>
                      </a:lnTo>
                      <a:lnTo>
                        <a:pt x="833" y="173"/>
                      </a:lnTo>
                      <a:lnTo>
                        <a:pt x="863" y="215"/>
                      </a:lnTo>
                      <a:lnTo>
                        <a:pt x="881" y="267"/>
                      </a:lnTo>
                      <a:lnTo>
                        <a:pt x="894" y="327"/>
                      </a:lnTo>
                      <a:lnTo>
                        <a:pt x="896" y="390"/>
                      </a:lnTo>
                      <a:lnTo>
                        <a:pt x="891" y="455"/>
                      </a:lnTo>
                      <a:lnTo>
                        <a:pt x="882" y="510"/>
                      </a:lnTo>
                      <a:lnTo>
                        <a:pt x="870" y="585"/>
                      </a:lnTo>
                      <a:lnTo>
                        <a:pt x="852" y="643"/>
                      </a:lnTo>
                      <a:lnTo>
                        <a:pt x="840" y="684"/>
                      </a:lnTo>
                      <a:close/>
                    </a:path>
                  </a:pathLst>
                </a:custGeom>
                <a:solidFill>
                  <a:srgbClr val="000000"/>
                </a:solidFill>
                <a:ln w="9525">
                  <a:noFill/>
                  <a:round/>
                  <a:headEnd/>
                  <a:tailEnd/>
                </a:ln>
              </p:spPr>
              <p:txBody>
                <a:bodyPr/>
                <a:lstStyle/>
                <a:p>
                  <a:endParaRPr lang="en-US"/>
                </a:p>
              </p:txBody>
            </p:sp>
          </p:grpSp>
          <p:grpSp>
            <p:nvGrpSpPr>
              <p:cNvPr id="6" name="Group 17"/>
              <p:cNvGrpSpPr>
                <a:grpSpLocks/>
              </p:cNvGrpSpPr>
              <p:nvPr/>
            </p:nvGrpSpPr>
            <p:grpSpPr bwMode="auto">
              <a:xfrm>
                <a:off x="1757" y="2127"/>
                <a:ext cx="724" cy="646"/>
                <a:chOff x="1757" y="2127"/>
                <a:chExt cx="724" cy="646"/>
              </a:xfrm>
            </p:grpSpPr>
            <p:sp>
              <p:nvSpPr>
                <p:cNvPr id="32813" name="Freeform 18"/>
                <p:cNvSpPr>
                  <a:spLocks/>
                </p:cNvSpPr>
                <p:nvPr/>
              </p:nvSpPr>
              <p:spPr bwMode="auto">
                <a:xfrm>
                  <a:off x="1757" y="2127"/>
                  <a:ext cx="706" cy="646"/>
                </a:xfrm>
                <a:custGeom>
                  <a:avLst/>
                  <a:gdLst>
                    <a:gd name="T0" fmla="*/ 667 w 706"/>
                    <a:gd name="T1" fmla="*/ 258 h 646"/>
                    <a:gd name="T2" fmla="*/ 624 w 706"/>
                    <a:gd name="T3" fmla="*/ 446 h 646"/>
                    <a:gd name="T4" fmla="*/ 574 w 706"/>
                    <a:gd name="T5" fmla="*/ 630 h 646"/>
                    <a:gd name="T6" fmla="*/ 568 w 706"/>
                    <a:gd name="T7" fmla="*/ 643 h 646"/>
                    <a:gd name="T8" fmla="*/ 558 w 706"/>
                    <a:gd name="T9" fmla="*/ 646 h 646"/>
                    <a:gd name="T10" fmla="*/ 501 w 706"/>
                    <a:gd name="T11" fmla="*/ 633 h 646"/>
                    <a:gd name="T12" fmla="*/ 384 w 706"/>
                    <a:gd name="T13" fmla="*/ 615 h 646"/>
                    <a:gd name="T14" fmla="*/ 379 w 706"/>
                    <a:gd name="T15" fmla="*/ 615 h 646"/>
                    <a:gd name="T16" fmla="*/ 214 w 706"/>
                    <a:gd name="T17" fmla="*/ 594 h 646"/>
                    <a:gd name="T18" fmla="*/ 95 w 706"/>
                    <a:gd name="T19" fmla="*/ 585 h 646"/>
                    <a:gd name="T20" fmla="*/ 18 w 706"/>
                    <a:gd name="T21" fmla="*/ 588 h 646"/>
                    <a:gd name="T22" fmla="*/ 3 w 706"/>
                    <a:gd name="T23" fmla="*/ 582 h 646"/>
                    <a:gd name="T24" fmla="*/ 0 w 706"/>
                    <a:gd name="T25" fmla="*/ 573 h 646"/>
                    <a:gd name="T26" fmla="*/ 38 w 706"/>
                    <a:gd name="T27" fmla="*/ 374 h 646"/>
                    <a:gd name="T28" fmla="*/ 90 w 706"/>
                    <a:gd name="T29" fmla="*/ 154 h 646"/>
                    <a:gd name="T30" fmla="*/ 127 w 706"/>
                    <a:gd name="T31" fmla="*/ 52 h 646"/>
                    <a:gd name="T32" fmla="*/ 150 w 706"/>
                    <a:gd name="T33" fmla="*/ 9 h 646"/>
                    <a:gd name="T34" fmla="*/ 162 w 706"/>
                    <a:gd name="T35" fmla="*/ 0 h 646"/>
                    <a:gd name="T36" fmla="*/ 177 w 706"/>
                    <a:gd name="T37" fmla="*/ 0 h 646"/>
                    <a:gd name="T38" fmla="*/ 217 w 706"/>
                    <a:gd name="T39" fmla="*/ 10 h 646"/>
                    <a:gd name="T40" fmla="*/ 249 w 706"/>
                    <a:gd name="T41" fmla="*/ 18 h 646"/>
                    <a:gd name="T42" fmla="*/ 376 w 706"/>
                    <a:gd name="T43" fmla="*/ 31 h 646"/>
                    <a:gd name="T44" fmla="*/ 441 w 706"/>
                    <a:gd name="T45" fmla="*/ 34 h 646"/>
                    <a:gd name="T46" fmla="*/ 408 w 706"/>
                    <a:gd name="T47" fmla="*/ 49 h 646"/>
                    <a:gd name="T48" fmla="*/ 351 w 706"/>
                    <a:gd name="T49" fmla="*/ 45 h 646"/>
                    <a:gd name="T50" fmla="*/ 291 w 706"/>
                    <a:gd name="T51" fmla="*/ 39 h 646"/>
                    <a:gd name="T52" fmla="*/ 237 w 706"/>
                    <a:gd name="T53" fmla="*/ 31 h 646"/>
                    <a:gd name="T54" fmla="*/ 177 w 706"/>
                    <a:gd name="T55" fmla="*/ 19 h 646"/>
                    <a:gd name="T56" fmla="*/ 165 w 706"/>
                    <a:gd name="T57" fmla="*/ 19 h 646"/>
                    <a:gd name="T58" fmla="*/ 145 w 706"/>
                    <a:gd name="T59" fmla="*/ 61 h 646"/>
                    <a:gd name="T60" fmla="*/ 111 w 706"/>
                    <a:gd name="T61" fmla="*/ 141 h 646"/>
                    <a:gd name="T62" fmla="*/ 95 w 706"/>
                    <a:gd name="T63" fmla="*/ 213 h 646"/>
                    <a:gd name="T64" fmla="*/ 69 w 706"/>
                    <a:gd name="T65" fmla="*/ 318 h 646"/>
                    <a:gd name="T66" fmla="*/ 48 w 706"/>
                    <a:gd name="T67" fmla="*/ 409 h 646"/>
                    <a:gd name="T68" fmla="*/ 33 w 706"/>
                    <a:gd name="T69" fmla="*/ 488 h 646"/>
                    <a:gd name="T70" fmla="*/ 21 w 706"/>
                    <a:gd name="T71" fmla="*/ 561 h 646"/>
                    <a:gd name="T72" fmla="*/ 21 w 706"/>
                    <a:gd name="T73" fmla="*/ 571 h 646"/>
                    <a:gd name="T74" fmla="*/ 111 w 706"/>
                    <a:gd name="T75" fmla="*/ 571 h 646"/>
                    <a:gd name="T76" fmla="*/ 210 w 706"/>
                    <a:gd name="T77" fmla="*/ 577 h 646"/>
                    <a:gd name="T78" fmla="*/ 310 w 706"/>
                    <a:gd name="T79" fmla="*/ 591 h 646"/>
                    <a:gd name="T80" fmla="*/ 414 w 706"/>
                    <a:gd name="T81" fmla="*/ 606 h 646"/>
                    <a:gd name="T82" fmla="*/ 555 w 706"/>
                    <a:gd name="T83" fmla="*/ 624 h 646"/>
                    <a:gd name="T84" fmla="*/ 586 w 706"/>
                    <a:gd name="T85" fmla="*/ 526 h 646"/>
                    <a:gd name="T86" fmla="*/ 624 w 706"/>
                    <a:gd name="T87" fmla="*/ 370 h 646"/>
                    <a:gd name="T88" fmla="*/ 643 w 706"/>
                    <a:gd name="T89" fmla="*/ 291 h 646"/>
                    <a:gd name="T90" fmla="*/ 670 w 706"/>
                    <a:gd name="T91" fmla="*/ 199 h 646"/>
                    <a:gd name="T92" fmla="*/ 706 w 706"/>
                    <a:gd name="T93" fmla="*/ 99 h 646"/>
                    <a:gd name="T94" fmla="*/ 683 w 706"/>
                    <a:gd name="T95" fmla="*/ 187 h 646"/>
                    <a:gd name="T96" fmla="*/ 667 w 706"/>
                    <a:gd name="T97" fmla="*/ 258 h 6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06"/>
                    <a:gd name="T148" fmla="*/ 0 h 646"/>
                    <a:gd name="T149" fmla="*/ 706 w 706"/>
                    <a:gd name="T150" fmla="*/ 646 h 6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06" h="646">
                      <a:moveTo>
                        <a:pt x="667" y="258"/>
                      </a:moveTo>
                      <a:lnTo>
                        <a:pt x="624" y="446"/>
                      </a:lnTo>
                      <a:lnTo>
                        <a:pt x="574" y="630"/>
                      </a:lnTo>
                      <a:lnTo>
                        <a:pt x="568" y="643"/>
                      </a:lnTo>
                      <a:lnTo>
                        <a:pt x="558" y="646"/>
                      </a:lnTo>
                      <a:lnTo>
                        <a:pt x="501" y="633"/>
                      </a:lnTo>
                      <a:lnTo>
                        <a:pt x="384" y="615"/>
                      </a:lnTo>
                      <a:lnTo>
                        <a:pt x="379" y="615"/>
                      </a:lnTo>
                      <a:lnTo>
                        <a:pt x="214" y="594"/>
                      </a:lnTo>
                      <a:lnTo>
                        <a:pt x="95" y="585"/>
                      </a:lnTo>
                      <a:lnTo>
                        <a:pt x="18" y="588"/>
                      </a:lnTo>
                      <a:lnTo>
                        <a:pt x="3" y="582"/>
                      </a:lnTo>
                      <a:lnTo>
                        <a:pt x="0" y="573"/>
                      </a:lnTo>
                      <a:lnTo>
                        <a:pt x="38" y="374"/>
                      </a:lnTo>
                      <a:lnTo>
                        <a:pt x="90" y="154"/>
                      </a:lnTo>
                      <a:lnTo>
                        <a:pt x="127" y="52"/>
                      </a:lnTo>
                      <a:lnTo>
                        <a:pt x="150" y="9"/>
                      </a:lnTo>
                      <a:lnTo>
                        <a:pt x="162" y="0"/>
                      </a:lnTo>
                      <a:lnTo>
                        <a:pt x="177" y="0"/>
                      </a:lnTo>
                      <a:lnTo>
                        <a:pt x="217" y="10"/>
                      </a:lnTo>
                      <a:lnTo>
                        <a:pt x="249" y="18"/>
                      </a:lnTo>
                      <a:lnTo>
                        <a:pt x="376" y="31"/>
                      </a:lnTo>
                      <a:lnTo>
                        <a:pt x="441" y="34"/>
                      </a:lnTo>
                      <a:lnTo>
                        <a:pt x="408" y="49"/>
                      </a:lnTo>
                      <a:lnTo>
                        <a:pt x="351" y="45"/>
                      </a:lnTo>
                      <a:lnTo>
                        <a:pt x="291" y="39"/>
                      </a:lnTo>
                      <a:lnTo>
                        <a:pt x="237" y="31"/>
                      </a:lnTo>
                      <a:lnTo>
                        <a:pt x="177" y="19"/>
                      </a:lnTo>
                      <a:lnTo>
                        <a:pt x="165" y="19"/>
                      </a:lnTo>
                      <a:lnTo>
                        <a:pt x="145" y="61"/>
                      </a:lnTo>
                      <a:lnTo>
                        <a:pt x="111" y="141"/>
                      </a:lnTo>
                      <a:lnTo>
                        <a:pt x="95" y="213"/>
                      </a:lnTo>
                      <a:lnTo>
                        <a:pt x="69" y="318"/>
                      </a:lnTo>
                      <a:lnTo>
                        <a:pt x="48" y="409"/>
                      </a:lnTo>
                      <a:lnTo>
                        <a:pt x="33" y="488"/>
                      </a:lnTo>
                      <a:lnTo>
                        <a:pt x="21" y="561"/>
                      </a:lnTo>
                      <a:lnTo>
                        <a:pt x="21" y="571"/>
                      </a:lnTo>
                      <a:lnTo>
                        <a:pt x="111" y="571"/>
                      </a:lnTo>
                      <a:lnTo>
                        <a:pt x="210" y="577"/>
                      </a:lnTo>
                      <a:lnTo>
                        <a:pt x="310" y="591"/>
                      </a:lnTo>
                      <a:lnTo>
                        <a:pt x="414" y="606"/>
                      </a:lnTo>
                      <a:lnTo>
                        <a:pt x="555" y="624"/>
                      </a:lnTo>
                      <a:lnTo>
                        <a:pt x="586" y="526"/>
                      </a:lnTo>
                      <a:lnTo>
                        <a:pt x="624" y="370"/>
                      </a:lnTo>
                      <a:lnTo>
                        <a:pt x="643" y="291"/>
                      </a:lnTo>
                      <a:lnTo>
                        <a:pt x="670" y="199"/>
                      </a:lnTo>
                      <a:lnTo>
                        <a:pt x="706" y="99"/>
                      </a:lnTo>
                      <a:lnTo>
                        <a:pt x="683" y="187"/>
                      </a:lnTo>
                      <a:lnTo>
                        <a:pt x="667" y="258"/>
                      </a:lnTo>
                      <a:close/>
                    </a:path>
                  </a:pathLst>
                </a:custGeom>
                <a:solidFill>
                  <a:srgbClr val="000000"/>
                </a:solidFill>
                <a:ln w="9525">
                  <a:noFill/>
                  <a:round/>
                  <a:headEnd/>
                  <a:tailEnd/>
                </a:ln>
              </p:spPr>
              <p:txBody>
                <a:bodyPr/>
                <a:lstStyle/>
                <a:p>
                  <a:endParaRPr lang="en-US"/>
                </a:p>
              </p:txBody>
            </p:sp>
            <p:grpSp>
              <p:nvGrpSpPr>
                <p:cNvPr id="7" name="Group 19"/>
                <p:cNvGrpSpPr>
                  <a:grpSpLocks/>
                </p:cNvGrpSpPr>
                <p:nvPr/>
              </p:nvGrpSpPr>
              <p:grpSpPr bwMode="auto">
                <a:xfrm>
                  <a:off x="1852" y="2161"/>
                  <a:ext cx="629" cy="512"/>
                  <a:chOff x="1852" y="2161"/>
                  <a:chExt cx="629" cy="512"/>
                </a:xfrm>
              </p:grpSpPr>
              <p:sp>
                <p:nvSpPr>
                  <p:cNvPr id="32815" name="Freeform 20"/>
                  <p:cNvSpPr>
                    <a:spLocks/>
                  </p:cNvSpPr>
                  <p:nvPr/>
                </p:nvSpPr>
                <p:spPr bwMode="auto">
                  <a:xfrm>
                    <a:off x="1852" y="2161"/>
                    <a:ext cx="629" cy="512"/>
                  </a:xfrm>
                  <a:custGeom>
                    <a:avLst/>
                    <a:gdLst>
                      <a:gd name="T0" fmla="*/ 352 w 629"/>
                      <a:gd name="T1" fmla="*/ 0 h 512"/>
                      <a:gd name="T2" fmla="*/ 544 w 629"/>
                      <a:gd name="T3" fmla="*/ 5 h 512"/>
                      <a:gd name="T4" fmla="*/ 620 w 629"/>
                      <a:gd name="T5" fmla="*/ 12 h 512"/>
                      <a:gd name="T6" fmla="*/ 623 w 629"/>
                      <a:gd name="T7" fmla="*/ 35 h 512"/>
                      <a:gd name="T8" fmla="*/ 569 w 629"/>
                      <a:gd name="T9" fmla="*/ 206 h 512"/>
                      <a:gd name="T10" fmla="*/ 562 w 629"/>
                      <a:gd name="T11" fmla="*/ 183 h 512"/>
                      <a:gd name="T12" fmla="*/ 594 w 629"/>
                      <a:gd name="T13" fmla="*/ 47 h 512"/>
                      <a:gd name="T14" fmla="*/ 591 w 629"/>
                      <a:gd name="T15" fmla="*/ 24 h 512"/>
                      <a:gd name="T16" fmla="*/ 427 w 629"/>
                      <a:gd name="T17" fmla="*/ 21 h 512"/>
                      <a:gd name="T18" fmla="*/ 389 w 629"/>
                      <a:gd name="T19" fmla="*/ 33 h 512"/>
                      <a:gd name="T20" fmla="*/ 464 w 629"/>
                      <a:gd name="T21" fmla="*/ 71 h 512"/>
                      <a:gd name="T22" fmla="*/ 508 w 629"/>
                      <a:gd name="T23" fmla="*/ 108 h 512"/>
                      <a:gd name="T24" fmla="*/ 533 w 629"/>
                      <a:gd name="T25" fmla="*/ 159 h 512"/>
                      <a:gd name="T26" fmla="*/ 544 w 629"/>
                      <a:gd name="T27" fmla="*/ 218 h 512"/>
                      <a:gd name="T28" fmla="*/ 547 w 629"/>
                      <a:gd name="T29" fmla="*/ 272 h 512"/>
                      <a:gd name="T30" fmla="*/ 526 w 629"/>
                      <a:gd name="T31" fmla="*/ 358 h 512"/>
                      <a:gd name="T32" fmla="*/ 473 w 629"/>
                      <a:gd name="T33" fmla="*/ 424 h 512"/>
                      <a:gd name="T34" fmla="*/ 403 w 629"/>
                      <a:gd name="T35" fmla="*/ 480 h 512"/>
                      <a:gd name="T36" fmla="*/ 317 w 629"/>
                      <a:gd name="T37" fmla="*/ 507 h 512"/>
                      <a:gd name="T38" fmla="*/ 227 w 629"/>
                      <a:gd name="T39" fmla="*/ 512 h 512"/>
                      <a:gd name="T40" fmla="*/ 136 w 629"/>
                      <a:gd name="T41" fmla="*/ 494 h 512"/>
                      <a:gd name="T42" fmla="*/ 70 w 629"/>
                      <a:gd name="T43" fmla="*/ 454 h 512"/>
                      <a:gd name="T44" fmla="*/ 27 w 629"/>
                      <a:gd name="T45" fmla="*/ 391 h 512"/>
                      <a:gd name="T46" fmla="*/ 3 w 629"/>
                      <a:gd name="T47" fmla="*/ 312 h 512"/>
                      <a:gd name="T48" fmla="*/ 3 w 629"/>
                      <a:gd name="T49" fmla="*/ 236 h 512"/>
                      <a:gd name="T50" fmla="*/ 24 w 629"/>
                      <a:gd name="T51" fmla="*/ 171 h 512"/>
                      <a:gd name="T52" fmla="*/ 67 w 629"/>
                      <a:gd name="T53" fmla="*/ 114 h 512"/>
                      <a:gd name="T54" fmla="*/ 137 w 629"/>
                      <a:gd name="T55" fmla="*/ 65 h 512"/>
                      <a:gd name="T56" fmla="*/ 232 w 629"/>
                      <a:gd name="T57" fmla="*/ 21 h 512"/>
                      <a:gd name="T58" fmla="*/ 305 w 629"/>
                      <a:gd name="T59" fmla="*/ 11 h 512"/>
                      <a:gd name="T60" fmla="*/ 175 w 629"/>
                      <a:gd name="T61" fmla="*/ 65 h 512"/>
                      <a:gd name="T62" fmla="*/ 82 w 629"/>
                      <a:gd name="T63" fmla="*/ 126 h 512"/>
                      <a:gd name="T64" fmla="*/ 34 w 629"/>
                      <a:gd name="T65" fmla="*/ 201 h 512"/>
                      <a:gd name="T66" fmla="*/ 22 w 629"/>
                      <a:gd name="T67" fmla="*/ 300 h 512"/>
                      <a:gd name="T68" fmla="*/ 49 w 629"/>
                      <a:gd name="T69" fmla="*/ 381 h 512"/>
                      <a:gd name="T70" fmla="*/ 103 w 629"/>
                      <a:gd name="T71" fmla="*/ 450 h 512"/>
                      <a:gd name="T72" fmla="*/ 167 w 629"/>
                      <a:gd name="T73" fmla="*/ 480 h 512"/>
                      <a:gd name="T74" fmla="*/ 250 w 629"/>
                      <a:gd name="T75" fmla="*/ 492 h 512"/>
                      <a:gd name="T76" fmla="*/ 352 w 629"/>
                      <a:gd name="T77" fmla="*/ 474 h 512"/>
                      <a:gd name="T78" fmla="*/ 443 w 629"/>
                      <a:gd name="T79" fmla="*/ 427 h 512"/>
                      <a:gd name="T80" fmla="*/ 505 w 629"/>
                      <a:gd name="T81" fmla="*/ 358 h 512"/>
                      <a:gd name="T82" fmla="*/ 529 w 629"/>
                      <a:gd name="T83" fmla="*/ 273 h 512"/>
                      <a:gd name="T84" fmla="*/ 515 w 629"/>
                      <a:gd name="T85" fmla="*/ 180 h 512"/>
                      <a:gd name="T86" fmla="*/ 488 w 629"/>
                      <a:gd name="T87" fmla="*/ 120 h 512"/>
                      <a:gd name="T88" fmla="*/ 431 w 629"/>
                      <a:gd name="T89" fmla="*/ 77 h 512"/>
                      <a:gd name="T90" fmla="*/ 359 w 629"/>
                      <a:gd name="T91" fmla="*/ 45 h 512"/>
                      <a:gd name="T92" fmla="*/ 283 w 629"/>
                      <a:gd name="T93" fmla="*/ 38 h 512"/>
                      <a:gd name="T94" fmla="*/ 308 w 629"/>
                      <a:gd name="T95" fmla="*/ 11 h 5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29"/>
                      <a:gd name="T145" fmla="*/ 0 h 512"/>
                      <a:gd name="T146" fmla="*/ 629 w 629"/>
                      <a:gd name="T147" fmla="*/ 512 h 5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29" h="512">
                        <a:moveTo>
                          <a:pt x="295" y="0"/>
                        </a:moveTo>
                        <a:lnTo>
                          <a:pt x="352" y="0"/>
                        </a:lnTo>
                        <a:lnTo>
                          <a:pt x="434" y="0"/>
                        </a:lnTo>
                        <a:lnTo>
                          <a:pt x="544" y="5"/>
                        </a:lnTo>
                        <a:lnTo>
                          <a:pt x="606" y="8"/>
                        </a:lnTo>
                        <a:lnTo>
                          <a:pt x="620" y="12"/>
                        </a:lnTo>
                        <a:lnTo>
                          <a:pt x="629" y="18"/>
                        </a:lnTo>
                        <a:lnTo>
                          <a:pt x="623" y="35"/>
                        </a:lnTo>
                        <a:lnTo>
                          <a:pt x="603" y="87"/>
                        </a:lnTo>
                        <a:lnTo>
                          <a:pt x="569" y="206"/>
                        </a:lnTo>
                        <a:lnTo>
                          <a:pt x="547" y="281"/>
                        </a:lnTo>
                        <a:lnTo>
                          <a:pt x="562" y="183"/>
                        </a:lnTo>
                        <a:lnTo>
                          <a:pt x="581" y="101"/>
                        </a:lnTo>
                        <a:lnTo>
                          <a:pt x="594" y="47"/>
                        </a:lnTo>
                        <a:lnTo>
                          <a:pt x="599" y="30"/>
                        </a:lnTo>
                        <a:lnTo>
                          <a:pt x="591" y="24"/>
                        </a:lnTo>
                        <a:lnTo>
                          <a:pt x="523" y="23"/>
                        </a:lnTo>
                        <a:lnTo>
                          <a:pt x="427" y="21"/>
                        </a:lnTo>
                        <a:lnTo>
                          <a:pt x="346" y="21"/>
                        </a:lnTo>
                        <a:lnTo>
                          <a:pt x="389" y="33"/>
                        </a:lnTo>
                        <a:lnTo>
                          <a:pt x="431" y="51"/>
                        </a:lnTo>
                        <a:lnTo>
                          <a:pt x="464" y="71"/>
                        </a:lnTo>
                        <a:lnTo>
                          <a:pt x="487" y="89"/>
                        </a:lnTo>
                        <a:lnTo>
                          <a:pt x="508" y="108"/>
                        </a:lnTo>
                        <a:lnTo>
                          <a:pt x="521" y="137"/>
                        </a:lnTo>
                        <a:lnTo>
                          <a:pt x="533" y="159"/>
                        </a:lnTo>
                        <a:lnTo>
                          <a:pt x="541" y="189"/>
                        </a:lnTo>
                        <a:lnTo>
                          <a:pt x="544" y="218"/>
                        </a:lnTo>
                        <a:lnTo>
                          <a:pt x="545" y="243"/>
                        </a:lnTo>
                        <a:lnTo>
                          <a:pt x="547" y="272"/>
                        </a:lnTo>
                        <a:lnTo>
                          <a:pt x="539" y="313"/>
                        </a:lnTo>
                        <a:lnTo>
                          <a:pt x="526" y="358"/>
                        </a:lnTo>
                        <a:lnTo>
                          <a:pt x="506" y="388"/>
                        </a:lnTo>
                        <a:lnTo>
                          <a:pt x="473" y="424"/>
                        </a:lnTo>
                        <a:lnTo>
                          <a:pt x="440" y="451"/>
                        </a:lnTo>
                        <a:lnTo>
                          <a:pt x="403" y="480"/>
                        </a:lnTo>
                        <a:lnTo>
                          <a:pt x="364" y="494"/>
                        </a:lnTo>
                        <a:lnTo>
                          <a:pt x="317" y="507"/>
                        </a:lnTo>
                        <a:lnTo>
                          <a:pt x="275" y="512"/>
                        </a:lnTo>
                        <a:lnTo>
                          <a:pt x="227" y="512"/>
                        </a:lnTo>
                        <a:lnTo>
                          <a:pt x="182" y="506"/>
                        </a:lnTo>
                        <a:lnTo>
                          <a:pt x="136" y="494"/>
                        </a:lnTo>
                        <a:lnTo>
                          <a:pt x="106" y="480"/>
                        </a:lnTo>
                        <a:lnTo>
                          <a:pt x="70" y="454"/>
                        </a:lnTo>
                        <a:lnTo>
                          <a:pt x="47" y="421"/>
                        </a:lnTo>
                        <a:lnTo>
                          <a:pt x="27" y="391"/>
                        </a:lnTo>
                        <a:lnTo>
                          <a:pt x="13" y="355"/>
                        </a:lnTo>
                        <a:lnTo>
                          <a:pt x="3" y="312"/>
                        </a:lnTo>
                        <a:lnTo>
                          <a:pt x="0" y="273"/>
                        </a:lnTo>
                        <a:lnTo>
                          <a:pt x="3" y="236"/>
                        </a:lnTo>
                        <a:lnTo>
                          <a:pt x="9" y="200"/>
                        </a:lnTo>
                        <a:lnTo>
                          <a:pt x="24" y="171"/>
                        </a:lnTo>
                        <a:lnTo>
                          <a:pt x="41" y="146"/>
                        </a:lnTo>
                        <a:lnTo>
                          <a:pt x="67" y="114"/>
                        </a:lnTo>
                        <a:lnTo>
                          <a:pt x="101" y="90"/>
                        </a:lnTo>
                        <a:lnTo>
                          <a:pt x="137" y="65"/>
                        </a:lnTo>
                        <a:lnTo>
                          <a:pt x="190" y="39"/>
                        </a:lnTo>
                        <a:lnTo>
                          <a:pt x="232" y="21"/>
                        </a:lnTo>
                        <a:lnTo>
                          <a:pt x="272" y="9"/>
                        </a:lnTo>
                        <a:lnTo>
                          <a:pt x="305" y="11"/>
                        </a:lnTo>
                        <a:lnTo>
                          <a:pt x="247" y="36"/>
                        </a:lnTo>
                        <a:lnTo>
                          <a:pt x="175" y="65"/>
                        </a:lnTo>
                        <a:lnTo>
                          <a:pt x="124" y="96"/>
                        </a:lnTo>
                        <a:lnTo>
                          <a:pt x="82" y="126"/>
                        </a:lnTo>
                        <a:lnTo>
                          <a:pt x="50" y="167"/>
                        </a:lnTo>
                        <a:lnTo>
                          <a:pt x="34" y="201"/>
                        </a:lnTo>
                        <a:lnTo>
                          <a:pt x="22" y="252"/>
                        </a:lnTo>
                        <a:lnTo>
                          <a:pt x="22" y="300"/>
                        </a:lnTo>
                        <a:lnTo>
                          <a:pt x="34" y="339"/>
                        </a:lnTo>
                        <a:lnTo>
                          <a:pt x="49" y="381"/>
                        </a:lnTo>
                        <a:lnTo>
                          <a:pt x="73" y="421"/>
                        </a:lnTo>
                        <a:lnTo>
                          <a:pt x="103" y="450"/>
                        </a:lnTo>
                        <a:lnTo>
                          <a:pt x="131" y="467"/>
                        </a:lnTo>
                        <a:lnTo>
                          <a:pt x="167" y="480"/>
                        </a:lnTo>
                        <a:lnTo>
                          <a:pt x="208" y="489"/>
                        </a:lnTo>
                        <a:lnTo>
                          <a:pt x="250" y="492"/>
                        </a:lnTo>
                        <a:lnTo>
                          <a:pt x="301" y="486"/>
                        </a:lnTo>
                        <a:lnTo>
                          <a:pt x="352" y="474"/>
                        </a:lnTo>
                        <a:lnTo>
                          <a:pt x="397" y="457"/>
                        </a:lnTo>
                        <a:lnTo>
                          <a:pt x="443" y="427"/>
                        </a:lnTo>
                        <a:lnTo>
                          <a:pt x="472" y="397"/>
                        </a:lnTo>
                        <a:lnTo>
                          <a:pt x="505" y="358"/>
                        </a:lnTo>
                        <a:lnTo>
                          <a:pt x="523" y="313"/>
                        </a:lnTo>
                        <a:lnTo>
                          <a:pt x="529" y="273"/>
                        </a:lnTo>
                        <a:lnTo>
                          <a:pt x="524" y="227"/>
                        </a:lnTo>
                        <a:lnTo>
                          <a:pt x="515" y="180"/>
                        </a:lnTo>
                        <a:lnTo>
                          <a:pt x="505" y="149"/>
                        </a:lnTo>
                        <a:lnTo>
                          <a:pt x="488" y="120"/>
                        </a:lnTo>
                        <a:lnTo>
                          <a:pt x="463" y="96"/>
                        </a:lnTo>
                        <a:lnTo>
                          <a:pt x="431" y="77"/>
                        </a:lnTo>
                        <a:lnTo>
                          <a:pt x="395" y="57"/>
                        </a:lnTo>
                        <a:lnTo>
                          <a:pt x="359" y="45"/>
                        </a:lnTo>
                        <a:lnTo>
                          <a:pt x="319" y="38"/>
                        </a:lnTo>
                        <a:lnTo>
                          <a:pt x="283" y="38"/>
                        </a:lnTo>
                        <a:lnTo>
                          <a:pt x="250" y="38"/>
                        </a:lnTo>
                        <a:lnTo>
                          <a:pt x="308" y="11"/>
                        </a:lnTo>
                        <a:lnTo>
                          <a:pt x="295" y="0"/>
                        </a:lnTo>
                        <a:close/>
                      </a:path>
                    </a:pathLst>
                  </a:custGeom>
                  <a:solidFill>
                    <a:srgbClr val="000000"/>
                  </a:solidFill>
                  <a:ln w="9525">
                    <a:noFill/>
                    <a:round/>
                    <a:headEnd/>
                    <a:tailEnd/>
                  </a:ln>
                </p:spPr>
                <p:txBody>
                  <a:bodyPr/>
                  <a:lstStyle/>
                  <a:p>
                    <a:endParaRPr lang="en-US"/>
                  </a:p>
                </p:txBody>
              </p:sp>
              <p:sp>
                <p:nvSpPr>
                  <p:cNvPr id="32816" name="Freeform 21"/>
                  <p:cNvSpPr>
                    <a:spLocks/>
                  </p:cNvSpPr>
                  <p:nvPr/>
                </p:nvSpPr>
                <p:spPr bwMode="auto">
                  <a:xfrm>
                    <a:off x="2063" y="2163"/>
                    <a:ext cx="103" cy="45"/>
                  </a:xfrm>
                  <a:custGeom>
                    <a:avLst/>
                    <a:gdLst>
                      <a:gd name="T0" fmla="*/ 63 w 103"/>
                      <a:gd name="T1" fmla="*/ 3 h 45"/>
                      <a:gd name="T2" fmla="*/ 0 w 103"/>
                      <a:gd name="T3" fmla="*/ 45 h 45"/>
                      <a:gd name="T4" fmla="*/ 69 w 103"/>
                      <a:gd name="T5" fmla="*/ 31 h 45"/>
                      <a:gd name="T6" fmla="*/ 103 w 103"/>
                      <a:gd name="T7" fmla="*/ 33 h 45"/>
                      <a:gd name="T8" fmla="*/ 99 w 103"/>
                      <a:gd name="T9" fmla="*/ 28 h 45"/>
                      <a:gd name="T10" fmla="*/ 96 w 103"/>
                      <a:gd name="T11" fmla="*/ 0 h 45"/>
                      <a:gd name="T12" fmla="*/ 63 w 103"/>
                      <a:gd name="T13" fmla="*/ 3 h 45"/>
                      <a:gd name="T14" fmla="*/ 0 60000 65536"/>
                      <a:gd name="T15" fmla="*/ 0 60000 65536"/>
                      <a:gd name="T16" fmla="*/ 0 60000 65536"/>
                      <a:gd name="T17" fmla="*/ 0 60000 65536"/>
                      <a:gd name="T18" fmla="*/ 0 60000 65536"/>
                      <a:gd name="T19" fmla="*/ 0 60000 65536"/>
                      <a:gd name="T20" fmla="*/ 0 60000 65536"/>
                      <a:gd name="T21" fmla="*/ 0 w 103"/>
                      <a:gd name="T22" fmla="*/ 0 h 45"/>
                      <a:gd name="T23" fmla="*/ 103 w 10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45">
                        <a:moveTo>
                          <a:pt x="63" y="3"/>
                        </a:moveTo>
                        <a:lnTo>
                          <a:pt x="0" y="45"/>
                        </a:lnTo>
                        <a:lnTo>
                          <a:pt x="69" y="31"/>
                        </a:lnTo>
                        <a:lnTo>
                          <a:pt x="103" y="33"/>
                        </a:lnTo>
                        <a:lnTo>
                          <a:pt x="99" y="28"/>
                        </a:lnTo>
                        <a:lnTo>
                          <a:pt x="96" y="0"/>
                        </a:lnTo>
                        <a:lnTo>
                          <a:pt x="63" y="3"/>
                        </a:lnTo>
                        <a:close/>
                      </a:path>
                    </a:pathLst>
                  </a:custGeom>
                  <a:solidFill>
                    <a:srgbClr val="000000"/>
                  </a:solidFill>
                  <a:ln w="9525">
                    <a:noFill/>
                    <a:round/>
                    <a:headEnd/>
                    <a:tailEnd/>
                  </a:ln>
                </p:spPr>
                <p:txBody>
                  <a:bodyPr/>
                  <a:lstStyle/>
                  <a:p>
                    <a:endParaRPr lang="en-US"/>
                  </a:p>
                </p:txBody>
              </p:sp>
            </p:grpSp>
          </p:grpSp>
          <p:sp>
            <p:nvSpPr>
              <p:cNvPr id="32803" name="Freeform 22"/>
              <p:cNvSpPr>
                <a:spLocks/>
              </p:cNvSpPr>
              <p:nvPr/>
            </p:nvSpPr>
            <p:spPr bwMode="auto">
              <a:xfrm>
                <a:off x="1864" y="2185"/>
                <a:ext cx="526" cy="482"/>
              </a:xfrm>
              <a:custGeom>
                <a:avLst/>
                <a:gdLst>
                  <a:gd name="T0" fmla="*/ 110 w 526"/>
                  <a:gd name="T1" fmla="*/ 65 h 482"/>
                  <a:gd name="T2" fmla="*/ 160 w 526"/>
                  <a:gd name="T3" fmla="*/ 36 h 482"/>
                  <a:gd name="T4" fmla="*/ 232 w 526"/>
                  <a:gd name="T5" fmla="*/ 6 h 482"/>
                  <a:gd name="T6" fmla="*/ 292 w 526"/>
                  <a:gd name="T7" fmla="*/ 0 h 482"/>
                  <a:gd name="T8" fmla="*/ 352 w 526"/>
                  <a:gd name="T9" fmla="*/ 9 h 482"/>
                  <a:gd name="T10" fmla="*/ 403 w 526"/>
                  <a:gd name="T11" fmla="*/ 32 h 482"/>
                  <a:gd name="T12" fmla="*/ 457 w 526"/>
                  <a:gd name="T13" fmla="*/ 62 h 482"/>
                  <a:gd name="T14" fmla="*/ 493 w 526"/>
                  <a:gd name="T15" fmla="*/ 98 h 482"/>
                  <a:gd name="T16" fmla="*/ 512 w 526"/>
                  <a:gd name="T17" fmla="*/ 149 h 482"/>
                  <a:gd name="T18" fmla="*/ 524 w 526"/>
                  <a:gd name="T19" fmla="*/ 201 h 482"/>
                  <a:gd name="T20" fmla="*/ 526 w 526"/>
                  <a:gd name="T21" fmla="*/ 258 h 482"/>
                  <a:gd name="T22" fmla="*/ 508 w 526"/>
                  <a:gd name="T23" fmla="*/ 324 h 482"/>
                  <a:gd name="T24" fmla="*/ 469 w 526"/>
                  <a:gd name="T25" fmla="*/ 378 h 482"/>
                  <a:gd name="T26" fmla="*/ 418 w 526"/>
                  <a:gd name="T27" fmla="*/ 423 h 482"/>
                  <a:gd name="T28" fmla="*/ 367 w 526"/>
                  <a:gd name="T29" fmla="*/ 456 h 482"/>
                  <a:gd name="T30" fmla="*/ 277 w 526"/>
                  <a:gd name="T31" fmla="*/ 482 h 482"/>
                  <a:gd name="T32" fmla="*/ 193 w 526"/>
                  <a:gd name="T33" fmla="*/ 477 h 482"/>
                  <a:gd name="T34" fmla="*/ 128 w 526"/>
                  <a:gd name="T35" fmla="*/ 459 h 482"/>
                  <a:gd name="T36" fmla="*/ 83 w 526"/>
                  <a:gd name="T37" fmla="*/ 435 h 482"/>
                  <a:gd name="T38" fmla="*/ 52 w 526"/>
                  <a:gd name="T39" fmla="*/ 397 h 482"/>
                  <a:gd name="T40" fmla="*/ 23 w 526"/>
                  <a:gd name="T41" fmla="*/ 345 h 482"/>
                  <a:gd name="T42" fmla="*/ 4 w 526"/>
                  <a:gd name="T43" fmla="*/ 295 h 482"/>
                  <a:gd name="T44" fmla="*/ 0 w 526"/>
                  <a:gd name="T45" fmla="*/ 234 h 482"/>
                  <a:gd name="T46" fmla="*/ 9 w 526"/>
                  <a:gd name="T47" fmla="*/ 177 h 482"/>
                  <a:gd name="T48" fmla="*/ 37 w 526"/>
                  <a:gd name="T49" fmla="*/ 129 h 482"/>
                  <a:gd name="T50" fmla="*/ 85 w 526"/>
                  <a:gd name="T51" fmla="*/ 81 h 482"/>
                  <a:gd name="T52" fmla="*/ 110 w 526"/>
                  <a:gd name="T53" fmla="*/ 65 h 4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26"/>
                  <a:gd name="T82" fmla="*/ 0 h 482"/>
                  <a:gd name="T83" fmla="*/ 526 w 526"/>
                  <a:gd name="T84" fmla="*/ 482 h 48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26" h="482">
                    <a:moveTo>
                      <a:pt x="110" y="65"/>
                    </a:moveTo>
                    <a:lnTo>
                      <a:pt x="160" y="36"/>
                    </a:lnTo>
                    <a:lnTo>
                      <a:pt x="232" y="6"/>
                    </a:lnTo>
                    <a:lnTo>
                      <a:pt x="292" y="0"/>
                    </a:lnTo>
                    <a:lnTo>
                      <a:pt x="352" y="9"/>
                    </a:lnTo>
                    <a:lnTo>
                      <a:pt x="403" y="32"/>
                    </a:lnTo>
                    <a:lnTo>
                      <a:pt x="457" y="62"/>
                    </a:lnTo>
                    <a:lnTo>
                      <a:pt x="493" y="98"/>
                    </a:lnTo>
                    <a:lnTo>
                      <a:pt x="512" y="149"/>
                    </a:lnTo>
                    <a:lnTo>
                      <a:pt x="524" y="201"/>
                    </a:lnTo>
                    <a:lnTo>
                      <a:pt x="526" y="258"/>
                    </a:lnTo>
                    <a:lnTo>
                      <a:pt x="508" y="324"/>
                    </a:lnTo>
                    <a:lnTo>
                      <a:pt x="469" y="378"/>
                    </a:lnTo>
                    <a:lnTo>
                      <a:pt x="418" y="423"/>
                    </a:lnTo>
                    <a:lnTo>
                      <a:pt x="367" y="456"/>
                    </a:lnTo>
                    <a:lnTo>
                      <a:pt x="277" y="482"/>
                    </a:lnTo>
                    <a:lnTo>
                      <a:pt x="193" y="477"/>
                    </a:lnTo>
                    <a:lnTo>
                      <a:pt x="128" y="459"/>
                    </a:lnTo>
                    <a:lnTo>
                      <a:pt x="83" y="435"/>
                    </a:lnTo>
                    <a:lnTo>
                      <a:pt x="52" y="397"/>
                    </a:lnTo>
                    <a:lnTo>
                      <a:pt x="23" y="345"/>
                    </a:lnTo>
                    <a:lnTo>
                      <a:pt x="4" y="295"/>
                    </a:lnTo>
                    <a:lnTo>
                      <a:pt x="0" y="234"/>
                    </a:lnTo>
                    <a:lnTo>
                      <a:pt x="9" y="177"/>
                    </a:lnTo>
                    <a:lnTo>
                      <a:pt x="37" y="129"/>
                    </a:lnTo>
                    <a:lnTo>
                      <a:pt x="85" y="81"/>
                    </a:lnTo>
                    <a:lnTo>
                      <a:pt x="110" y="65"/>
                    </a:lnTo>
                    <a:close/>
                  </a:path>
                </a:pathLst>
              </a:custGeom>
              <a:solidFill>
                <a:srgbClr val="0000FF"/>
              </a:solidFill>
              <a:ln w="9525">
                <a:noFill/>
                <a:round/>
                <a:headEnd/>
                <a:tailEnd/>
              </a:ln>
            </p:spPr>
            <p:txBody>
              <a:bodyPr/>
              <a:lstStyle/>
              <a:p>
                <a:endParaRPr lang="en-US"/>
              </a:p>
            </p:txBody>
          </p:sp>
          <p:sp>
            <p:nvSpPr>
              <p:cNvPr id="32804" name="Freeform 23"/>
              <p:cNvSpPr>
                <a:spLocks/>
              </p:cNvSpPr>
              <p:nvPr/>
            </p:nvSpPr>
            <p:spPr bwMode="auto">
              <a:xfrm>
                <a:off x="1973" y="2278"/>
                <a:ext cx="288" cy="279"/>
              </a:xfrm>
              <a:custGeom>
                <a:avLst/>
                <a:gdLst>
                  <a:gd name="T0" fmla="*/ 30 w 288"/>
                  <a:gd name="T1" fmla="*/ 59 h 279"/>
                  <a:gd name="T2" fmla="*/ 63 w 288"/>
                  <a:gd name="T3" fmla="*/ 27 h 279"/>
                  <a:gd name="T4" fmla="*/ 100 w 288"/>
                  <a:gd name="T5" fmla="*/ 8 h 279"/>
                  <a:gd name="T6" fmla="*/ 153 w 288"/>
                  <a:gd name="T7" fmla="*/ 0 h 279"/>
                  <a:gd name="T8" fmla="*/ 213 w 288"/>
                  <a:gd name="T9" fmla="*/ 3 h 279"/>
                  <a:gd name="T10" fmla="*/ 258 w 288"/>
                  <a:gd name="T11" fmla="*/ 27 h 279"/>
                  <a:gd name="T12" fmla="*/ 276 w 288"/>
                  <a:gd name="T13" fmla="*/ 53 h 279"/>
                  <a:gd name="T14" fmla="*/ 288 w 288"/>
                  <a:gd name="T15" fmla="*/ 131 h 279"/>
                  <a:gd name="T16" fmla="*/ 280 w 288"/>
                  <a:gd name="T17" fmla="*/ 190 h 279"/>
                  <a:gd name="T18" fmla="*/ 252 w 288"/>
                  <a:gd name="T19" fmla="*/ 235 h 279"/>
                  <a:gd name="T20" fmla="*/ 213 w 288"/>
                  <a:gd name="T21" fmla="*/ 261 h 279"/>
                  <a:gd name="T22" fmla="*/ 160 w 288"/>
                  <a:gd name="T23" fmla="*/ 279 h 279"/>
                  <a:gd name="T24" fmla="*/ 102 w 288"/>
                  <a:gd name="T25" fmla="*/ 279 h 279"/>
                  <a:gd name="T26" fmla="*/ 51 w 288"/>
                  <a:gd name="T27" fmla="*/ 262 h 279"/>
                  <a:gd name="T28" fmla="*/ 21 w 288"/>
                  <a:gd name="T29" fmla="*/ 234 h 279"/>
                  <a:gd name="T30" fmla="*/ 6 w 288"/>
                  <a:gd name="T31" fmla="*/ 189 h 279"/>
                  <a:gd name="T32" fmla="*/ 0 w 288"/>
                  <a:gd name="T33" fmla="*/ 135 h 279"/>
                  <a:gd name="T34" fmla="*/ 12 w 288"/>
                  <a:gd name="T35" fmla="*/ 86 h 279"/>
                  <a:gd name="T36" fmla="*/ 30 w 288"/>
                  <a:gd name="T37" fmla="*/ 59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8"/>
                  <a:gd name="T58" fmla="*/ 0 h 279"/>
                  <a:gd name="T59" fmla="*/ 288 w 288"/>
                  <a:gd name="T60" fmla="*/ 279 h 2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8" h="279">
                    <a:moveTo>
                      <a:pt x="30" y="59"/>
                    </a:moveTo>
                    <a:lnTo>
                      <a:pt x="63" y="27"/>
                    </a:lnTo>
                    <a:lnTo>
                      <a:pt x="100" y="8"/>
                    </a:lnTo>
                    <a:lnTo>
                      <a:pt x="153" y="0"/>
                    </a:lnTo>
                    <a:lnTo>
                      <a:pt x="213" y="3"/>
                    </a:lnTo>
                    <a:lnTo>
                      <a:pt x="258" y="27"/>
                    </a:lnTo>
                    <a:lnTo>
                      <a:pt x="276" y="53"/>
                    </a:lnTo>
                    <a:lnTo>
                      <a:pt x="288" y="131"/>
                    </a:lnTo>
                    <a:lnTo>
                      <a:pt x="280" y="190"/>
                    </a:lnTo>
                    <a:lnTo>
                      <a:pt x="252" y="235"/>
                    </a:lnTo>
                    <a:lnTo>
                      <a:pt x="213" y="261"/>
                    </a:lnTo>
                    <a:lnTo>
                      <a:pt x="160" y="279"/>
                    </a:lnTo>
                    <a:lnTo>
                      <a:pt x="102" y="279"/>
                    </a:lnTo>
                    <a:lnTo>
                      <a:pt x="51" y="262"/>
                    </a:lnTo>
                    <a:lnTo>
                      <a:pt x="21" y="234"/>
                    </a:lnTo>
                    <a:lnTo>
                      <a:pt x="6" y="189"/>
                    </a:lnTo>
                    <a:lnTo>
                      <a:pt x="0" y="135"/>
                    </a:lnTo>
                    <a:lnTo>
                      <a:pt x="12" y="86"/>
                    </a:lnTo>
                    <a:lnTo>
                      <a:pt x="30" y="59"/>
                    </a:lnTo>
                    <a:close/>
                  </a:path>
                </a:pathLst>
              </a:custGeom>
              <a:solidFill>
                <a:srgbClr val="FF0033"/>
              </a:solidFill>
              <a:ln w="9525">
                <a:noFill/>
                <a:round/>
                <a:headEnd/>
                <a:tailEnd/>
              </a:ln>
            </p:spPr>
            <p:txBody>
              <a:bodyPr/>
              <a:lstStyle/>
              <a:p>
                <a:endParaRPr lang="en-US"/>
              </a:p>
            </p:txBody>
          </p:sp>
          <p:grpSp>
            <p:nvGrpSpPr>
              <p:cNvPr id="8" name="Group 24"/>
              <p:cNvGrpSpPr>
                <a:grpSpLocks/>
              </p:cNvGrpSpPr>
              <p:nvPr/>
            </p:nvGrpSpPr>
            <p:grpSpPr bwMode="auto">
              <a:xfrm>
                <a:off x="1965" y="2269"/>
                <a:ext cx="308" cy="295"/>
                <a:chOff x="1965" y="2269"/>
                <a:chExt cx="308" cy="295"/>
              </a:xfrm>
            </p:grpSpPr>
            <p:sp>
              <p:nvSpPr>
                <p:cNvPr id="32811" name="Freeform 25"/>
                <p:cNvSpPr>
                  <a:spLocks/>
                </p:cNvSpPr>
                <p:nvPr/>
              </p:nvSpPr>
              <p:spPr bwMode="auto">
                <a:xfrm>
                  <a:off x="1991" y="2269"/>
                  <a:ext cx="282" cy="295"/>
                </a:xfrm>
                <a:custGeom>
                  <a:avLst/>
                  <a:gdLst>
                    <a:gd name="T0" fmla="*/ 66 w 282"/>
                    <a:gd name="T1" fmla="*/ 17 h 295"/>
                    <a:gd name="T2" fmla="*/ 99 w 282"/>
                    <a:gd name="T3" fmla="*/ 5 h 295"/>
                    <a:gd name="T4" fmla="*/ 141 w 282"/>
                    <a:gd name="T5" fmla="*/ 0 h 295"/>
                    <a:gd name="T6" fmla="*/ 181 w 282"/>
                    <a:gd name="T7" fmla="*/ 2 h 295"/>
                    <a:gd name="T8" fmla="*/ 219 w 282"/>
                    <a:gd name="T9" fmla="*/ 9 h 295"/>
                    <a:gd name="T10" fmla="*/ 244 w 282"/>
                    <a:gd name="T11" fmla="*/ 26 h 295"/>
                    <a:gd name="T12" fmla="*/ 262 w 282"/>
                    <a:gd name="T13" fmla="*/ 47 h 295"/>
                    <a:gd name="T14" fmla="*/ 273 w 282"/>
                    <a:gd name="T15" fmla="*/ 78 h 295"/>
                    <a:gd name="T16" fmla="*/ 280 w 282"/>
                    <a:gd name="T17" fmla="*/ 111 h 295"/>
                    <a:gd name="T18" fmla="*/ 282 w 282"/>
                    <a:gd name="T19" fmla="*/ 149 h 295"/>
                    <a:gd name="T20" fmla="*/ 279 w 282"/>
                    <a:gd name="T21" fmla="*/ 176 h 295"/>
                    <a:gd name="T22" fmla="*/ 270 w 282"/>
                    <a:gd name="T23" fmla="*/ 207 h 295"/>
                    <a:gd name="T24" fmla="*/ 253 w 282"/>
                    <a:gd name="T25" fmla="*/ 232 h 295"/>
                    <a:gd name="T26" fmla="*/ 235 w 282"/>
                    <a:gd name="T27" fmla="*/ 255 h 295"/>
                    <a:gd name="T28" fmla="*/ 213 w 282"/>
                    <a:gd name="T29" fmla="*/ 273 h 295"/>
                    <a:gd name="T30" fmla="*/ 183 w 282"/>
                    <a:gd name="T31" fmla="*/ 286 h 295"/>
                    <a:gd name="T32" fmla="*/ 150 w 282"/>
                    <a:gd name="T33" fmla="*/ 294 h 295"/>
                    <a:gd name="T34" fmla="*/ 108 w 282"/>
                    <a:gd name="T35" fmla="*/ 295 h 295"/>
                    <a:gd name="T36" fmla="*/ 72 w 282"/>
                    <a:gd name="T37" fmla="*/ 292 h 295"/>
                    <a:gd name="T38" fmla="*/ 45 w 282"/>
                    <a:gd name="T39" fmla="*/ 280 h 295"/>
                    <a:gd name="T40" fmla="*/ 15 w 282"/>
                    <a:gd name="T41" fmla="*/ 262 h 295"/>
                    <a:gd name="T42" fmla="*/ 0 w 282"/>
                    <a:gd name="T43" fmla="*/ 241 h 295"/>
                    <a:gd name="T44" fmla="*/ 48 w 282"/>
                    <a:gd name="T45" fmla="*/ 267 h 295"/>
                    <a:gd name="T46" fmla="*/ 99 w 282"/>
                    <a:gd name="T47" fmla="*/ 280 h 295"/>
                    <a:gd name="T48" fmla="*/ 139 w 282"/>
                    <a:gd name="T49" fmla="*/ 277 h 295"/>
                    <a:gd name="T50" fmla="*/ 177 w 282"/>
                    <a:gd name="T51" fmla="*/ 267 h 295"/>
                    <a:gd name="T52" fmla="*/ 207 w 282"/>
                    <a:gd name="T53" fmla="*/ 253 h 295"/>
                    <a:gd name="T54" fmla="*/ 232 w 282"/>
                    <a:gd name="T55" fmla="*/ 229 h 295"/>
                    <a:gd name="T56" fmla="*/ 252 w 282"/>
                    <a:gd name="T57" fmla="*/ 201 h 295"/>
                    <a:gd name="T58" fmla="*/ 259 w 282"/>
                    <a:gd name="T59" fmla="*/ 165 h 295"/>
                    <a:gd name="T60" fmla="*/ 261 w 282"/>
                    <a:gd name="T61" fmla="*/ 126 h 295"/>
                    <a:gd name="T62" fmla="*/ 255 w 282"/>
                    <a:gd name="T63" fmla="*/ 87 h 295"/>
                    <a:gd name="T64" fmla="*/ 244 w 282"/>
                    <a:gd name="T65" fmla="*/ 54 h 295"/>
                    <a:gd name="T66" fmla="*/ 219 w 282"/>
                    <a:gd name="T67" fmla="*/ 32 h 295"/>
                    <a:gd name="T68" fmla="*/ 180 w 282"/>
                    <a:gd name="T69" fmla="*/ 18 h 295"/>
                    <a:gd name="T70" fmla="*/ 141 w 282"/>
                    <a:gd name="T71" fmla="*/ 17 h 295"/>
                    <a:gd name="T72" fmla="*/ 93 w 282"/>
                    <a:gd name="T73" fmla="*/ 21 h 295"/>
                    <a:gd name="T74" fmla="*/ 48 w 282"/>
                    <a:gd name="T75" fmla="*/ 35 h 295"/>
                    <a:gd name="T76" fmla="*/ 66 w 282"/>
                    <a:gd name="T77" fmla="*/ 17 h 2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2"/>
                    <a:gd name="T118" fmla="*/ 0 h 295"/>
                    <a:gd name="T119" fmla="*/ 282 w 282"/>
                    <a:gd name="T120" fmla="*/ 295 h 2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2" h="295">
                      <a:moveTo>
                        <a:pt x="66" y="17"/>
                      </a:moveTo>
                      <a:lnTo>
                        <a:pt x="99" y="5"/>
                      </a:lnTo>
                      <a:lnTo>
                        <a:pt x="141" y="0"/>
                      </a:lnTo>
                      <a:lnTo>
                        <a:pt x="181" y="2"/>
                      </a:lnTo>
                      <a:lnTo>
                        <a:pt x="219" y="9"/>
                      </a:lnTo>
                      <a:lnTo>
                        <a:pt x="244" y="26"/>
                      </a:lnTo>
                      <a:lnTo>
                        <a:pt x="262" y="47"/>
                      </a:lnTo>
                      <a:lnTo>
                        <a:pt x="273" y="78"/>
                      </a:lnTo>
                      <a:lnTo>
                        <a:pt x="280" y="111"/>
                      </a:lnTo>
                      <a:lnTo>
                        <a:pt x="282" y="149"/>
                      </a:lnTo>
                      <a:lnTo>
                        <a:pt x="279" y="176"/>
                      </a:lnTo>
                      <a:lnTo>
                        <a:pt x="270" y="207"/>
                      </a:lnTo>
                      <a:lnTo>
                        <a:pt x="253" y="232"/>
                      </a:lnTo>
                      <a:lnTo>
                        <a:pt x="235" y="255"/>
                      </a:lnTo>
                      <a:lnTo>
                        <a:pt x="213" y="273"/>
                      </a:lnTo>
                      <a:lnTo>
                        <a:pt x="183" y="286"/>
                      </a:lnTo>
                      <a:lnTo>
                        <a:pt x="150" y="294"/>
                      </a:lnTo>
                      <a:lnTo>
                        <a:pt x="108" y="295"/>
                      </a:lnTo>
                      <a:lnTo>
                        <a:pt x="72" y="292"/>
                      </a:lnTo>
                      <a:lnTo>
                        <a:pt x="45" y="280"/>
                      </a:lnTo>
                      <a:lnTo>
                        <a:pt x="15" y="262"/>
                      </a:lnTo>
                      <a:lnTo>
                        <a:pt x="0" y="241"/>
                      </a:lnTo>
                      <a:lnTo>
                        <a:pt x="48" y="267"/>
                      </a:lnTo>
                      <a:lnTo>
                        <a:pt x="99" y="280"/>
                      </a:lnTo>
                      <a:lnTo>
                        <a:pt x="139" y="277"/>
                      </a:lnTo>
                      <a:lnTo>
                        <a:pt x="177" y="267"/>
                      </a:lnTo>
                      <a:lnTo>
                        <a:pt x="207" y="253"/>
                      </a:lnTo>
                      <a:lnTo>
                        <a:pt x="232" y="229"/>
                      </a:lnTo>
                      <a:lnTo>
                        <a:pt x="252" y="201"/>
                      </a:lnTo>
                      <a:lnTo>
                        <a:pt x="259" y="165"/>
                      </a:lnTo>
                      <a:lnTo>
                        <a:pt x="261" y="126"/>
                      </a:lnTo>
                      <a:lnTo>
                        <a:pt x="255" y="87"/>
                      </a:lnTo>
                      <a:lnTo>
                        <a:pt x="244" y="54"/>
                      </a:lnTo>
                      <a:lnTo>
                        <a:pt x="219" y="32"/>
                      </a:lnTo>
                      <a:lnTo>
                        <a:pt x="180" y="18"/>
                      </a:lnTo>
                      <a:lnTo>
                        <a:pt x="141" y="17"/>
                      </a:lnTo>
                      <a:lnTo>
                        <a:pt x="93" y="21"/>
                      </a:lnTo>
                      <a:lnTo>
                        <a:pt x="48" y="35"/>
                      </a:lnTo>
                      <a:lnTo>
                        <a:pt x="66" y="17"/>
                      </a:lnTo>
                      <a:close/>
                    </a:path>
                  </a:pathLst>
                </a:custGeom>
                <a:solidFill>
                  <a:srgbClr val="000000"/>
                </a:solidFill>
                <a:ln w="9525">
                  <a:noFill/>
                  <a:round/>
                  <a:headEnd/>
                  <a:tailEnd/>
                </a:ln>
              </p:spPr>
              <p:txBody>
                <a:bodyPr/>
                <a:lstStyle/>
                <a:p>
                  <a:endParaRPr lang="en-US"/>
                </a:p>
              </p:txBody>
            </p:sp>
            <p:sp>
              <p:nvSpPr>
                <p:cNvPr id="32812" name="Freeform 26"/>
                <p:cNvSpPr>
                  <a:spLocks/>
                </p:cNvSpPr>
                <p:nvPr/>
              </p:nvSpPr>
              <p:spPr bwMode="auto">
                <a:xfrm>
                  <a:off x="1965" y="2278"/>
                  <a:ext cx="131" cy="268"/>
                </a:xfrm>
                <a:custGeom>
                  <a:avLst/>
                  <a:gdLst>
                    <a:gd name="T0" fmla="*/ 131 w 131"/>
                    <a:gd name="T1" fmla="*/ 0 h 268"/>
                    <a:gd name="T2" fmla="*/ 89 w 131"/>
                    <a:gd name="T3" fmla="*/ 8 h 268"/>
                    <a:gd name="T4" fmla="*/ 57 w 131"/>
                    <a:gd name="T5" fmla="*/ 26 h 268"/>
                    <a:gd name="T6" fmla="*/ 30 w 131"/>
                    <a:gd name="T7" fmla="*/ 50 h 268"/>
                    <a:gd name="T8" fmla="*/ 14 w 131"/>
                    <a:gd name="T9" fmla="*/ 78 h 268"/>
                    <a:gd name="T10" fmla="*/ 6 w 131"/>
                    <a:gd name="T11" fmla="*/ 111 h 268"/>
                    <a:gd name="T12" fmla="*/ 0 w 131"/>
                    <a:gd name="T13" fmla="*/ 141 h 268"/>
                    <a:gd name="T14" fmla="*/ 2 w 131"/>
                    <a:gd name="T15" fmla="*/ 170 h 268"/>
                    <a:gd name="T16" fmla="*/ 8 w 131"/>
                    <a:gd name="T17" fmla="*/ 199 h 268"/>
                    <a:gd name="T18" fmla="*/ 14 w 131"/>
                    <a:gd name="T19" fmla="*/ 220 h 268"/>
                    <a:gd name="T20" fmla="*/ 27 w 131"/>
                    <a:gd name="T21" fmla="*/ 243 h 268"/>
                    <a:gd name="T22" fmla="*/ 50 w 131"/>
                    <a:gd name="T23" fmla="*/ 259 h 268"/>
                    <a:gd name="T24" fmla="*/ 81 w 131"/>
                    <a:gd name="T25" fmla="*/ 268 h 268"/>
                    <a:gd name="T26" fmla="*/ 77 w 131"/>
                    <a:gd name="T27" fmla="*/ 268 h 268"/>
                    <a:gd name="T28" fmla="*/ 47 w 131"/>
                    <a:gd name="T29" fmla="*/ 240 h 268"/>
                    <a:gd name="T30" fmla="*/ 29 w 131"/>
                    <a:gd name="T31" fmla="*/ 211 h 268"/>
                    <a:gd name="T32" fmla="*/ 21 w 131"/>
                    <a:gd name="T33" fmla="*/ 176 h 268"/>
                    <a:gd name="T34" fmla="*/ 21 w 131"/>
                    <a:gd name="T35" fmla="*/ 134 h 268"/>
                    <a:gd name="T36" fmla="*/ 27 w 131"/>
                    <a:gd name="T37" fmla="*/ 98 h 268"/>
                    <a:gd name="T38" fmla="*/ 38 w 131"/>
                    <a:gd name="T39" fmla="*/ 71 h 268"/>
                    <a:gd name="T40" fmla="*/ 54 w 131"/>
                    <a:gd name="T41" fmla="*/ 48 h 268"/>
                    <a:gd name="T42" fmla="*/ 77 w 131"/>
                    <a:gd name="T43" fmla="*/ 32 h 268"/>
                    <a:gd name="T44" fmla="*/ 125 w 131"/>
                    <a:gd name="T45" fmla="*/ 3 h 268"/>
                    <a:gd name="T46" fmla="*/ 131 w 131"/>
                    <a:gd name="T47" fmla="*/ 0 h 2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268"/>
                    <a:gd name="T74" fmla="*/ 131 w 131"/>
                    <a:gd name="T75" fmla="*/ 268 h 26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268">
                      <a:moveTo>
                        <a:pt x="131" y="0"/>
                      </a:moveTo>
                      <a:lnTo>
                        <a:pt x="89" y="8"/>
                      </a:lnTo>
                      <a:lnTo>
                        <a:pt x="57" y="26"/>
                      </a:lnTo>
                      <a:lnTo>
                        <a:pt x="30" y="50"/>
                      </a:lnTo>
                      <a:lnTo>
                        <a:pt x="14" y="78"/>
                      </a:lnTo>
                      <a:lnTo>
                        <a:pt x="6" y="111"/>
                      </a:lnTo>
                      <a:lnTo>
                        <a:pt x="0" y="141"/>
                      </a:lnTo>
                      <a:lnTo>
                        <a:pt x="2" y="170"/>
                      </a:lnTo>
                      <a:lnTo>
                        <a:pt x="8" y="199"/>
                      </a:lnTo>
                      <a:lnTo>
                        <a:pt x="14" y="220"/>
                      </a:lnTo>
                      <a:lnTo>
                        <a:pt x="27" y="243"/>
                      </a:lnTo>
                      <a:lnTo>
                        <a:pt x="50" y="259"/>
                      </a:lnTo>
                      <a:lnTo>
                        <a:pt x="81" y="268"/>
                      </a:lnTo>
                      <a:lnTo>
                        <a:pt x="77" y="268"/>
                      </a:lnTo>
                      <a:lnTo>
                        <a:pt x="47" y="240"/>
                      </a:lnTo>
                      <a:lnTo>
                        <a:pt x="29" y="211"/>
                      </a:lnTo>
                      <a:lnTo>
                        <a:pt x="21" y="176"/>
                      </a:lnTo>
                      <a:lnTo>
                        <a:pt x="21" y="134"/>
                      </a:lnTo>
                      <a:lnTo>
                        <a:pt x="27" y="98"/>
                      </a:lnTo>
                      <a:lnTo>
                        <a:pt x="38" y="71"/>
                      </a:lnTo>
                      <a:lnTo>
                        <a:pt x="54" y="48"/>
                      </a:lnTo>
                      <a:lnTo>
                        <a:pt x="77" y="32"/>
                      </a:lnTo>
                      <a:lnTo>
                        <a:pt x="125" y="3"/>
                      </a:lnTo>
                      <a:lnTo>
                        <a:pt x="131" y="0"/>
                      </a:lnTo>
                      <a:close/>
                    </a:path>
                  </a:pathLst>
                </a:custGeom>
                <a:solidFill>
                  <a:srgbClr val="000000"/>
                </a:solidFill>
                <a:ln w="9525">
                  <a:noFill/>
                  <a:round/>
                  <a:headEnd/>
                  <a:tailEnd/>
                </a:ln>
              </p:spPr>
              <p:txBody>
                <a:bodyPr/>
                <a:lstStyle/>
                <a:p>
                  <a:endParaRPr lang="en-US"/>
                </a:p>
              </p:txBody>
            </p:sp>
          </p:grpSp>
          <p:sp>
            <p:nvSpPr>
              <p:cNvPr id="32806" name="Freeform 27"/>
              <p:cNvSpPr>
                <a:spLocks/>
              </p:cNvSpPr>
              <p:nvPr/>
            </p:nvSpPr>
            <p:spPr bwMode="auto">
              <a:xfrm>
                <a:off x="2060" y="2367"/>
                <a:ext cx="111" cy="104"/>
              </a:xfrm>
              <a:custGeom>
                <a:avLst/>
                <a:gdLst>
                  <a:gd name="T0" fmla="*/ 18 w 111"/>
                  <a:gd name="T1" fmla="*/ 12 h 104"/>
                  <a:gd name="T2" fmla="*/ 34 w 111"/>
                  <a:gd name="T3" fmla="*/ 1 h 104"/>
                  <a:gd name="T4" fmla="*/ 63 w 111"/>
                  <a:gd name="T5" fmla="*/ 0 h 104"/>
                  <a:gd name="T6" fmla="*/ 88 w 111"/>
                  <a:gd name="T7" fmla="*/ 7 h 104"/>
                  <a:gd name="T8" fmla="*/ 108 w 111"/>
                  <a:gd name="T9" fmla="*/ 25 h 104"/>
                  <a:gd name="T10" fmla="*/ 111 w 111"/>
                  <a:gd name="T11" fmla="*/ 54 h 104"/>
                  <a:gd name="T12" fmla="*/ 105 w 111"/>
                  <a:gd name="T13" fmla="*/ 79 h 104"/>
                  <a:gd name="T14" fmla="*/ 90 w 111"/>
                  <a:gd name="T15" fmla="*/ 97 h 104"/>
                  <a:gd name="T16" fmla="*/ 63 w 111"/>
                  <a:gd name="T17" fmla="*/ 104 h 104"/>
                  <a:gd name="T18" fmla="*/ 39 w 111"/>
                  <a:gd name="T19" fmla="*/ 104 h 104"/>
                  <a:gd name="T20" fmla="*/ 18 w 111"/>
                  <a:gd name="T21" fmla="*/ 95 h 104"/>
                  <a:gd name="T22" fmla="*/ 4 w 111"/>
                  <a:gd name="T23" fmla="*/ 79 h 104"/>
                  <a:gd name="T24" fmla="*/ 0 w 111"/>
                  <a:gd name="T25" fmla="*/ 60 h 104"/>
                  <a:gd name="T26" fmla="*/ 7 w 111"/>
                  <a:gd name="T27" fmla="*/ 37 h 104"/>
                  <a:gd name="T28" fmla="*/ 13 w 111"/>
                  <a:gd name="T29" fmla="*/ 21 h 104"/>
                  <a:gd name="T30" fmla="*/ 18 w 111"/>
                  <a:gd name="T31" fmla="*/ 12 h 1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04"/>
                  <a:gd name="T50" fmla="*/ 111 w 111"/>
                  <a:gd name="T51" fmla="*/ 104 h 1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04">
                    <a:moveTo>
                      <a:pt x="18" y="12"/>
                    </a:moveTo>
                    <a:lnTo>
                      <a:pt x="34" y="1"/>
                    </a:lnTo>
                    <a:lnTo>
                      <a:pt x="63" y="0"/>
                    </a:lnTo>
                    <a:lnTo>
                      <a:pt x="88" y="7"/>
                    </a:lnTo>
                    <a:lnTo>
                      <a:pt x="108" y="25"/>
                    </a:lnTo>
                    <a:lnTo>
                      <a:pt x="111" y="54"/>
                    </a:lnTo>
                    <a:lnTo>
                      <a:pt x="105" y="79"/>
                    </a:lnTo>
                    <a:lnTo>
                      <a:pt x="90" y="97"/>
                    </a:lnTo>
                    <a:lnTo>
                      <a:pt x="63" y="104"/>
                    </a:lnTo>
                    <a:lnTo>
                      <a:pt x="39" y="104"/>
                    </a:lnTo>
                    <a:lnTo>
                      <a:pt x="18" y="95"/>
                    </a:lnTo>
                    <a:lnTo>
                      <a:pt x="4" y="79"/>
                    </a:lnTo>
                    <a:lnTo>
                      <a:pt x="0" y="60"/>
                    </a:lnTo>
                    <a:lnTo>
                      <a:pt x="7" y="37"/>
                    </a:lnTo>
                    <a:lnTo>
                      <a:pt x="13" y="21"/>
                    </a:lnTo>
                    <a:lnTo>
                      <a:pt x="18" y="12"/>
                    </a:lnTo>
                    <a:close/>
                  </a:path>
                </a:pathLst>
              </a:custGeom>
              <a:solidFill>
                <a:srgbClr val="FFFF00"/>
              </a:solidFill>
              <a:ln w="9525">
                <a:noFill/>
                <a:round/>
                <a:headEnd/>
                <a:tailEnd/>
              </a:ln>
            </p:spPr>
            <p:txBody>
              <a:bodyPr/>
              <a:lstStyle/>
              <a:p>
                <a:endParaRPr lang="en-US"/>
              </a:p>
            </p:txBody>
          </p:sp>
          <p:grpSp>
            <p:nvGrpSpPr>
              <p:cNvPr id="9" name="Group 28"/>
              <p:cNvGrpSpPr>
                <a:grpSpLocks/>
              </p:cNvGrpSpPr>
              <p:nvPr/>
            </p:nvGrpSpPr>
            <p:grpSpPr bwMode="auto">
              <a:xfrm>
                <a:off x="2052" y="2359"/>
                <a:ext cx="128" cy="121"/>
                <a:chOff x="2052" y="2359"/>
                <a:chExt cx="128" cy="121"/>
              </a:xfrm>
            </p:grpSpPr>
            <p:sp>
              <p:nvSpPr>
                <p:cNvPr id="32809" name="Freeform 29"/>
                <p:cNvSpPr>
                  <a:spLocks/>
                </p:cNvSpPr>
                <p:nvPr/>
              </p:nvSpPr>
              <p:spPr bwMode="auto">
                <a:xfrm>
                  <a:off x="2061" y="2362"/>
                  <a:ext cx="119" cy="118"/>
                </a:xfrm>
                <a:custGeom>
                  <a:avLst/>
                  <a:gdLst>
                    <a:gd name="T0" fmla="*/ 57 w 119"/>
                    <a:gd name="T1" fmla="*/ 0 h 118"/>
                    <a:gd name="T2" fmla="*/ 84 w 119"/>
                    <a:gd name="T3" fmla="*/ 2 h 118"/>
                    <a:gd name="T4" fmla="*/ 105 w 119"/>
                    <a:gd name="T5" fmla="*/ 12 h 118"/>
                    <a:gd name="T6" fmla="*/ 114 w 119"/>
                    <a:gd name="T7" fmla="*/ 27 h 118"/>
                    <a:gd name="T8" fmla="*/ 119 w 119"/>
                    <a:gd name="T9" fmla="*/ 50 h 118"/>
                    <a:gd name="T10" fmla="*/ 116 w 119"/>
                    <a:gd name="T11" fmla="*/ 72 h 118"/>
                    <a:gd name="T12" fmla="*/ 110 w 119"/>
                    <a:gd name="T13" fmla="*/ 90 h 118"/>
                    <a:gd name="T14" fmla="*/ 98 w 119"/>
                    <a:gd name="T15" fmla="*/ 106 h 118"/>
                    <a:gd name="T16" fmla="*/ 78 w 119"/>
                    <a:gd name="T17" fmla="*/ 115 h 118"/>
                    <a:gd name="T18" fmla="*/ 50 w 119"/>
                    <a:gd name="T19" fmla="*/ 118 h 118"/>
                    <a:gd name="T20" fmla="*/ 29 w 119"/>
                    <a:gd name="T21" fmla="*/ 114 h 118"/>
                    <a:gd name="T22" fmla="*/ 11 w 119"/>
                    <a:gd name="T23" fmla="*/ 106 h 118"/>
                    <a:gd name="T24" fmla="*/ 0 w 119"/>
                    <a:gd name="T25" fmla="*/ 94 h 118"/>
                    <a:gd name="T26" fmla="*/ 2 w 119"/>
                    <a:gd name="T27" fmla="*/ 62 h 118"/>
                    <a:gd name="T28" fmla="*/ 14 w 119"/>
                    <a:gd name="T29" fmla="*/ 84 h 118"/>
                    <a:gd name="T30" fmla="*/ 36 w 119"/>
                    <a:gd name="T31" fmla="*/ 99 h 118"/>
                    <a:gd name="T32" fmla="*/ 59 w 119"/>
                    <a:gd name="T33" fmla="*/ 102 h 118"/>
                    <a:gd name="T34" fmla="*/ 77 w 119"/>
                    <a:gd name="T35" fmla="*/ 97 h 118"/>
                    <a:gd name="T36" fmla="*/ 95 w 119"/>
                    <a:gd name="T37" fmla="*/ 86 h 118"/>
                    <a:gd name="T38" fmla="*/ 102 w 119"/>
                    <a:gd name="T39" fmla="*/ 68 h 118"/>
                    <a:gd name="T40" fmla="*/ 102 w 119"/>
                    <a:gd name="T41" fmla="*/ 47 h 118"/>
                    <a:gd name="T42" fmla="*/ 93 w 119"/>
                    <a:gd name="T43" fmla="*/ 29 h 118"/>
                    <a:gd name="T44" fmla="*/ 77 w 119"/>
                    <a:gd name="T45" fmla="*/ 15 h 118"/>
                    <a:gd name="T46" fmla="*/ 62 w 119"/>
                    <a:gd name="T47" fmla="*/ 11 h 118"/>
                    <a:gd name="T48" fmla="*/ 41 w 119"/>
                    <a:gd name="T49" fmla="*/ 3 h 118"/>
                    <a:gd name="T50" fmla="*/ 57 w 119"/>
                    <a:gd name="T51" fmla="*/ 0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9"/>
                    <a:gd name="T79" fmla="*/ 0 h 118"/>
                    <a:gd name="T80" fmla="*/ 119 w 119"/>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9" h="118">
                      <a:moveTo>
                        <a:pt x="57" y="0"/>
                      </a:moveTo>
                      <a:lnTo>
                        <a:pt x="84" y="2"/>
                      </a:lnTo>
                      <a:lnTo>
                        <a:pt x="105" y="12"/>
                      </a:lnTo>
                      <a:lnTo>
                        <a:pt x="114" y="27"/>
                      </a:lnTo>
                      <a:lnTo>
                        <a:pt x="119" y="50"/>
                      </a:lnTo>
                      <a:lnTo>
                        <a:pt x="116" y="72"/>
                      </a:lnTo>
                      <a:lnTo>
                        <a:pt x="110" y="90"/>
                      </a:lnTo>
                      <a:lnTo>
                        <a:pt x="98" y="106"/>
                      </a:lnTo>
                      <a:lnTo>
                        <a:pt x="78" y="115"/>
                      </a:lnTo>
                      <a:lnTo>
                        <a:pt x="50" y="118"/>
                      </a:lnTo>
                      <a:lnTo>
                        <a:pt x="29" y="114"/>
                      </a:lnTo>
                      <a:lnTo>
                        <a:pt x="11" y="106"/>
                      </a:lnTo>
                      <a:lnTo>
                        <a:pt x="0" y="94"/>
                      </a:lnTo>
                      <a:lnTo>
                        <a:pt x="2" y="62"/>
                      </a:lnTo>
                      <a:lnTo>
                        <a:pt x="14" y="84"/>
                      </a:lnTo>
                      <a:lnTo>
                        <a:pt x="36" y="99"/>
                      </a:lnTo>
                      <a:lnTo>
                        <a:pt x="59" y="102"/>
                      </a:lnTo>
                      <a:lnTo>
                        <a:pt x="77" y="97"/>
                      </a:lnTo>
                      <a:lnTo>
                        <a:pt x="95" y="86"/>
                      </a:lnTo>
                      <a:lnTo>
                        <a:pt x="102" y="68"/>
                      </a:lnTo>
                      <a:lnTo>
                        <a:pt x="102" y="47"/>
                      </a:lnTo>
                      <a:lnTo>
                        <a:pt x="93" y="29"/>
                      </a:lnTo>
                      <a:lnTo>
                        <a:pt x="77" y="15"/>
                      </a:lnTo>
                      <a:lnTo>
                        <a:pt x="62" y="11"/>
                      </a:lnTo>
                      <a:lnTo>
                        <a:pt x="41" y="3"/>
                      </a:lnTo>
                      <a:lnTo>
                        <a:pt x="57" y="0"/>
                      </a:lnTo>
                      <a:close/>
                    </a:path>
                  </a:pathLst>
                </a:custGeom>
                <a:solidFill>
                  <a:srgbClr val="000000"/>
                </a:solidFill>
                <a:ln w="9525">
                  <a:noFill/>
                  <a:round/>
                  <a:headEnd/>
                  <a:tailEnd/>
                </a:ln>
              </p:spPr>
              <p:txBody>
                <a:bodyPr/>
                <a:lstStyle/>
                <a:p>
                  <a:endParaRPr lang="en-US"/>
                </a:p>
              </p:txBody>
            </p:sp>
            <p:sp>
              <p:nvSpPr>
                <p:cNvPr id="32810" name="Freeform 30"/>
                <p:cNvSpPr>
                  <a:spLocks/>
                </p:cNvSpPr>
                <p:nvPr/>
              </p:nvSpPr>
              <p:spPr bwMode="auto">
                <a:xfrm>
                  <a:off x="2052" y="2359"/>
                  <a:ext cx="110" cy="111"/>
                </a:xfrm>
                <a:custGeom>
                  <a:avLst/>
                  <a:gdLst>
                    <a:gd name="T0" fmla="*/ 92 w 110"/>
                    <a:gd name="T1" fmla="*/ 8 h 111"/>
                    <a:gd name="T2" fmla="*/ 77 w 110"/>
                    <a:gd name="T3" fmla="*/ 0 h 111"/>
                    <a:gd name="T4" fmla="*/ 53 w 110"/>
                    <a:gd name="T5" fmla="*/ 0 h 111"/>
                    <a:gd name="T6" fmla="*/ 38 w 110"/>
                    <a:gd name="T7" fmla="*/ 3 h 111"/>
                    <a:gd name="T8" fmla="*/ 20 w 110"/>
                    <a:gd name="T9" fmla="*/ 15 h 111"/>
                    <a:gd name="T10" fmla="*/ 11 w 110"/>
                    <a:gd name="T11" fmla="*/ 30 h 111"/>
                    <a:gd name="T12" fmla="*/ 3 w 110"/>
                    <a:gd name="T13" fmla="*/ 50 h 111"/>
                    <a:gd name="T14" fmla="*/ 0 w 110"/>
                    <a:gd name="T15" fmla="*/ 68 h 111"/>
                    <a:gd name="T16" fmla="*/ 3 w 110"/>
                    <a:gd name="T17" fmla="*/ 87 h 111"/>
                    <a:gd name="T18" fmla="*/ 14 w 110"/>
                    <a:gd name="T19" fmla="*/ 99 h 111"/>
                    <a:gd name="T20" fmla="*/ 39 w 110"/>
                    <a:gd name="T21" fmla="*/ 111 h 111"/>
                    <a:gd name="T22" fmla="*/ 24 w 110"/>
                    <a:gd name="T23" fmla="*/ 87 h 111"/>
                    <a:gd name="T24" fmla="*/ 20 w 110"/>
                    <a:gd name="T25" fmla="*/ 62 h 111"/>
                    <a:gd name="T26" fmla="*/ 24 w 110"/>
                    <a:gd name="T27" fmla="*/ 41 h 111"/>
                    <a:gd name="T28" fmla="*/ 32 w 110"/>
                    <a:gd name="T29" fmla="*/ 27 h 111"/>
                    <a:gd name="T30" fmla="*/ 47 w 110"/>
                    <a:gd name="T31" fmla="*/ 17 h 111"/>
                    <a:gd name="T32" fmla="*/ 60 w 110"/>
                    <a:gd name="T33" fmla="*/ 14 h 111"/>
                    <a:gd name="T34" fmla="*/ 84 w 110"/>
                    <a:gd name="T35" fmla="*/ 18 h 111"/>
                    <a:gd name="T36" fmla="*/ 110 w 110"/>
                    <a:gd name="T37" fmla="*/ 30 h 111"/>
                    <a:gd name="T38" fmla="*/ 92 w 110"/>
                    <a:gd name="T39" fmla="*/ 8 h 1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
                    <a:gd name="T61" fmla="*/ 0 h 111"/>
                    <a:gd name="T62" fmla="*/ 110 w 110"/>
                    <a:gd name="T63" fmla="*/ 111 h 1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 h="111">
                      <a:moveTo>
                        <a:pt x="92" y="8"/>
                      </a:moveTo>
                      <a:lnTo>
                        <a:pt x="77" y="0"/>
                      </a:lnTo>
                      <a:lnTo>
                        <a:pt x="53" y="0"/>
                      </a:lnTo>
                      <a:lnTo>
                        <a:pt x="38" y="3"/>
                      </a:lnTo>
                      <a:lnTo>
                        <a:pt x="20" y="15"/>
                      </a:lnTo>
                      <a:lnTo>
                        <a:pt x="11" y="30"/>
                      </a:lnTo>
                      <a:lnTo>
                        <a:pt x="3" y="50"/>
                      </a:lnTo>
                      <a:lnTo>
                        <a:pt x="0" y="68"/>
                      </a:lnTo>
                      <a:lnTo>
                        <a:pt x="3" y="87"/>
                      </a:lnTo>
                      <a:lnTo>
                        <a:pt x="14" y="99"/>
                      </a:lnTo>
                      <a:lnTo>
                        <a:pt x="39" y="111"/>
                      </a:lnTo>
                      <a:lnTo>
                        <a:pt x="24" y="87"/>
                      </a:lnTo>
                      <a:lnTo>
                        <a:pt x="20" y="62"/>
                      </a:lnTo>
                      <a:lnTo>
                        <a:pt x="24" y="41"/>
                      </a:lnTo>
                      <a:lnTo>
                        <a:pt x="32" y="27"/>
                      </a:lnTo>
                      <a:lnTo>
                        <a:pt x="47" y="17"/>
                      </a:lnTo>
                      <a:lnTo>
                        <a:pt x="60" y="14"/>
                      </a:lnTo>
                      <a:lnTo>
                        <a:pt x="84" y="18"/>
                      </a:lnTo>
                      <a:lnTo>
                        <a:pt x="110" y="30"/>
                      </a:lnTo>
                      <a:lnTo>
                        <a:pt x="92" y="8"/>
                      </a:lnTo>
                      <a:close/>
                    </a:path>
                  </a:pathLst>
                </a:custGeom>
                <a:solidFill>
                  <a:srgbClr val="000000"/>
                </a:solidFill>
                <a:ln w="9525">
                  <a:noFill/>
                  <a:round/>
                  <a:headEnd/>
                  <a:tailEnd/>
                </a:ln>
              </p:spPr>
              <p:txBody>
                <a:bodyPr/>
                <a:lstStyle/>
                <a:p>
                  <a:endParaRPr lang="en-US"/>
                </a:p>
              </p:txBody>
            </p:sp>
          </p:grpSp>
          <p:sp>
            <p:nvSpPr>
              <p:cNvPr id="32808" name="Freeform 31"/>
              <p:cNvSpPr>
                <a:spLocks/>
              </p:cNvSpPr>
              <p:nvPr/>
            </p:nvSpPr>
            <p:spPr bwMode="auto">
              <a:xfrm>
                <a:off x="2458" y="2587"/>
                <a:ext cx="230" cy="654"/>
              </a:xfrm>
              <a:custGeom>
                <a:avLst/>
                <a:gdLst>
                  <a:gd name="T0" fmla="*/ 62 w 230"/>
                  <a:gd name="T1" fmla="*/ 0 h 654"/>
                  <a:gd name="T2" fmla="*/ 89 w 230"/>
                  <a:gd name="T3" fmla="*/ 113 h 654"/>
                  <a:gd name="T4" fmla="*/ 111 w 230"/>
                  <a:gd name="T5" fmla="*/ 212 h 654"/>
                  <a:gd name="T6" fmla="*/ 137 w 230"/>
                  <a:gd name="T7" fmla="*/ 318 h 654"/>
                  <a:gd name="T8" fmla="*/ 171 w 230"/>
                  <a:gd name="T9" fmla="*/ 429 h 654"/>
                  <a:gd name="T10" fmla="*/ 207 w 230"/>
                  <a:gd name="T11" fmla="*/ 543 h 654"/>
                  <a:gd name="T12" fmla="*/ 230 w 230"/>
                  <a:gd name="T13" fmla="*/ 613 h 654"/>
                  <a:gd name="T14" fmla="*/ 230 w 230"/>
                  <a:gd name="T15" fmla="*/ 628 h 654"/>
                  <a:gd name="T16" fmla="*/ 216 w 230"/>
                  <a:gd name="T17" fmla="*/ 645 h 654"/>
                  <a:gd name="T18" fmla="*/ 192 w 230"/>
                  <a:gd name="T19" fmla="*/ 654 h 654"/>
                  <a:gd name="T20" fmla="*/ 159 w 230"/>
                  <a:gd name="T21" fmla="*/ 654 h 654"/>
                  <a:gd name="T22" fmla="*/ 140 w 230"/>
                  <a:gd name="T23" fmla="*/ 640 h 654"/>
                  <a:gd name="T24" fmla="*/ 128 w 230"/>
                  <a:gd name="T25" fmla="*/ 613 h 654"/>
                  <a:gd name="T26" fmla="*/ 89 w 230"/>
                  <a:gd name="T27" fmla="*/ 459 h 654"/>
                  <a:gd name="T28" fmla="*/ 59 w 230"/>
                  <a:gd name="T29" fmla="*/ 351 h 654"/>
                  <a:gd name="T30" fmla="*/ 32 w 230"/>
                  <a:gd name="T31" fmla="*/ 240 h 654"/>
                  <a:gd name="T32" fmla="*/ 0 w 230"/>
                  <a:gd name="T33" fmla="*/ 120 h 654"/>
                  <a:gd name="T34" fmla="*/ 15 w 230"/>
                  <a:gd name="T35" fmla="*/ 96 h 654"/>
                  <a:gd name="T36" fmla="*/ 44 w 230"/>
                  <a:gd name="T37" fmla="*/ 219 h 654"/>
                  <a:gd name="T38" fmla="*/ 68 w 230"/>
                  <a:gd name="T39" fmla="*/ 314 h 654"/>
                  <a:gd name="T40" fmla="*/ 99 w 230"/>
                  <a:gd name="T41" fmla="*/ 435 h 654"/>
                  <a:gd name="T42" fmla="*/ 123 w 230"/>
                  <a:gd name="T43" fmla="*/ 529 h 654"/>
                  <a:gd name="T44" fmla="*/ 147 w 230"/>
                  <a:gd name="T45" fmla="*/ 618 h 654"/>
                  <a:gd name="T46" fmla="*/ 162 w 230"/>
                  <a:gd name="T47" fmla="*/ 631 h 654"/>
                  <a:gd name="T48" fmla="*/ 182 w 230"/>
                  <a:gd name="T49" fmla="*/ 639 h 654"/>
                  <a:gd name="T50" fmla="*/ 198 w 230"/>
                  <a:gd name="T51" fmla="*/ 633 h 654"/>
                  <a:gd name="T52" fmla="*/ 213 w 230"/>
                  <a:gd name="T53" fmla="*/ 616 h 654"/>
                  <a:gd name="T54" fmla="*/ 188 w 230"/>
                  <a:gd name="T55" fmla="*/ 543 h 654"/>
                  <a:gd name="T56" fmla="*/ 159 w 230"/>
                  <a:gd name="T57" fmla="*/ 454 h 654"/>
                  <a:gd name="T58" fmla="*/ 131 w 230"/>
                  <a:gd name="T59" fmla="*/ 357 h 654"/>
                  <a:gd name="T60" fmla="*/ 102 w 230"/>
                  <a:gd name="T61" fmla="*/ 248 h 654"/>
                  <a:gd name="T62" fmla="*/ 78 w 230"/>
                  <a:gd name="T63" fmla="*/ 135 h 654"/>
                  <a:gd name="T64" fmla="*/ 48 w 230"/>
                  <a:gd name="T65" fmla="*/ 21 h 654"/>
                  <a:gd name="T66" fmla="*/ 62 w 230"/>
                  <a:gd name="T67" fmla="*/ 0 h 6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0"/>
                  <a:gd name="T103" fmla="*/ 0 h 654"/>
                  <a:gd name="T104" fmla="*/ 230 w 230"/>
                  <a:gd name="T105" fmla="*/ 654 h 6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0" h="654">
                    <a:moveTo>
                      <a:pt x="62" y="0"/>
                    </a:moveTo>
                    <a:lnTo>
                      <a:pt x="89" y="113"/>
                    </a:lnTo>
                    <a:lnTo>
                      <a:pt x="111" y="212"/>
                    </a:lnTo>
                    <a:lnTo>
                      <a:pt x="137" y="318"/>
                    </a:lnTo>
                    <a:lnTo>
                      <a:pt x="171" y="429"/>
                    </a:lnTo>
                    <a:lnTo>
                      <a:pt x="207" y="543"/>
                    </a:lnTo>
                    <a:lnTo>
                      <a:pt x="230" y="613"/>
                    </a:lnTo>
                    <a:lnTo>
                      <a:pt x="230" y="628"/>
                    </a:lnTo>
                    <a:lnTo>
                      <a:pt x="216" y="645"/>
                    </a:lnTo>
                    <a:lnTo>
                      <a:pt x="192" y="654"/>
                    </a:lnTo>
                    <a:lnTo>
                      <a:pt x="159" y="654"/>
                    </a:lnTo>
                    <a:lnTo>
                      <a:pt x="140" y="640"/>
                    </a:lnTo>
                    <a:lnTo>
                      <a:pt x="128" y="613"/>
                    </a:lnTo>
                    <a:lnTo>
                      <a:pt x="89" y="459"/>
                    </a:lnTo>
                    <a:lnTo>
                      <a:pt x="59" y="351"/>
                    </a:lnTo>
                    <a:lnTo>
                      <a:pt x="32" y="240"/>
                    </a:lnTo>
                    <a:lnTo>
                      <a:pt x="0" y="120"/>
                    </a:lnTo>
                    <a:lnTo>
                      <a:pt x="15" y="96"/>
                    </a:lnTo>
                    <a:lnTo>
                      <a:pt x="44" y="219"/>
                    </a:lnTo>
                    <a:lnTo>
                      <a:pt x="68" y="314"/>
                    </a:lnTo>
                    <a:lnTo>
                      <a:pt x="99" y="435"/>
                    </a:lnTo>
                    <a:lnTo>
                      <a:pt x="123" y="529"/>
                    </a:lnTo>
                    <a:lnTo>
                      <a:pt x="147" y="618"/>
                    </a:lnTo>
                    <a:lnTo>
                      <a:pt x="162" y="631"/>
                    </a:lnTo>
                    <a:lnTo>
                      <a:pt x="182" y="639"/>
                    </a:lnTo>
                    <a:lnTo>
                      <a:pt x="198" y="633"/>
                    </a:lnTo>
                    <a:lnTo>
                      <a:pt x="213" y="616"/>
                    </a:lnTo>
                    <a:lnTo>
                      <a:pt x="188" y="543"/>
                    </a:lnTo>
                    <a:lnTo>
                      <a:pt x="159" y="454"/>
                    </a:lnTo>
                    <a:lnTo>
                      <a:pt x="131" y="357"/>
                    </a:lnTo>
                    <a:lnTo>
                      <a:pt x="102" y="248"/>
                    </a:lnTo>
                    <a:lnTo>
                      <a:pt x="78" y="135"/>
                    </a:lnTo>
                    <a:lnTo>
                      <a:pt x="48" y="21"/>
                    </a:lnTo>
                    <a:lnTo>
                      <a:pt x="62" y="0"/>
                    </a:lnTo>
                    <a:close/>
                  </a:path>
                </a:pathLst>
              </a:custGeom>
              <a:solidFill>
                <a:srgbClr val="000000"/>
              </a:solidFill>
              <a:ln w="9525">
                <a:noFill/>
                <a:round/>
                <a:headEnd/>
                <a:tailEnd/>
              </a:ln>
            </p:spPr>
            <p:txBody>
              <a:bodyPr/>
              <a:lstStyle/>
              <a:p>
                <a:endParaRPr lang="en-US"/>
              </a:p>
            </p:txBody>
          </p:sp>
        </p:grpSp>
        <p:grpSp>
          <p:nvGrpSpPr>
            <p:cNvPr id="10" name="Group 32"/>
            <p:cNvGrpSpPr>
              <a:grpSpLocks/>
            </p:cNvGrpSpPr>
            <p:nvPr/>
          </p:nvGrpSpPr>
          <p:grpSpPr bwMode="auto">
            <a:xfrm>
              <a:off x="1417" y="2087"/>
              <a:ext cx="699" cy="360"/>
              <a:chOff x="1417" y="2087"/>
              <a:chExt cx="699" cy="360"/>
            </a:xfrm>
          </p:grpSpPr>
          <p:sp>
            <p:nvSpPr>
              <p:cNvPr id="32793" name="Freeform 33"/>
              <p:cNvSpPr>
                <a:spLocks/>
              </p:cNvSpPr>
              <p:nvPr/>
            </p:nvSpPr>
            <p:spPr bwMode="auto">
              <a:xfrm>
                <a:off x="1440" y="2095"/>
                <a:ext cx="174" cy="145"/>
              </a:xfrm>
              <a:custGeom>
                <a:avLst/>
                <a:gdLst>
                  <a:gd name="T0" fmla="*/ 169 w 174"/>
                  <a:gd name="T1" fmla="*/ 114 h 145"/>
                  <a:gd name="T2" fmla="*/ 174 w 174"/>
                  <a:gd name="T3" fmla="*/ 60 h 145"/>
                  <a:gd name="T4" fmla="*/ 30 w 174"/>
                  <a:gd name="T5" fmla="*/ 0 h 145"/>
                  <a:gd name="T6" fmla="*/ 28 w 174"/>
                  <a:gd name="T7" fmla="*/ 54 h 145"/>
                  <a:gd name="T8" fmla="*/ 24 w 174"/>
                  <a:gd name="T9" fmla="*/ 54 h 145"/>
                  <a:gd name="T10" fmla="*/ 0 w 174"/>
                  <a:gd name="T11" fmla="*/ 100 h 145"/>
                  <a:gd name="T12" fmla="*/ 112 w 174"/>
                  <a:gd name="T13" fmla="*/ 145 h 145"/>
                  <a:gd name="T14" fmla="*/ 169 w 174"/>
                  <a:gd name="T15" fmla="*/ 114 h 145"/>
                  <a:gd name="T16" fmla="*/ 0 60000 65536"/>
                  <a:gd name="T17" fmla="*/ 0 60000 65536"/>
                  <a:gd name="T18" fmla="*/ 0 60000 65536"/>
                  <a:gd name="T19" fmla="*/ 0 60000 65536"/>
                  <a:gd name="T20" fmla="*/ 0 60000 65536"/>
                  <a:gd name="T21" fmla="*/ 0 60000 65536"/>
                  <a:gd name="T22" fmla="*/ 0 60000 65536"/>
                  <a:gd name="T23" fmla="*/ 0 60000 65536"/>
                  <a:gd name="T24" fmla="*/ 0 w 174"/>
                  <a:gd name="T25" fmla="*/ 0 h 145"/>
                  <a:gd name="T26" fmla="*/ 174 w 174"/>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4" h="145">
                    <a:moveTo>
                      <a:pt x="169" y="114"/>
                    </a:moveTo>
                    <a:lnTo>
                      <a:pt x="174" y="60"/>
                    </a:lnTo>
                    <a:lnTo>
                      <a:pt x="30" y="0"/>
                    </a:lnTo>
                    <a:lnTo>
                      <a:pt x="28" y="54"/>
                    </a:lnTo>
                    <a:lnTo>
                      <a:pt x="24" y="54"/>
                    </a:lnTo>
                    <a:lnTo>
                      <a:pt x="0" y="100"/>
                    </a:lnTo>
                    <a:lnTo>
                      <a:pt x="112" y="145"/>
                    </a:lnTo>
                    <a:lnTo>
                      <a:pt x="169" y="114"/>
                    </a:lnTo>
                    <a:close/>
                  </a:path>
                </a:pathLst>
              </a:custGeom>
              <a:solidFill>
                <a:srgbClr val="990000"/>
              </a:solidFill>
              <a:ln w="9525">
                <a:noFill/>
                <a:round/>
                <a:headEnd/>
                <a:tailEnd/>
              </a:ln>
            </p:spPr>
            <p:txBody>
              <a:bodyPr/>
              <a:lstStyle/>
              <a:p>
                <a:endParaRPr lang="en-US"/>
              </a:p>
            </p:txBody>
          </p:sp>
          <p:sp>
            <p:nvSpPr>
              <p:cNvPr id="32794" name="Freeform 34"/>
              <p:cNvSpPr>
                <a:spLocks/>
              </p:cNvSpPr>
              <p:nvPr/>
            </p:nvSpPr>
            <p:spPr bwMode="auto">
              <a:xfrm>
                <a:off x="1417" y="2092"/>
                <a:ext cx="63" cy="106"/>
              </a:xfrm>
              <a:custGeom>
                <a:avLst/>
                <a:gdLst>
                  <a:gd name="T0" fmla="*/ 51 w 63"/>
                  <a:gd name="T1" fmla="*/ 0 h 106"/>
                  <a:gd name="T2" fmla="*/ 44 w 63"/>
                  <a:gd name="T3" fmla="*/ 49 h 106"/>
                  <a:gd name="T4" fmla="*/ 6 w 63"/>
                  <a:gd name="T5" fmla="*/ 31 h 106"/>
                  <a:gd name="T6" fmla="*/ 0 w 63"/>
                  <a:gd name="T7" fmla="*/ 40 h 106"/>
                  <a:gd name="T8" fmla="*/ 36 w 63"/>
                  <a:gd name="T9" fmla="*/ 63 h 106"/>
                  <a:gd name="T10" fmla="*/ 15 w 63"/>
                  <a:gd name="T11" fmla="*/ 106 h 106"/>
                  <a:gd name="T12" fmla="*/ 33 w 63"/>
                  <a:gd name="T13" fmla="*/ 105 h 106"/>
                  <a:gd name="T14" fmla="*/ 56 w 63"/>
                  <a:gd name="T15" fmla="*/ 57 h 106"/>
                  <a:gd name="T16" fmla="*/ 63 w 63"/>
                  <a:gd name="T17" fmla="*/ 9 h 106"/>
                  <a:gd name="T18" fmla="*/ 51 w 63"/>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106"/>
                  <a:gd name="T32" fmla="*/ 63 w 63"/>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106">
                    <a:moveTo>
                      <a:pt x="51" y="0"/>
                    </a:moveTo>
                    <a:lnTo>
                      <a:pt x="44" y="49"/>
                    </a:lnTo>
                    <a:lnTo>
                      <a:pt x="6" y="31"/>
                    </a:lnTo>
                    <a:lnTo>
                      <a:pt x="0" y="40"/>
                    </a:lnTo>
                    <a:lnTo>
                      <a:pt x="36" y="63"/>
                    </a:lnTo>
                    <a:lnTo>
                      <a:pt x="15" y="106"/>
                    </a:lnTo>
                    <a:lnTo>
                      <a:pt x="33" y="105"/>
                    </a:lnTo>
                    <a:lnTo>
                      <a:pt x="56" y="57"/>
                    </a:lnTo>
                    <a:lnTo>
                      <a:pt x="63" y="9"/>
                    </a:lnTo>
                    <a:lnTo>
                      <a:pt x="51" y="0"/>
                    </a:lnTo>
                    <a:close/>
                  </a:path>
                </a:pathLst>
              </a:custGeom>
              <a:solidFill>
                <a:srgbClr val="000000"/>
              </a:solidFill>
              <a:ln w="9525">
                <a:noFill/>
                <a:round/>
                <a:headEnd/>
                <a:tailEnd/>
              </a:ln>
            </p:spPr>
            <p:txBody>
              <a:bodyPr/>
              <a:lstStyle/>
              <a:p>
                <a:endParaRPr lang="en-US"/>
              </a:p>
            </p:txBody>
          </p:sp>
          <p:sp>
            <p:nvSpPr>
              <p:cNvPr id="32795" name="Freeform 35"/>
              <p:cNvSpPr>
                <a:spLocks/>
              </p:cNvSpPr>
              <p:nvPr/>
            </p:nvSpPr>
            <p:spPr bwMode="auto">
              <a:xfrm>
                <a:off x="1429" y="2087"/>
                <a:ext cx="687" cy="360"/>
              </a:xfrm>
              <a:custGeom>
                <a:avLst/>
                <a:gdLst>
                  <a:gd name="T0" fmla="*/ 246 w 687"/>
                  <a:gd name="T1" fmla="*/ 140 h 360"/>
                  <a:gd name="T2" fmla="*/ 676 w 687"/>
                  <a:gd name="T3" fmla="*/ 330 h 360"/>
                  <a:gd name="T4" fmla="*/ 687 w 687"/>
                  <a:gd name="T5" fmla="*/ 332 h 360"/>
                  <a:gd name="T6" fmla="*/ 684 w 687"/>
                  <a:gd name="T7" fmla="*/ 347 h 360"/>
                  <a:gd name="T8" fmla="*/ 672 w 687"/>
                  <a:gd name="T9" fmla="*/ 360 h 360"/>
                  <a:gd name="T10" fmla="*/ 658 w 687"/>
                  <a:gd name="T11" fmla="*/ 360 h 360"/>
                  <a:gd name="T12" fmla="*/ 654 w 687"/>
                  <a:gd name="T13" fmla="*/ 353 h 360"/>
                  <a:gd name="T14" fmla="*/ 171 w 687"/>
                  <a:gd name="T15" fmla="*/ 134 h 360"/>
                  <a:gd name="T16" fmla="*/ 129 w 687"/>
                  <a:gd name="T17" fmla="*/ 162 h 360"/>
                  <a:gd name="T18" fmla="*/ 0 w 687"/>
                  <a:gd name="T19" fmla="*/ 110 h 360"/>
                  <a:gd name="T20" fmla="*/ 15 w 687"/>
                  <a:gd name="T21" fmla="*/ 101 h 360"/>
                  <a:gd name="T22" fmla="*/ 123 w 687"/>
                  <a:gd name="T23" fmla="*/ 146 h 360"/>
                  <a:gd name="T24" fmla="*/ 167 w 687"/>
                  <a:gd name="T25" fmla="*/ 120 h 360"/>
                  <a:gd name="T26" fmla="*/ 48 w 687"/>
                  <a:gd name="T27" fmla="*/ 66 h 360"/>
                  <a:gd name="T28" fmla="*/ 174 w 687"/>
                  <a:gd name="T29" fmla="*/ 111 h 360"/>
                  <a:gd name="T30" fmla="*/ 176 w 687"/>
                  <a:gd name="T31" fmla="*/ 72 h 360"/>
                  <a:gd name="T32" fmla="*/ 48 w 687"/>
                  <a:gd name="T33" fmla="*/ 18 h 360"/>
                  <a:gd name="T34" fmla="*/ 39 w 687"/>
                  <a:gd name="T35" fmla="*/ 0 h 360"/>
                  <a:gd name="T36" fmla="*/ 192 w 687"/>
                  <a:gd name="T37" fmla="*/ 65 h 360"/>
                  <a:gd name="T38" fmla="*/ 191 w 687"/>
                  <a:gd name="T39" fmla="*/ 113 h 360"/>
                  <a:gd name="T40" fmla="*/ 246 w 687"/>
                  <a:gd name="T41" fmla="*/ 140 h 3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7"/>
                  <a:gd name="T64" fmla="*/ 0 h 360"/>
                  <a:gd name="T65" fmla="*/ 687 w 687"/>
                  <a:gd name="T66" fmla="*/ 360 h 3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7" h="360">
                    <a:moveTo>
                      <a:pt x="246" y="140"/>
                    </a:moveTo>
                    <a:lnTo>
                      <a:pt x="676" y="330"/>
                    </a:lnTo>
                    <a:lnTo>
                      <a:pt x="687" y="332"/>
                    </a:lnTo>
                    <a:lnTo>
                      <a:pt x="684" y="347"/>
                    </a:lnTo>
                    <a:lnTo>
                      <a:pt x="672" y="360"/>
                    </a:lnTo>
                    <a:lnTo>
                      <a:pt x="658" y="360"/>
                    </a:lnTo>
                    <a:lnTo>
                      <a:pt x="654" y="353"/>
                    </a:lnTo>
                    <a:lnTo>
                      <a:pt x="171" y="134"/>
                    </a:lnTo>
                    <a:lnTo>
                      <a:pt x="129" y="162"/>
                    </a:lnTo>
                    <a:lnTo>
                      <a:pt x="0" y="110"/>
                    </a:lnTo>
                    <a:lnTo>
                      <a:pt x="15" y="101"/>
                    </a:lnTo>
                    <a:lnTo>
                      <a:pt x="123" y="146"/>
                    </a:lnTo>
                    <a:lnTo>
                      <a:pt x="167" y="120"/>
                    </a:lnTo>
                    <a:lnTo>
                      <a:pt x="48" y="66"/>
                    </a:lnTo>
                    <a:lnTo>
                      <a:pt x="174" y="111"/>
                    </a:lnTo>
                    <a:lnTo>
                      <a:pt x="176" y="72"/>
                    </a:lnTo>
                    <a:lnTo>
                      <a:pt x="48" y="18"/>
                    </a:lnTo>
                    <a:lnTo>
                      <a:pt x="39" y="0"/>
                    </a:lnTo>
                    <a:lnTo>
                      <a:pt x="192" y="65"/>
                    </a:lnTo>
                    <a:lnTo>
                      <a:pt x="191" y="113"/>
                    </a:lnTo>
                    <a:lnTo>
                      <a:pt x="246" y="140"/>
                    </a:lnTo>
                    <a:close/>
                  </a:path>
                </a:pathLst>
              </a:custGeom>
              <a:solidFill>
                <a:srgbClr val="000000"/>
              </a:solidFill>
              <a:ln w="9525">
                <a:noFill/>
                <a:round/>
                <a:headEnd/>
                <a:tailEnd/>
              </a:ln>
            </p:spPr>
            <p:txBody>
              <a:bodyPr/>
              <a:lstStyle/>
              <a:p>
                <a:endParaRPr lang="en-US"/>
              </a:p>
            </p:txBody>
          </p:sp>
        </p:grpSp>
        <p:grpSp>
          <p:nvGrpSpPr>
            <p:cNvPr id="11" name="Group 36"/>
            <p:cNvGrpSpPr>
              <a:grpSpLocks/>
            </p:cNvGrpSpPr>
            <p:nvPr/>
          </p:nvGrpSpPr>
          <p:grpSpPr bwMode="auto">
            <a:xfrm>
              <a:off x="1715" y="1584"/>
              <a:ext cx="493" cy="522"/>
              <a:chOff x="1715" y="1584"/>
              <a:chExt cx="493" cy="522"/>
            </a:xfrm>
          </p:grpSpPr>
          <p:sp>
            <p:nvSpPr>
              <p:cNvPr id="32790" name="Freeform 37"/>
              <p:cNvSpPr>
                <a:spLocks/>
              </p:cNvSpPr>
              <p:nvPr/>
            </p:nvSpPr>
            <p:spPr bwMode="auto">
              <a:xfrm>
                <a:off x="1726" y="1592"/>
                <a:ext cx="177" cy="166"/>
              </a:xfrm>
              <a:custGeom>
                <a:avLst/>
                <a:gdLst>
                  <a:gd name="T0" fmla="*/ 150 w 177"/>
                  <a:gd name="T1" fmla="*/ 159 h 166"/>
                  <a:gd name="T2" fmla="*/ 177 w 177"/>
                  <a:gd name="T3" fmla="*/ 112 h 166"/>
                  <a:gd name="T4" fmla="*/ 67 w 177"/>
                  <a:gd name="T5" fmla="*/ 0 h 166"/>
                  <a:gd name="T6" fmla="*/ 44 w 177"/>
                  <a:gd name="T7" fmla="*/ 49 h 166"/>
                  <a:gd name="T8" fmla="*/ 40 w 177"/>
                  <a:gd name="T9" fmla="*/ 47 h 166"/>
                  <a:gd name="T10" fmla="*/ 0 w 177"/>
                  <a:gd name="T11" fmla="*/ 80 h 166"/>
                  <a:gd name="T12" fmla="*/ 86 w 177"/>
                  <a:gd name="T13" fmla="*/ 166 h 166"/>
                  <a:gd name="T14" fmla="*/ 150 w 177"/>
                  <a:gd name="T15" fmla="*/ 159 h 166"/>
                  <a:gd name="T16" fmla="*/ 0 60000 65536"/>
                  <a:gd name="T17" fmla="*/ 0 60000 65536"/>
                  <a:gd name="T18" fmla="*/ 0 60000 65536"/>
                  <a:gd name="T19" fmla="*/ 0 60000 65536"/>
                  <a:gd name="T20" fmla="*/ 0 60000 65536"/>
                  <a:gd name="T21" fmla="*/ 0 60000 65536"/>
                  <a:gd name="T22" fmla="*/ 0 60000 65536"/>
                  <a:gd name="T23" fmla="*/ 0 60000 65536"/>
                  <a:gd name="T24" fmla="*/ 0 w 177"/>
                  <a:gd name="T25" fmla="*/ 0 h 166"/>
                  <a:gd name="T26" fmla="*/ 177 w 177"/>
                  <a:gd name="T27" fmla="*/ 166 h 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 h="166">
                    <a:moveTo>
                      <a:pt x="150" y="159"/>
                    </a:moveTo>
                    <a:lnTo>
                      <a:pt x="177" y="112"/>
                    </a:lnTo>
                    <a:lnTo>
                      <a:pt x="67" y="0"/>
                    </a:lnTo>
                    <a:lnTo>
                      <a:pt x="44" y="49"/>
                    </a:lnTo>
                    <a:lnTo>
                      <a:pt x="40" y="47"/>
                    </a:lnTo>
                    <a:lnTo>
                      <a:pt x="0" y="80"/>
                    </a:lnTo>
                    <a:lnTo>
                      <a:pt x="86" y="166"/>
                    </a:lnTo>
                    <a:lnTo>
                      <a:pt x="150" y="159"/>
                    </a:lnTo>
                    <a:close/>
                  </a:path>
                </a:pathLst>
              </a:custGeom>
              <a:solidFill>
                <a:srgbClr val="990000"/>
              </a:solidFill>
              <a:ln w="9525">
                <a:noFill/>
                <a:round/>
                <a:headEnd/>
                <a:tailEnd/>
              </a:ln>
            </p:spPr>
            <p:txBody>
              <a:bodyPr/>
              <a:lstStyle/>
              <a:p>
                <a:endParaRPr lang="en-US"/>
              </a:p>
            </p:txBody>
          </p:sp>
          <p:sp>
            <p:nvSpPr>
              <p:cNvPr id="32791" name="Freeform 38"/>
              <p:cNvSpPr>
                <a:spLocks/>
              </p:cNvSpPr>
              <p:nvPr/>
            </p:nvSpPr>
            <p:spPr bwMode="auto">
              <a:xfrm>
                <a:off x="1718" y="1588"/>
                <a:ext cx="82" cy="90"/>
              </a:xfrm>
              <a:custGeom>
                <a:avLst/>
                <a:gdLst>
                  <a:gd name="T0" fmla="*/ 74 w 82"/>
                  <a:gd name="T1" fmla="*/ 0 h 90"/>
                  <a:gd name="T2" fmla="*/ 48 w 82"/>
                  <a:gd name="T3" fmla="*/ 43 h 90"/>
                  <a:gd name="T4" fmla="*/ 21 w 82"/>
                  <a:gd name="T5" fmla="*/ 11 h 90"/>
                  <a:gd name="T6" fmla="*/ 11 w 82"/>
                  <a:gd name="T7" fmla="*/ 17 h 90"/>
                  <a:gd name="T8" fmla="*/ 36 w 82"/>
                  <a:gd name="T9" fmla="*/ 53 h 90"/>
                  <a:gd name="T10" fmla="*/ 0 w 82"/>
                  <a:gd name="T11" fmla="*/ 84 h 90"/>
                  <a:gd name="T12" fmla="*/ 16 w 82"/>
                  <a:gd name="T13" fmla="*/ 90 h 90"/>
                  <a:gd name="T14" fmla="*/ 56 w 82"/>
                  <a:gd name="T15" fmla="*/ 55 h 90"/>
                  <a:gd name="T16" fmla="*/ 82 w 82"/>
                  <a:gd name="T17" fmla="*/ 13 h 90"/>
                  <a:gd name="T18" fmla="*/ 74 w 82"/>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90"/>
                  <a:gd name="T32" fmla="*/ 82 w 82"/>
                  <a:gd name="T33" fmla="*/ 90 h 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90">
                    <a:moveTo>
                      <a:pt x="74" y="0"/>
                    </a:moveTo>
                    <a:lnTo>
                      <a:pt x="48" y="43"/>
                    </a:lnTo>
                    <a:lnTo>
                      <a:pt x="21" y="11"/>
                    </a:lnTo>
                    <a:lnTo>
                      <a:pt x="11" y="17"/>
                    </a:lnTo>
                    <a:lnTo>
                      <a:pt x="36" y="53"/>
                    </a:lnTo>
                    <a:lnTo>
                      <a:pt x="0" y="84"/>
                    </a:lnTo>
                    <a:lnTo>
                      <a:pt x="16" y="90"/>
                    </a:lnTo>
                    <a:lnTo>
                      <a:pt x="56" y="55"/>
                    </a:lnTo>
                    <a:lnTo>
                      <a:pt x="82" y="13"/>
                    </a:lnTo>
                    <a:lnTo>
                      <a:pt x="74" y="0"/>
                    </a:lnTo>
                    <a:close/>
                  </a:path>
                </a:pathLst>
              </a:custGeom>
              <a:solidFill>
                <a:srgbClr val="000000"/>
              </a:solidFill>
              <a:ln w="9525">
                <a:noFill/>
                <a:round/>
                <a:headEnd/>
                <a:tailEnd/>
              </a:ln>
            </p:spPr>
            <p:txBody>
              <a:bodyPr/>
              <a:lstStyle/>
              <a:p>
                <a:endParaRPr lang="en-US"/>
              </a:p>
            </p:txBody>
          </p:sp>
          <p:sp>
            <p:nvSpPr>
              <p:cNvPr id="32792" name="Freeform 39"/>
              <p:cNvSpPr>
                <a:spLocks/>
              </p:cNvSpPr>
              <p:nvPr/>
            </p:nvSpPr>
            <p:spPr bwMode="auto">
              <a:xfrm>
                <a:off x="1715" y="1584"/>
                <a:ext cx="493" cy="522"/>
              </a:xfrm>
              <a:custGeom>
                <a:avLst/>
                <a:gdLst>
                  <a:gd name="T0" fmla="*/ 216 w 493"/>
                  <a:gd name="T1" fmla="*/ 210 h 522"/>
                  <a:gd name="T2" fmla="*/ 488 w 493"/>
                  <a:gd name="T3" fmla="*/ 498 h 522"/>
                  <a:gd name="T4" fmla="*/ 493 w 493"/>
                  <a:gd name="T5" fmla="*/ 507 h 522"/>
                  <a:gd name="T6" fmla="*/ 493 w 493"/>
                  <a:gd name="T7" fmla="*/ 515 h 522"/>
                  <a:gd name="T8" fmla="*/ 485 w 493"/>
                  <a:gd name="T9" fmla="*/ 522 h 522"/>
                  <a:gd name="T10" fmla="*/ 473 w 493"/>
                  <a:gd name="T11" fmla="*/ 521 h 522"/>
                  <a:gd name="T12" fmla="*/ 461 w 493"/>
                  <a:gd name="T13" fmla="*/ 515 h 522"/>
                  <a:gd name="T14" fmla="*/ 148 w 493"/>
                  <a:gd name="T15" fmla="*/ 175 h 522"/>
                  <a:gd name="T16" fmla="*/ 99 w 493"/>
                  <a:gd name="T17" fmla="*/ 184 h 522"/>
                  <a:gd name="T18" fmla="*/ 0 w 493"/>
                  <a:gd name="T19" fmla="*/ 86 h 522"/>
                  <a:gd name="T20" fmla="*/ 17 w 493"/>
                  <a:gd name="T21" fmla="*/ 83 h 522"/>
                  <a:gd name="T22" fmla="*/ 99 w 493"/>
                  <a:gd name="T23" fmla="*/ 167 h 522"/>
                  <a:gd name="T24" fmla="*/ 150 w 493"/>
                  <a:gd name="T25" fmla="*/ 160 h 522"/>
                  <a:gd name="T26" fmla="*/ 62 w 493"/>
                  <a:gd name="T27" fmla="*/ 64 h 522"/>
                  <a:gd name="T28" fmla="*/ 160 w 493"/>
                  <a:gd name="T29" fmla="*/ 155 h 522"/>
                  <a:gd name="T30" fmla="*/ 178 w 493"/>
                  <a:gd name="T31" fmla="*/ 120 h 522"/>
                  <a:gd name="T32" fmla="*/ 80 w 493"/>
                  <a:gd name="T33" fmla="*/ 20 h 522"/>
                  <a:gd name="T34" fmla="*/ 79 w 493"/>
                  <a:gd name="T35" fmla="*/ 0 h 522"/>
                  <a:gd name="T36" fmla="*/ 195 w 493"/>
                  <a:gd name="T37" fmla="*/ 119 h 522"/>
                  <a:gd name="T38" fmla="*/ 176 w 493"/>
                  <a:gd name="T39" fmla="*/ 163 h 522"/>
                  <a:gd name="T40" fmla="*/ 216 w 493"/>
                  <a:gd name="T41" fmla="*/ 210 h 5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93"/>
                  <a:gd name="T64" fmla="*/ 0 h 522"/>
                  <a:gd name="T65" fmla="*/ 493 w 493"/>
                  <a:gd name="T66" fmla="*/ 522 h 5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93" h="522">
                    <a:moveTo>
                      <a:pt x="216" y="210"/>
                    </a:moveTo>
                    <a:lnTo>
                      <a:pt x="488" y="498"/>
                    </a:lnTo>
                    <a:lnTo>
                      <a:pt x="493" y="507"/>
                    </a:lnTo>
                    <a:lnTo>
                      <a:pt x="493" y="515"/>
                    </a:lnTo>
                    <a:lnTo>
                      <a:pt x="485" y="522"/>
                    </a:lnTo>
                    <a:lnTo>
                      <a:pt x="473" y="521"/>
                    </a:lnTo>
                    <a:lnTo>
                      <a:pt x="461" y="515"/>
                    </a:lnTo>
                    <a:lnTo>
                      <a:pt x="148" y="175"/>
                    </a:lnTo>
                    <a:lnTo>
                      <a:pt x="99" y="184"/>
                    </a:lnTo>
                    <a:lnTo>
                      <a:pt x="0" y="86"/>
                    </a:lnTo>
                    <a:lnTo>
                      <a:pt x="17" y="83"/>
                    </a:lnTo>
                    <a:lnTo>
                      <a:pt x="99" y="167"/>
                    </a:lnTo>
                    <a:lnTo>
                      <a:pt x="150" y="160"/>
                    </a:lnTo>
                    <a:lnTo>
                      <a:pt x="62" y="64"/>
                    </a:lnTo>
                    <a:lnTo>
                      <a:pt x="160" y="155"/>
                    </a:lnTo>
                    <a:lnTo>
                      <a:pt x="178" y="120"/>
                    </a:lnTo>
                    <a:lnTo>
                      <a:pt x="80" y="20"/>
                    </a:lnTo>
                    <a:lnTo>
                      <a:pt x="79" y="0"/>
                    </a:lnTo>
                    <a:lnTo>
                      <a:pt x="195" y="119"/>
                    </a:lnTo>
                    <a:lnTo>
                      <a:pt x="176" y="163"/>
                    </a:lnTo>
                    <a:lnTo>
                      <a:pt x="216" y="210"/>
                    </a:lnTo>
                    <a:close/>
                  </a:path>
                </a:pathLst>
              </a:custGeom>
              <a:solidFill>
                <a:srgbClr val="000000"/>
              </a:solidFill>
              <a:ln w="9525">
                <a:noFill/>
                <a:round/>
                <a:headEnd/>
                <a:tailEnd/>
              </a:ln>
            </p:spPr>
            <p:txBody>
              <a:bodyPr/>
              <a:lstStyle/>
              <a:p>
                <a:endParaRPr lang="en-US"/>
              </a:p>
            </p:txBody>
          </p:sp>
        </p:grpSp>
      </p:grpSp>
      <p:grpSp>
        <p:nvGrpSpPr>
          <p:cNvPr id="12" name="Group 40"/>
          <p:cNvGrpSpPr>
            <a:grpSpLocks/>
          </p:cNvGrpSpPr>
          <p:nvPr/>
        </p:nvGrpSpPr>
        <p:grpSpPr bwMode="auto">
          <a:xfrm>
            <a:off x="1524001" y="1371600"/>
            <a:ext cx="1711325" cy="4876800"/>
            <a:chOff x="0" y="1634"/>
            <a:chExt cx="1078" cy="1691"/>
          </a:xfrm>
        </p:grpSpPr>
        <p:sp>
          <p:nvSpPr>
            <p:cNvPr id="32774" name="Freeform 41"/>
            <p:cNvSpPr>
              <a:spLocks/>
            </p:cNvSpPr>
            <p:nvPr/>
          </p:nvSpPr>
          <p:spPr bwMode="auto">
            <a:xfrm>
              <a:off x="216" y="2063"/>
              <a:ext cx="367" cy="265"/>
            </a:xfrm>
            <a:custGeom>
              <a:avLst/>
              <a:gdLst>
                <a:gd name="T0" fmla="*/ 240 w 367"/>
                <a:gd name="T1" fmla="*/ 115 h 265"/>
                <a:gd name="T2" fmla="*/ 218 w 367"/>
                <a:gd name="T3" fmla="*/ 84 h 265"/>
                <a:gd name="T4" fmla="*/ 195 w 367"/>
                <a:gd name="T5" fmla="*/ 58 h 265"/>
                <a:gd name="T6" fmla="*/ 167 w 367"/>
                <a:gd name="T7" fmla="*/ 33 h 265"/>
                <a:gd name="T8" fmla="*/ 140 w 367"/>
                <a:gd name="T9" fmla="*/ 19 h 265"/>
                <a:gd name="T10" fmla="*/ 114 w 367"/>
                <a:gd name="T11" fmla="*/ 6 h 265"/>
                <a:gd name="T12" fmla="*/ 88 w 367"/>
                <a:gd name="T13" fmla="*/ 0 h 265"/>
                <a:gd name="T14" fmla="*/ 63 w 367"/>
                <a:gd name="T15" fmla="*/ 0 h 265"/>
                <a:gd name="T16" fmla="*/ 39 w 367"/>
                <a:gd name="T17" fmla="*/ 8 h 265"/>
                <a:gd name="T18" fmla="*/ 22 w 367"/>
                <a:gd name="T19" fmla="*/ 25 h 265"/>
                <a:gd name="T20" fmla="*/ 9 w 367"/>
                <a:gd name="T21" fmla="*/ 47 h 265"/>
                <a:gd name="T22" fmla="*/ 0 w 367"/>
                <a:gd name="T23" fmla="*/ 77 h 265"/>
                <a:gd name="T24" fmla="*/ 0 w 367"/>
                <a:gd name="T25" fmla="*/ 117 h 265"/>
                <a:gd name="T26" fmla="*/ 3 w 367"/>
                <a:gd name="T27" fmla="*/ 152 h 265"/>
                <a:gd name="T28" fmla="*/ 14 w 367"/>
                <a:gd name="T29" fmla="*/ 181 h 265"/>
                <a:gd name="T30" fmla="*/ 33 w 367"/>
                <a:gd name="T31" fmla="*/ 210 h 265"/>
                <a:gd name="T32" fmla="*/ 60 w 367"/>
                <a:gd name="T33" fmla="*/ 236 h 265"/>
                <a:gd name="T34" fmla="*/ 84 w 367"/>
                <a:gd name="T35" fmla="*/ 248 h 265"/>
                <a:gd name="T36" fmla="*/ 112 w 367"/>
                <a:gd name="T37" fmla="*/ 259 h 265"/>
                <a:gd name="T38" fmla="*/ 148 w 367"/>
                <a:gd name="T39" fmla="*/ 265 h 265"/>
                <a:gd name="T40" fmla="*/ 177 w 367"/>
                <a:gd name="T41" fmla="*/ 263 h 265"/>
                <a:gd name="T42" fmla="*/ 197 w 367"/>
                <a:gd name="T43" fmla="*/ 255 h 265"/>
                <a:gd name="T44" fmla="*/ 215 w 367"/>
                <a:gd name="T45" fmla="*/ 244 h 265"/>
                <a:gd name="T46" fmla="*/ 232 w 367"/>
                <a:gd name="T47" fmla="*/ 228 h 265"/>
                <a:gd name="T48" fmla="*/ 243 w 367"/>
                <a:gd name="T49" fmla="*/ 202 h 265"/>
                <a:gd name="T50" fmla="*/ 247 w 367"/>
                <a:gd name="T51" fmla="*/ 174 h 265"/>
                <a:gd name="T52" fmla="*/ 251 w 367"/>
                <a:gd name="T53" fmla="*/ 152 h 265"/>
                <a:gd name="T54" fmla="*/ 295 w 367"/>
                <a:gd name="T55" fmla="*/ 159 h 265"/>
                <a:gd name="T56" fmla="*/ 333 w 367"/>
                <a:gd name="T57" fmla="*/ 174 h 265"/>
                <a:gd name="T58" fmla="*/ 356 w 367"/>
                <a:gd name="T59" fmla="*/ 180 h 265"/>
                <a:gd name="T60" fmla="*/ 367 w 367"/>
                <a:gd name="T61" fmla="*/ 169 h 265"/>
                <a:gd name="T62" fmla="*/ 367 w 367"/>
                <a:gd name="T63" fmla="*/ 155 h 265"/>
                <a:gd name="T64" fmla="*/ 358 w 367"/>
                <a:gd name="T65" fmla="*/ 143 h 265"/>
                <a:gd name="T66" fmla="*/ 341 w 367"/>
                <a:gd name="T67" fmla="*/ 136 h 265"/>
                <a:gd name="T68" fmla="*/ 336 w 367"/>
                <a:gd name="T69" fmla="*/ 137 h 265"/>
                <a:gd name="T70" fmla="*/ 304 w 367"/>
                <a:gd name="T71" fmla="*/ 137 h 265"/>
                <a:gd name="T72" fmla="*/ 259 w 367"/>
                <a:gd name="T73" fmla="*/ 130 h 265"/>
                <a:gd name="T74" fmla="*/ 240 w 367"/>
                <a:gd name="T75" fmla="*/ 115 h 26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7"/>
                <a:gd name="T115" fmla="*/ 0 h 265"/>
                <a:gd name="T116" fmla="*/ 367 w 367"/>
                <a:gd name="T117" fmla="*/ 265 h 26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7" h="265">
                  <a:moveTo>
                    <a:pt x="240" y="115"/>
                  </a:moveTo>
                  <a:lnTo>
                    <a:pt x="218" y="84"/>
                  </a:lnTo>
                  <a:lnTo>
                    <a:pt x="195" y="58"/>
                  </a:lnTo>
                  <a:lnTo>
                    <a:pt x="167" y="33"/>
                  </a:lnTo>
                  <a:lnTo>
                    <a:pt x="140" y="19"/>
                  </a:lnTo>
                  <a:lnTo>
                    <a:pt x="114" y="6"/>
                  </a:lnTo>
                  <a:lnTo>
                    <a:pt x="88" y="0"/>
                  </a:lnTo>
                  <a:lnTo>
                    <a:pt x="63" y="0"/>
                  </a:lnTo>
                  <a:lnTo>
                    <a:pt x="39" y="8"/>
                  </a:lnTo>
                  <a:lnTo>
                    <a:pt x="22" y="25"/>
                  </a:lnTo>
                  <a:lnTo>
                    <a:pt x="9" y="47"/>
                  </a:lnTo>
                  <a:lnTo>
                    <a:pt x="0" y="77"/>
                  </a:lnTo>
                  <a:lnTo>
                    <a:pt x="0" y="117"/>
                  </a:lnTo>
                  <a:lnTo>
                    <a:pt x="3" y="152"/>
                  </a:lnTo>
                  <a:lnTo>
                    <a:pt x="14" y="181"/>
                  </a:lnTo>
                  <a:lnTo>
                    <a:pt x="33" y="210"/>
                  </a:lnTo>
                  <a:lnTo>
                    <a:pt x="60" y="236"/>
                  </a:lnTo>
                  <a:lnTo>
                    <a:pt x="84" y="248"/>
                  </a:lnTo>
                  <a:lnTo>
                    <a:pt x="112" y="259"/>
                  </a:lnTo>
                  <a:lnTo>
                    <a:pt x="148" y="265"/>
                  </a:lnTo>
                  <a:lnTo>
                    <a:pt x="177" y="263"/>
                  </a:lnTo>
                  <a:lnTo>
                    <a:pt x="197" y="255"/>
                  </a:lnTo>
                  <a:lnTo>
                    <a:pt x="215" y="244"/>
                  </a:lnTo>
                  <a:lnTo>
                    <a:pt x="232" y="228"/>
                  </a:lnTo>
                  <a:lnTo>
                    <a:pt x="243" y="202"/>
                  </a:lnTo>
                  <a:lnTo>
                    <a:pt x="247" y="174"/>
                  </a:lnTo>
                  <a:lnTo>
                    <a:pt x="251" y="152"/>
                  </a:lnTo>
                  <a:lnTo>
                    <a:pt x="295" y="159"/>
                  </a:lnTo>
                  <a:lnTo>
                    <a:pt x="333" y="174"/>
                  </a:lnTo>
                  <a:lnTo>
                    <a:pt x="356" y="180"/>
                  </a:lnTo>
                  <a:lnTo>
                    <a:pt x="367" y="169"/>
                  </a:lnTo>
                  <a:lnTo>
                    <a:pt x="367" y="155"/>
                  </a:lnTo>
                  <a:lnTo>
                    <a:pt x="358" y="143"/>
                  </a:lnTo>
                  <a:lnTo>
                    <a:pt x="341" y="136"/>
                  </a:lnTo>
                  <a:lnTo>
                    <a:pt x="336" y="137"/>
                  </a:lnTo>
                  <a:lnTo>
                    <a:pt x="304" y="137"/>
                  </a:lnTo>
                  <a:lnTo>
                    <a:pt x="259" y="130"/>
                  </a:lnTo>
                  <a:lnTo>
                    <a:pt x="240" y="115"/>
                  </a:lnTo>
                  <a:close/>
                </a:path>
              </a:pathLst>
            </a:custGeom>
            <a:solidFill>
              <a:srgbClr val="000000"/>
            </a:solidFill>
            <a:ln w="9525">
              <a:noFill/>
              <a:round/>
              <a:headEnd/>
              <a:tailEnd/>
            </a:ln>
          </p:spPr>
          <p:txBody>
            <a:bodyPr/>
            <a:lstStyle/>
            <a:p>
              <a:endParaRPr lang="en-US"/>
            </a:p>
          </p:txBody>
        </p:sp>
        <p:sp>
          <p:nvSpPr>
            <p:cNvPr id="32775" name="Freeform 42"/>
            <p:cNvSpPr>
              <a:spLocks/>
            </p:cNvSpPr>
            <p:nvPr/>
          </p:nvSpPr>
          <p:spPr bwMode="auto">
            <a:xfrm>
              <a:off x="350" y="2360"/>
              <a:ext cx="262" cy="453"/>
            </a:xfrm>
            <a:custGeom>
              <a:avLst/>
              <a:gdLst>
                <a:gd name="T0" fmla="*/ 22 w 262"/>
                <a:gd name="T1" fmla="*/ 13 h 453"/>
                <a:gd name="T2" fmla="*/ 44 w 262"/>
                <a:gd name="T3" fmla="*/ 8 h 453"/>
                <a:gd name="T4" fmla="*/ 70 w 262"/>
                <a:gd name="T5" fmla="*/ 0 h 453"/>
                <a:gd name="T6" fmla="*/ 99 w 262"/>
                <a:gd name="T7" fmla="*/ 0 h 453"/>
                <a:gd name="T8" fmla="*/ 122 w 262"/>
                <a:gd name="T9" fmla="*/ 2 h 453"/>
                <a:gd name="T10" fmla="*/ 145 w 262"/>
                <a:gd name="T11" fmla="*/ 13 h 453"/>
                <a:gd name="T12" fmla="*/ 166 w 262"/>
                <a:gd name="T13" fmla="*/ 30 h 453"/>
                <a:gd name="T14" fmla="*/ 189 w 262"/>
                <a:gd name="T15" fmla="*/ 53 h 453"/>
                <a:gd name="T16" fmla="*/ 206 w 262"/>
                <a:gd name="T17" fmla="*/ 78 h 453"/>
                <a:gd name="T18" fmla="*/ 226 w 262"/>
                <a:gd name="T19" fmla="*/ 109 h 453"/>
                <a:gd name="T20" fmla="*/ 241 w 262"/>
                <a:gd name="T21" fmla="*/ 143 h 453"/>
                <a:gd name="T22" fmla="*/ 251 w 262"/>
                <a:gd name="T23" fmla="*/ 175 h 453"/>
                <a:gd name="T24" fmla="*/ 260 w 262"/>
                <a:gd name="T25" fmla="*/ 212 h 453"/>
                <a:gd name="T26" fmla="*/ 262 w 262"/>
                <a:gd name="T27" fmla="*/ 247 h 453"/>
                <a:gd name="T28" fmla="*/ 260 w 262"/>
                <a:gd name="T29" fmla="*/ 286 h 453"/>
                <a:gd name="T30" fmla="*/ 255 w 262"/>
                <a:gd name="T31" fmla="*/ 321 h 453"/>
                <a:gd name="T32" fmla="*/ 241 w 262"/>
                <a:gd name="T33" fmla="*/ 359 h 453"/>
                <a:gd name="T34" fmla="*/ 219 w 262"/>
                <a:gd name="T35" fmla="*/ 388 h 453"/>
                <a:gd name="T36" fmla="*/ 195 w 262"/>
                <a:gd name="T37" fmla="*/ 414 h 453"/>
                <a:gd name="T38" fmla="*/ 174 w 262"/>
                <a:gd name="T39" fmla="*/ 434 h 453"/>
                <a:gd name="T40" fmla="*/ 151 w 262"/>
                <a:gd name="T41" fmla="*/ 445 h 453"/>
                <a:gd name="T42" fmla="*/ 145 w 262"/>
                <a:gd name="T43" fmla="*/ 448 h 453"/>
                <a:gd name="T44" fmla="*/ 121 w 262"/>
                <a:gd name="T45" fmla="*/ 453 h 453"/>
                <a:gd name="T46" fmla="*/ 115 w 262"/>
                <a:gd name="T47" fmla="*/ 453 h 453"/>
                <a:gd name="T48" fmla="*/ 91 w 262"/>
                <a:gd name="T49" fmla="*/ 449 h 453"/>
                <a:gd name="T50" fmla="*/ 63 w 262"/>
                <a:gd name="T51" fmla="*/ 444 h 453"/>
                <a:gd name="T52" fmla="*/ 40 w 262"/>
                <a:gd name="T53" fmla="*/ 429 h 453"/>
                <a:gd name="T54" fmla="*/ 21 w 262"/>
                <a:gd name="T55" fmla="*/ 407 h 453"/>
                <a:gd name="T56" fmla="*/ 10 w 262"/>
                <a:gd name="T57" fmla="*/ 377 h 453"/>
                <a:gd name="T58" fmla="*/ 0 w 262"/>
                <a:gd name="T59" fmla="*/ 332 h 453"/>
                <a:gd name="T60" fmla="*/ 4 w 262"/>
                <a:gd name="T61" fmla="*/ 301 h 453"/>
                <a:gd name="T62" fmla="*/ 15 w 262"/>
                <a:gd name="T63" fmla="*/ 271 h 453"/>
                <a:gd name="T64" fmla="*/ 33 w 262"/>
                <a:gd name="T65" fmla="*/ 249 h 453"/>
                <a:gd name="T66" fmla="*/ 44 w 262"/>
                <a:gd name="T67" fmla="*/ 231 h 453"/>
                <a:gd name="T68" fmla="*/ 52 w 262"/>
                <a:gd name="T69" fmla="*/ 206 h 453"/>
                <a:gd name="T70" fmla="*/ 48 w 262"/>
                <a:gd name="T71" fmla="*/ 184 h 453"/>
                <a:gd name="T72" fmla="*/ 37 w 262"/>
                <a:gd name="T73" fmla="*/ 169 h 453"/>
                <a:gd name="T74" fmla="*/ 15 w 262"/>
                <a:gd name="T75" fmla="*/ 142 h 453"/>
                <a:gd name="T76" fmla="*/ 4 w 262"/>
                <a:gd name="T77" fmla="*/ 116 h 453"/>
                <a:gd name="T78" fmla="*/ 0 w 262"/>
                <a:gd name="T79" fmla="*/ 89 h 453"/>
                <a:gd name="T80" fmla="*/ 0 w 262"/>
                <a:gd name="T81" fmla="*/ 57 h 453"/>
                <a:gd name="T82" fmla="*/ 10 w 262"/>
                <a:gd name="T83" fmla="*/ 37 h 453"/>
                <a:gd name="T84" fmla="*/ 15 w 262"/>
                <a:gd name="T85" fmla="*/ 26 h 453"/>
                <a:gd name="T86" fmla="*/ 22 w 262"/>
                <a:gd name="T87" fmla="*/ 13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2"/>
                <a:gd name="T133" fmla="*/ 0 h 453"/>
                <a:gd name="T134" fmla="*/ 262 w 262"/>
                <a:gd name="T135" fmla="*/ 453 h 45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2" h="453">
                  <a:moveTo>
                    <a:pt x="22" y="13"/>
                  </a:moveTo>
                  <a:lnTo>
                    <a:pt x="44" y="8"/>
                  </a:lnTo>
                  <a:lnTo>
                    <a:pt x="70" y="0"/>
                  </a:lnTo>
                  <a:lnTo>
                    <a:pt x="99" y="0"/>
                  </a:lnTo>
                  <a:lnTo>
                    <a:pt x="122" y="2"/>
                  </a:lnTo>
                  <a:lnTo>
                    <a:pt x="145" y="13"/>
                  </a:lnTo>
                  <a:lnTo>
                    <a:pt x="166" y="30"/>
                  </a:lnTo>
                  <a:lnTo>
                    <a:pt x="189" y="53"/>
                  </a:lnTo>
                  <a:lnTo>
                    <a:pt x="206" y="78"/>
                  </a:lnTo>
                  <a:lnTo>
                    <a:pt x="226" y="109"/>
                  </a:lnTo>
                  <a:lnTo>
                    <a:pt x="241" y="143"/>
                  </a:lnTo>
                  <a:lnTo>
                    <a:pt x="251" y="175"/>
                  </a:lnTo>
                  <a:lnTo>
                    <a:pt x="260" y="212"/>
                  </a:lnTo>
                  <a:lnTo>
                    <a:pt x="262" y="247"/>
                  </a:lnTo>
                  <a:lnTo>
                    <a:pt x="260" y="286"/>
                  </a:lnTo>
                  <a:lnTo>
                    <a:pt x="255" y="321"/>
                  </a:lnTo>
                  <a:lnTo>
                    <a:pt x="241" y="359"/>
                  </a:lnTo>
                  <a:lnTo>
                    <a:pt x="219" y="388"/>
                  </a:lnTo>
                  <a:lnTo>
                    <a:pt x="195" y="414"/>
                  </a:lnTo>
                  <a:lnTo>
                    <a:pt x="174" y="434"/>
                  </a:lnTo>
                  <a:lnTo>
                    <a:pt x="151" y="445"/>
                  </a:lnTo>
                  <a:lnTo>
                    <a:pt x="145" y="448"/>
                  </a:lnTo>
                  <a:lnTo>
                    <a:pt x="121" y="453"/>
                  </a:lnTo>
                  <a:lnTo>
                    <a:pt x="115" y="453"/>
                  </a:lnTo>
                  <a:lnTo>
                    <a:pt x="91" y="449"/>
                  </a:lnTo>
                  <a:lnTo>
                    <a:pt x="63" y="444"/>
                  </a:lnTo>
                  <a:lnTo>
                    <a:pt x="40" y="429"/>
                  </a:lnTo>
                  <a:lnTo>
                    <a:pt x="21" y="407"/>
                  </a:lnTo>
                  <a:lnTo>
                    <a:pt x="10" y="377"/>
                  </a:lnTo>
                  <a:lnTo>
                    <a:pt x="0" y="332"/>
                  </a:lnTo>
                  <a:lnTo>
                    <a:pt x="4" y="301"/>
                  </a:lnTo>
                  <a:lnTo>
                    <a:pt x="15" y="271"/>
                  </a:lnTo>
                  <a:lnTo>
                    <a:pt x="33" y="249"/>
                  </a:lnTo>
                  <a:lnTo>
                    <a:pt x="44" y="231"/>
                  </a:lnTo>
                  <a:lnTo>
                    <a:pt x="52" y="206"/>
                  </a:lnTo>
                  <a:lnTo>
                    <a:pt x="48" y="184"/>
                  </a:lnTo>
                  <a:lnTo>
                    <a:pt x="37" y="169"/>
                  </a:lnTo>
                  <a:lnTo>
                    <a:pt x="15" y="142"/>
                  </a:lnTo>
                  <a:lnTo>
                    <a:pt x="4" y="116"/>
                  </a:lnTo>
                  <a:lnTo>
                    <a:pt x="0" y="89"/>
                  </a:lnTo>
                  <a:lnTo>
                    <a:pt x="0" y="57"/>
                  </a:lnTo>
                  <a:lnTo>
                    <a:pt x="10" y="37"/>
                  </a:lnTo>
                  <a:lnTo>
                    <a:pt x="15" y="26"/>
                  </a:lnTo>
                  <a:lnTo>
                    <a:pt x="22" y="13"/>
                  </a:lnTo>
                  <a:close/>
                </a:path>
              </a:pathLst>
            </a:custGeom>
            <a:solidFill>
              <a:srgbClr val="000000"/>
            </a:solidFill>
            <a:ln w="9525">
              <a:noFill/>
              <a:round/>
              <a:headEnd/>
              <a:tailEnd/>
            </a:ln>
          </p:spPr>
          <p:txBody>
            <a:bodyPr/>
            <a:lstStyle/>
            <a:p>
              <a:endParaRPr lang="en-US"/>
            </a:p>
          </p:txBody>
        </p:sp>
        <p:sp>
          <p:nvSpPr>
            <p:cNvPr id="32776" name="Freeform 43"/>
            <p:cNvSpPr>
              <a:spLocks/>
            </p:cNvSpPr>
            <p:nvPr/>
          </p:nvSpPr>
          <p:spPr bwMode="auto">
            <a:xfrm>
              <a:off x="0" y="2343"/>
              <a:ext cx="424" cy="184"/>
            </a:xfrm>
            <a:custGeom>
              <a:avLst/>
              <a:gdLst>
                <a:gd name="T0" fmla="*/ 382 w 424"/>
                <a:gd name="T1" fmla="*/ 30 h 184"/>
                <a:gd name="T2" fmla="*/ 424 w 424"/>
                <a:gd name="T3" fmla="*/ 49 h 184"/>
                <a:gd name="T4" fmla="*/ 385 w 424"/>
                <a:gd name="T5" fmla="*/ 96 h 184"/>
                <a:gd name="T6" fmla="*/ 338 w 424"/>
                <a:gd name="T7" fmla="*/ 102 h 184"/>
                <a:gd name="T8" fmla="*/ 239 w 424"/>
                <a:gd name="T9" fmla="*/ 59 h 184"/>
                <a:gd name="T10" fmla="*/ 119 w 424"/>
                <a:gd name="T11" fmla="*/ 36 h 184"/>
                <a:gd name="T12" fmla="*/ 74 w 424"/>
                <a:gd name="T13" fmla="*/ 35 h 184"/>
                <a:gd name="T14" fmla="*/ 53 w 424"/>
                <a:gd name="T15" fmla="*/ 43 h 184"/>
                <a:gd name="T16" fmla="*/ 68 w 424"/>
                <a:gd name="T17" fmla="*/ 69 h 184"/>
                <a:gd name="T18" fmla="*/ 158 w 424"/>
                <a:gd name="T19" fmla="*/ 88 h 184"/>
                <a:gd name="T20" fmla="*/ 199 w 424"/>
                <a:gd name="T21" fmla="*/ 88 h 184"/>
                <a:gd name="T22" fmla="*/ 211 w 424"/>
                <a:gd name="T23" fmla="*/ 85 h 184"/>
                <a:gd name="T24" fmla="*/ 223 w 424"/>
                <a:gd name="T25" fmla="*/ 82 h 184"/>
                <a:gd name="T26" fmla="*/ 233 w 424"/>
                <a:gd name="T27" fmla="*/ 73 h 184"/>
                <a:gd name="T28" fmla="*/ 246 w 424"/>
                <a:gd name="T29" fmla="*/ 71 h 184"/>
                <a:gd name="T30" fmla="*/ 260 w 424"/>
                <a:gd name="T31" fmla="*/ 64 h 184"/>
                <a:gd name="T32" fmla="*/ 274 w 424"/>
                <a:gd name="T33" fmla="*/ 65 h 184"/>
                <a:gd name="T34" fmla="*/ 286 w 424"/>
                <a:gd name="T35" fmla="*/ 69 h 184"/>
                <a:gd name="T36" fmla="*/ 290 w 424"/>
                <a:gd name="T37" fmla="*/ 80 h 184"/>
                <a:gd name="T38" fmla="*/ 290 w 424"/>
                <a:gd name="T39" fmla="*/ 91 h 184"/>
                <a:gd name="T40" fmla="*/ 277 w 424"/>
                <a:gd name="T41" fmla="*/ 93 h 184"/>
                <a:gd name="T42" fmla="*/ 265 w 424"/>
                <a:gd name="T43" fmla="*/ 94 h 184"/>
                <a:gd name="T44" fmla="*/ 277 w 424"/>
                <a:gd name="T45" fmla="*/ 99 h 184"/>
                <a:gd name="T46" fmla="*/ 288 w 424"/>
                <a:gd name="T47" fmla="*/ 106 h 184"/>
                <a:gd name="T48" fmla="*/ 296 w 424"/>
                <a:gd name="T49" fmla="*/ 119 h 184"/>
                <a:gd name="T50" fmla="*/ 293 w 424"/>
                <a:gd name="T51" fmla="*/ 130 h 184"/>
                <a:gd name="T52" fmla="*/ 282 w 424"/>
                <a:gd name="T53" fmla="*/ 140 h 184"/>
                <a:gd name="T54" fmla="*/ 270 w 424"/>
                <a:gd name="T55" fmla="*/ 139 h 184"/>
                <a:gd name="T56" fmla="*/ 279 w 424"/>
                <a:gd name="T57" fmla="*/ 147 h 184"/>
                <a:gd name="T58" fmla="*/ 282 w 424"/>
                <a:gd name="T59" fmla="*/ 160 h 184"/>
                <a:gd name="T60" fmla="*/ 280 w 424"/>
                <a:gd name="T61" fmla="*/ 171 h 184"/>
                <a:gd name="T62" fmla="*/ 272 w 424"/>
                <a:gd name="T63" fmla="*/ 181 h 184"/>
                <a:gd name="T64" fmla="*/ 259 w 424"/>
                <a:gd name="T65" fmla="*/ 184 h 184"/>
                <a:gd name="T66" fmla="*/ 249 w 424"/>
                <a:gd name="T67" fmla="*/ 182 h 184"/>
                <a:gd name="T68" fmla="*/ 238 w 424"/>
                <a:gd name="T69" fmla="*/ 178 h 184"/>
                <a:gd name="T70" fmla="*/ 228 w 424"/>
                <a:gd name="T71" fmla="*/ 172 h 184"/>
                <a:gd name="T72" fmla="*/ 218 w 424"/>
                <a:gd name="T73" fmla="*/ 162 h 184"/>
                <a:gd name="T74" fmla="*/ 211 w 424"/>
                <a:gd name="T75" fmla="*/ 152 h 184"/>
                <a:gd name="T76" fmla="*/ 205 w 424"/>
                <a:gd name="T77" fmla="*/ 140 h 184"/>
                <a:gd name="T78" fmla="*/ 196 w 424"/>
                <a:gd name="T79" fmla="*/ 131 h 184"/>
                <a:gd name="T80" fmla="*/ 110 w 424"/>
                <a:gd name="T81" fmla="*/ 109 h 184"/>
                <a:gd name="T82" fmla="*/ 57 w 424"/>
                <a:gd name="T83" fmla="*/ 98 h 184"/>
                <a:gd name="T84" fmla="*/ 8 w 424"/>
                <a:gd name="T85" fmla="*/ 67 h 184"/>
                <a:gd name="T86" fmla="*/ 8 w 424"/>
                <a:gd name="T87" fmla="*/ 34 h 184"/>
                <a:gd name="T88" fmla="*/ 42 w 424"/>
                <a:gd name="T89" fmla="*/ 7 h 184"/>
                <a:gd name="T90" fmla="*/ 149 w 424"/>
                <a:gd name="T91" fmla="*/ 3 h 184"/>
                <a:gd name="T92" fmla="*/ 259 w 424"/>
                <a:gd name="T93" fmla="*/ 17 h 184"/>
                <a:gd name="T94" fmla="*/ 330 w 424"/>
                <a:gd name="T95" fmla="*/ 24 h 1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24"/>
                <a:gd name="T145" fmla="*/ 0 h 184"/>
                <a:gd name="T146" fmla="*/ 424 w 424"/>
                <a:gd name="T147" fmla="*/ 184 h 1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24" h="184">
                  <a:moveTo>
                    <a:pt x="355" y="28"/>
                  </a:moveTo>
                  <a:lnTo>
                    <a:pt x="382" y="30"/>
                  </a:lnTo>
                  <a:lnTo>
                    <a:pt x="411" y="35"/>
                  </a:lnTo>
                  <a:lnTo>
                    <a:pt x="424" y="49"/>
                  </a:lnTo>
                  <a:lnTo>
                    <a:pt x="414" y="70"/>
                  </a:lnTo>
                  <a:lnTo>
                    <a:pt x="385" y="96"/>
                  </a:lnTo>
                  <a:lnTo>
                    <a:pt x="359" y="108"/>
                  </a:lnTo>
                  <a:lnTo>
                    <a:pt x="338" y="102"/>
                  </a:lnTo>
                  <a:lnTo>
                    <a:pt x="293" y="80"/>
                  </a:lnTo>
                  <a:lnTo>
                    <a:pt x="239" y="59"/>
                  </a:lnTo>
                  <a:lnTo>
                    <a:pt x="174" y="43"/>
                  </a:lnTo>
                  <a:lnTo>
                    <a:pt x="119" y="36"/>
                  </a:lnTo>
                  <a:lnTo>
                    <a:pt x="111" y="35"/>
                  </a:lnTo>
                  <a:lnTo>
                    <a:pt x="74" y="35"/>
                  </a:lnTo>
                  <a:lnTo>
                    <a:pt x="70" y="34"/>
                  </a:lnTo>
                  <a:lnTo>
                    <a:pt x="53" y="43"/>
                  </a:lnTo>
                  <a:lnTo>
                    <a:pt x="52" y="56"/>
                  </a:lnTo>
                  <a:lnTo>
                    <a:pt x="68" y="69"/>
                  </a:lnTo>
                  <a:lnTo>
                    <a:pt x="106" y="78"/>
                  </a:lnTo>
                  <a:lnTo>
                    <a:pt x="158" y="88"/>
                  </a:lnTo>
                  <a:lnTo>
                    <a:pt x="193" y="88"/>
                  </a:lnTo>
                  <a:lnTo>
                    <a:pt x="199" y="88"/>
                  </a:lnTo>
                  <a:lnTo>
                    <a:pt x="205" y="86"/>
                  </a:lnTo>
                  <a:lnTo>
                    <a:pt x="211" y="85"/>
                  </a:lnTo>
                  <a:lnTo>
                    <a:pt x="216" y="85"/>
                  </a:lnTo>
                  <a:lnTo>
                    <a:pt x="223" y="82"/>
                  </a:lnTo>
                  <a:lnTo>
                    <a:pt x="227" y="76"/>
                  </a:lnTo>
                  <a:lnTo>
                    <a:pt x="233" y="73"/>
                  </a:lnTo>
                  <a:lnTo>
                    <a:pt x="239" y="73"/>
                  </a:lnTo>
                  <a:lnTo>
                    <a:pt x="246" y="71"/>
                  </a:lnTo>
                  <a:lnTo>
                    <a:pt x="253" y="69"/>
                  </a:lnTo>
                  <a:lnTo>
                    <a:pt x="260" y="64"/>
                  </a:lnTo>
                  <a:lnTo>
                    <a:pt x="265" y="64"/>
                  </a:lnTo>
                  <a:lnTo>
                    <a:pt x="274" y="65"/>
                  </a:lnTo>
                  <a:lnTo>
                    <a:pt x="280" y="66"/>
                  </a:lnTo>
                  <a:lnTo>
                    <a:pt x="286" y="69"/>
                  </a:lnTo>
                  <a:lnTo>
                    <a:pt x="291" y="73"/>
                  </a:lnTo>
                  <a:lnTo>
                    <a:pt x="290" y="80"/>
                  </a:lnTo>
                  <a:lnTo>
                    <a:pt x="288" y="85"/>
                  </a:lnTo>
                  <a:lnTo>
                    <a:pt x="290" y="91"/>
                  </a:lnTo>
                  <a:lnTo>
                    <a:pt x="284" y="93"/>
                  </a:lnTo>
                  <a:lnTo>
                    <a:pt x="277" y="93"/>
                  </a:lnTo>
                  <a:lnTo>
                    <a:pt x="272" y="92"/>
                  </a:lnTo>
                  <a:lnTo>
                    <a:pt x="265" y="94"/>
                  </a:lnTo>
                  <a:lnTo>
                    <a:pt x="271" y="98"/>
                  </a:lnTo>
                  <a:lnTo>
                    <a:pt x="277" y="99"/>
                  </a:lnTo>
                  <a:lnTo>
                    <a:pt x="281" y="101"/>
                  </a:lnTo>
                  <a:lnTo>
                    <a:pt x="288" y="106"/>
                  </a:lnTo>
                  <a:lnTo>
                    <a:pt x="291" y="113"/>
                  </a:lnTo>
                  <a:lnTo>
                    <a:pt x="296" y="119"/>
                  </a:lnTo>
                  <a:lnTo>
                    <a:pt x="295" y="124"/>
                  </a:lnTo>
                  <a:lnTo>
                    <a:pt x="293" y="130"/>
                  </a:lnTo>
                  <a:lnTo>
                    <a:pt x="290" y="135"/>
                  </a:lnTo>
                  <a:lnTo>
                    <a:pt x="282" y="140"/>
                  </a:lnTo>
                  <a:lnTo>
                    <a:pt x="275" y="139"/>
                  </a:lnTo>
                  <a:lnTo>
                    <a:pt x="270" y="139"/>
                  </a:lnTo>
                  <a:lnTo>
                    <a:pt x="274" y="141"/>
                  </a:lnTo>
                  <a:lnTo>
                    <a:pt x="279" y="147"/>
                  </a:lnTo>
                  <a:lnTo>
                    <a:pt x="282" y="155"/>
                  </a:lnTo>
                  <a:lnTo>
                    <a:pt x="282" y="160"/>
                  </a:lnTo>
                  <a:lnTo>
                    <a:pt x="281" y="166"/>
                  </a:lnTo>
                  <a:lnTo>
                    <a:pt x="280" y="171"/>
                  </a:lnTo>
                  <a:lnTo>
                    <a:pt x="277" y="176"/>
                  </a:lnTo>
                  <a:lnTo>
                    <a:pt x="272" y="181"/>
                  </a:lnTo>
                  <a:lnTo>
                    <a:pt x="265" y="183"/>
                  </a:lnTo>
                  <a:lnTo>
                    <a:pt x="259" y="184"/>
                  </a:lnTo>
                  <a:lnTo>
                    <a:pt x="253" y="183"/>
                  </a:lnTo>
                  <a:lnTo>
                    <a:pt x="249" y="182"/>
                  </a:lnTo>
                  <a:lnTo>
                    <a:pt x="243" y="181"/>
                  </a:lnTo>
                  <a:lnTo>
                    <a:pt x="238" y="178"/>
                  </a:lnTo>
                  <a:lnTo>
                    <a:pt x="232" y="176"/>
                  </a:lnTo>
                  <a:lnTo>
                    <a:pt x="228" y="172"/>
                  </a:lnTo>
                  <a:lnTo>
                    <a:pt x="222" y="170"/>
                  </a:lnTo>
                  <a:lnTo>
                    <a:pt x="218" y="162"/>
                  </a:lnTo>
                  <a:lnTo>
                    <a:pt x="216" y="157"/>
                  </a:lnTo>
                  <a:lnTo>
                    <a:pt x="211" y="152"/>
                  </a:lnTo>
                  <a:lnTo>
                    <a:pt x="207" y="145"/>
                  </a:lnTo>
                  <a:lnTo>
                    <a:pt x="205" y="140"/>
                  </a:lnTo>
                  <a:lnTo>
                    <a:pt x="201" y="136"/>
                  </a:lnTo>
                  <a:lnTo>
                    <a:pt x="196" y="131"/>
                  </a:lnTo>
                  <a:lnTo>
                    <a:pt x="175" y="119"/>
                  </a:lnTo>
                  <a:lnTo>
                    <a:pt x="110" y="109"/>
                  </a:lnTo>
                  <a:lnTo>
                    <a:pt x="105" y="109"/>
                  </a:lnTo>
                  <a:lnTo>
                    <a:pt x="57" y="98"/>
                  </a:lnTo>
                  <a:lnTo>
                    <a:pt x="22" y="85"/>
                  </a:lnTo>
                  <a:lnTo>
                    <a:pt x="8" y="67"/>
                  </a:lnTo>
                  <a:lnTo>
                    <a:pt x="0" y="50"/>
                  </a:lnTo>
                  <a:lnTo>
                    <a:pt x="8" y="34"/>
                  </a:lnTo>
                  <a:lnTo>
                    <a:pt x="16" y="19"/>
                  </a:lnTo>
                  <a:lnTo>
                    <a:pt x="42" y="7"/>
                  </a:lnTo>
                  <a:lnTo>
                    <a:pt x="93" y="0"/>
                  </a:lnTo>
                  <a:lnTo>
                    <a:pt x="149" y="3"/>
                  </a:lnTo>
                  <a:lnTo>
                    <a:pt x="212" y="9"/>
                  </a:lnTo>
                  <a:lnTo>
                    <a:pt x="259" y="17"/>
                  </a:lnTo>
                  <a:lnTo>
                    <a:pt x="297" y="22"/>
                  </a:lnTo>
                  <a:lnTo>
                    <a:pt x="330" y="24"/>
                  </a:lnTo>
                  <a:lnTo>
                    <a:pt x="355" y="28"/>
                  </a:lnTo>
                  <a:close/>
                </a:path>
              </a:pathLst>
            </a:custGeom>
            <a:solidFill>
              <a:srgbClr val="000000"/>
            </a:solidFill>
            <a:ln w="9525">
              <a:noFill/>
              <a:round/>
              <a:headEnd/>
              <a:tailEnd/>
            </a:ln>
          </p:spPr>
          <p:txBody>
            <a:bodyPr/>
            <a:lstStyle/>
            <a:p>
              <a:endParaRPr lang="en-US"/>
            </a:p>
          </p:txBody>
        </p:sp>
        <p:sp>
          <p:nvSpPr>
            <p:cNvPr id="32777" name="Freeform 44"/>
            <p:cNvSpPr>
              <a:spLocks/>
            </p:cNvSpPr>
            <p:nvPr/>
          </p:nvSpPr>
          <p:spPr bwMode="auto">
            <a:xfrm>
              <a:off x="435" y="2309"/>
              <a:ext cx="537" cy="184"/>
            </a:xfrm>
            <a:custGeom>
              <a:avLst/>
              <a:gdLst>
                <a:gd name="T0" fmla="*/ 52 w 537"/>
                <a:gd name="T1" fmla="*/ 69 h 184"/>
                <a:gd name="T2" fmla="*/ 148 w 537"/>
                <a:gd name="T3" fmla="*/ 97 h 184"/>
                <a:gd name="T4" fmla="*/ 251 w 537"/>
                <a:gd name="T5" fmla="*/ 120 h 184"/>
                <a:gd name="T6" fmla="*/ 352 w 537"/>
                <a:gd name="T7" fmla="*/ 112 h 184"/>
                <a:gd name="T8" fmla="*/ 449 w 537"/>
                <a:gd name="T9" fmla="*/ 82 h 184"/>
                <a:gd name="T10" fmla="*/ 478 w 537"/>
                <a:gd name="T11" fmla="*/ 75 h 184"/>
                <a:gd name="T12" fmla="*/ 483 w 537"/>
                <a:gd name="T13" fmla="*/ 64 h 184"/>
                <a:gd name="T14" fmla="*/ 481 w 537"/>
                <a:gd name="T15" fmla="*/ 52 h 184"/>
                <a:gd name="T16" fmla="*/ 474 w 537"/>
                <a:gd name="T17" fmla="*/ 41 h 184"/>
                <a:gd name="T18" fmla="*/ 468 w 537"/>
                <a:gd name="T19" fmla="*/ 31 h 184"/>
                <a:gd name="T20" fmla="*/ 468 w 537"/>
                <a:gd name="T21" fmla="*/ 20 h 184"/>
                <a:gd name="T22" fmla="*/ 472 w 537"/>
                <a:gd name="T23" fmla="*/ 9 h 184"/>
                <a:gd name="T24" fmla="*/ 483 w 537"/>
                <a:gd name="T25" fmla="*/ 2 h 184"/>
                <a:gd name="T26" fmla="*/ 494 w 537"/>
                <a:gd name="T27" fmla="*/ 0 h 184"/>
                <a:gd name="T28" fmla="*/ 505 w 537"/>
                <a:gd name="T29" fmla="*/ 4 h 184"/>
                <a:gd name="T30" fmla="*/ 515 w 537"/>
                <a:gd name="T31" fmla="*/ 12 h 184"/>
                <a:gd name="T32" fmla="*/ 516 w 537"/>
                <a:gd name="T33" fmla="*/ 23 h 184"/>
                <a:gd name="T34" fmla="*/ 522 w 537"/>
                <a:gd name="T35" fmla="*/ 34 h 184"/>
                <a:gd name="T36" fmla="*/ 522 w 537"/>
                <a:gd name="T37" fmla="*/ 45 h 184"/>
                <a:gd name="T38" fmla="*/ 520 w 537"/>
                <a:gd name="T39" fmla="*/ 56 h 184"/>
                <a:gd name="T40" fmla="*/ 512 w 537"/>
                <a:gd name="T41" fmla="*/ 67 h 184"/>
                <a:gd name="T42" fmla="*/ 516 w 537"/>
                <a:gd name="T43" fmla="*/ 78 h 184"/>
                <a:gd name="T44" fmla="*/ 526 w 537"/>
                <a:gd name="T45" fmla="*/ 90 h 184"/>
                <a:gd name="T46" fmla="*/ 533 w 537"/>
                <a:gd name="T47" fmla="*/ 98 h 184"/>
                <a:gd name="T48" fmla="*/ 537 w 537"/>
                <a:gd name="T49" fmla="*/ 109 h 184"/>
                <a:gd name="T50" fmla="*/ 535 w 537"/>
                <a:gd name="T51" fmla="*/ 120 h 184"/>
                <a:gd name="T52" fmla="*/ 531 w 537"/>
                <a:gd name="T53" fmla="*/ 132 h 184"/>
                <a:gd name="T54" fmla="*/ 526 w 537"/>
                <a:gd name="T55" fmla="*/ 143 h 184"/>
                <a:gd name="T56" fmla="*/ 518 w 537"/>
                <a:gd name="T57" fmla="*/ 151 h 184"/>
                <a:gd name="T58" fmla="*/ 509 w 537"/>
                <a:gd name="T59" fmla="*/ 165 h 184"/>
                <a:gd name="T60" fmla="*/ 494 w 537"/>
                <a:gd name="T61" fmla="*/ 176 h 184"/>
                <a:gd name="T62" fmla="*/ 483 w 537"/>
                <a:gd name="T63" fmla="*/ 183 h 184"/>
                <a:gd name="T64" fmla="*/ 470 w 537"/>
                <a:gd name="T65" fmla="*/ 184 h 184"/>
                <a:gd name="T66" fmla="*/ 457 w 537"/>
                <a:gd name="T67" fmla="*/ 181 h 184"/>
                <a:gd name="T68" fmla="*/ 452 w 537"/>
                <a:gd name="T69" fmla="*/ 172 h 184"/>
                <a:gd name="T70" fmla="*/ 455 w 537"/>
                <a:gd name="T71" fmla="*/ 159 h 184"/>
                <a:gd name="T72" fmla="*/ 467 w 537"/>
                <a:gd name="T73" fmla="*/ 154 h 184"/>
                <a:gd name="T74" fmla="*/ 464 w 537"/>
                <a:gd name="T75" fmla="*/ 143 h 184"/>
                <a:gd name="T76" fmla="*/ 460 w 537"/>
                <a:gd name="T77" fmla="*/ 132 h 184"/>
                <a:gd name="T78" fmla="*/ 464 w 537"/>
                <a:gd name="T79" fmla="*/ 120 h 184"/>
                <a:gd name="T80" fmla="*/ 427 w 537"/>
                <a:gd name="T81" fmla="*/ 124 h 184"/>
                <a:gd name="T82" fmla="*/ 319 w 537"/>
                <a:gd name="T83" fmla="*/ 157 h 184"/>
                <a:gd name="T84" fmla="*/ 241 w 537"/>
                <a:gd name="T85" fmla="*/ 157 h 184"/>
                <a:gd name="T86" fmla="*/ 152 w 537"/>
                <a:gd name="T87" fmla="*/ 135 h 184"/>
                <a:gd name="T88" fmla="*/ 52 w 537"/>
                <a:gd name="T89" fmla="*/ 130 h 184"/>
                <a:gd name="T90" fmla="*/ 10 w 537"/>
                <a:gd name="T91" fmla="*/ 109 h 184"/>
                <a:gd name="T92" fmla="*/ 6 w 537"/>
                <a:gd name="T93" fmla="*/ 78 h 1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37"/>
                <a:gd name="T142" fmla="*/ 0 h 184"/>
                <a:gd name="T143" fmla="*/ 537 w 537"/>
                <a:gd name="T144" fmla="*/ 184 h 1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37" h="184">
                  <a:moveTo>
                    <a:pt x="17" y="65"/>
                  </a:moveTo>
                  <a:lnTo>
                    <a:pt x="52" y="69"/>
                  </a:lnTo>
                  <a:lnTo>
                    <a:pt x="89" y="78"/>
                  </a:lnTo>
                  <a:lnTo>
                    <a:pt x="148" y="97"/>
                  </a:lnTo>
                  <a:lnTo>
                    <a:pt x="211" y="109"/>
                  </a:lnTo>
                  <a:lnTo>
                    <a:pt x="251" y="120"/>
                  </a:lnTo>
                  <a:lnTo>
                    <a:pt x="300" y="120"/>
                  </a:lnTo>
                  <a:lnTo>
                    <a:pt x="352" y="112"/>
                  </a:lnTo>
                  <a:lnTo>
                    <a:pt x="396" y="98"/>
                  </a:lnTo>
                  <a:lnTo>
                    <a:pt x="449" y="82"/>
                  </a:lnTo>
                  <a:lnTo>
                    <a:pt x="472" y="76"/>
                  </a:lnTo>
                  <a:lnTo>
                    <a:pt x="478" y="75"/>
                  </a:lnTo>
                  <a:lnTo>
                    <a:pt x="481" y="69"/>
                  </a:lnTo>
                  <a:lnTo>
                    <a:pt x="483" y="64"/>
                  </a:lnTo>
                  <a:lnTo>
                    <a:pt x="483" y="57"/>
                  </a:lnTo>
                  <a:lnTo>
                    <a:pt x="481" y="52"/>
                  </a:lnTo>
                  <a:lnTo>
                    <a:pt x="475" y="46"/>
                  </a:lnTo>
                  <a:lnTo>
                    <a:pt x="474" y="41"/>
                  </a:lnTo>
                  <a:lnTo>
                    <a:pt x="468" y="38"/>
                  </a:lnTo>
                  <a:lnTo>
                    <a:pt x="468" y="31"/>
                  </a:lnTo>
                  <a:lnTo>
                    <a:pt x="468" y="26"/>
                  </a:lnTo>
                  <a:lnTo>
                    <a:pt x="468" y="20"/>
                  </a:lnTo>
                  <a:lnTo>
                    <a:pt x="468" y="15"/>
                  </a:lnTo>
                  <a:lnTo>
                    <a:pt x="472" y="9"/>
                  </a:lnTo>
                  <a:lnTo>
                    <a:pt x="478" y="5"/>
                  </a:lnTo>
                  <a:lnTo>
                    <a:pt x="483" y="2"/>
                  </a:lnTo>
                  <a:lnTo>
                    <a:pt x="489" y="2"/>
                  </a:lnTo>
                  <a:lnTo>
                    <a:pt x="494" y="0"/>
                  </a:lnTo>
                  <a:lnTo>
                    <a:pt x="500" y="2"/>
                  </a:lnTo>
                  <a:lnTo>
                    <a:pt x="505" y="4"/>
                  </a:lnTo>
                  <a:lnTo>
                    <a:pt x="509" y="9"/>
                  </a:lnTo>
                  <a:lnTo>
                    <a:pt x="515" y="12"/>
                  </a:lnTo>
                  <a:lnTo>
                    <a:pt x="516" y="17"/>
                  </a:lnTo>
                  <a:lnTo>
                    <a:pt x="516" y="23"/>
                  </a:lnTo>
                  <a:lnTo>
                    <a:pt x="518" y="28"/>
                  </a:lnTo>
                  <a:lnTo>
                    <a:pt x="522" y="34"/>
                  </a:lnTo>
                  <a:lnTo>
                    <a:pt x="522" y="39"/>
                  </a:lnTo>
                  <a:lnTo>
                    <a:pt x="522" y="45"/>
                  </a:lnTo>
                  <a:lnTo>
                    <a:pt x="522" y="50"/>
                  </a:lnTo>
                  <a:lnTo>
                    <a:pt x="520" y="56"/>
                  </a:lnTo>
                  <a:lnTo>
                    <a:pt x="516" y="61"/>
                  </a:lnTo>
                  <a:lnTo>
                    <a:pt x="512" y="67"/>
                  </a:lnTo>
                  <a:lnTo>
                    <a:pt x="515" y="72"/>
                  </a:lnTo>
                  <a:lnTo>
                    <a:pt x="516" y="78"/>
                  </a:lnTo>
                  <a:lnTo>
                    <a:pt x="520" y="83"/>
                  </a:lnTo>
                  <a:lnTo>
                    <a:pt x="526" y="90"/>
                  </a:lnTo>
                  <a:lnTo>
                    <a:pt x="531" y="93"/>
                  </a:lnTo>
                  <a:lnTo>
                    <a:pt x="533" y="98"/>
                  </a:lnTo>
                  <a:lnTo>
                    <a:pt x="537" y="104"/>
                  </a:lnTo>
                  <a:lnTo>
                    <a:pt x="537" y="109"/>
                  </a:lnTo>
                  <a:lnTo>
                    <a:pt x="535" y="115"/>
                  </a:lnTo>
                  <a:lnTo>
                    <a:pt x="535" y="120"/>
                  </a:lnTo>
                  <a:lnTo>
                    <a:pt x="533" y="127"/>
                  </a:lnTo>
                  <a:lnTo>
                    <a:pt x="531" y="132"/>
                  </a:lnTo>
                  <a:lnTo>
                    <a:pt x="527" y="138"/>
                  </a:lnTo>
                  <a:lnTo>
                    <a:pt x="526" y="143"/>
                  </a:lnTo>
                  <a:lnTo>
                    <a:pt x="523" y="150"/>
                  </a:lnTo>
                  <a:lnTo>
                    <a:pt x="518" y="151"/>
                  </a:lnTo>
                  <a:lnTo>
                    <a:pt x="516" y="157"/>
                  </a:lnTo>
                  <a:lnTo>
                    <a:pt x="509" y="165"/>
                  </a:lnTo>
                  <a:lnTo>
                    <a:pt x="501" y="172"/>
                  </a:lnTo>
                  <a:lnTo>
                    <a:pt x="494" y="176"/>
                  </a:lnTo>
                  <a:lnTo>
                    <a:pt x="489" y="180"/>
                  </a:lnTo>
                  <a:lnTo>
                    <a:pt x="483" y="183"/>
                  </a:lnTo>
                  <a:lnTo>
                    <a:pt x="475" y="184"/>
                  </a:lnTo>
                  <a:lnTo>
                    <a:pt x="470" y="184"/>
                  </a:lnTo>
                  <a:lnTo>
                    <a:pt x="464" y="184"/>
                  </a:lnTo>
                  <a:lnTo>
                    <a:pt x="457" y="181"/>
                  </a:lnTo>
                  <a:lnTo>
                    <a:pt x="452" y="177"/>
                  </a:lnTo>
                  <a:lnTo>
                    <a:pt x="452" y="172"/>
                  </a:lnTo>
                  <a:lnTo>
                    <a:pt x="452" y="166"/>
                  </a:lnTo>
                  <a:lnTo>
                    <a:pt x="455" y="159"/>
                  </a:lnTo>
                  <a:lnTo>
                    <a:pt x="460" y="157"/>
                  </a:lnTo>
                  <a:lnTo>
                    <a:pt x="467" y="154"/>
                  </a:lnTo>
                  <a:lnTo>
                    <a:pt x="470" y="147"/>
                  </a:lnTo>
                  <a:lnTo>
                    <a:pt x="464" y="143"/>
                  </a:lnTo>
                  <a:lnTo>
                    <a:pt x="460" y="138"/>
                  </a:lnTo>
                  <a:lnTo>
                    <a:pt x="460" y="132"/>
                  </a:lnTo>
                  <a:lnTo>
                    <a:pt x="460" y="127"/>
                  </a:lnTo>
                  <a:lnTo>
                    <a:pt x="464" y="120"/>
                  </a:lnTo>
                  <a:lnTo>
                    <a:pt x="467" y="115"/>
                  </a:lnTo>
                  <a:lnTo>
                    <a:pt x="427" y="124"/>
                  </a:lnTo>
                  <a:lnTo>
                    <a:pt x="358" y="147"/>
                  </a:lnTo>
                  <a:lnTo>
                    <a:pt x="319" y="157"/>
                  </a:lnTo>
                  <a:lnTo>
                    <a:pt x="278" y="159"/>
                  </a:lnTo>
                  <a:lnTo>
                    <a:pt x="241" y="157"/>
                  </a:lnTo>
                  <a:lnTo>
                    <a:pt x="196" y="145"/>
                  </a:lnTo>
                  <a:lnTo>
                    <a:pt x="152" y="135"/>
                  </a:lnTo>
                  <a:lnTo>
                    <a:pt x="106" y="132"/>
                  </a:lnTo>
                  <a:lnTo>
                    <a:pt x="52" y="130"/>
                  </a:lnTo>
                  <a:lnTo>
                    <a:pt x="28" y="124"/>
                  </a:lnTo>
                  <a:lnTo>
                    <a:pt x="10" y="109"/>
                  </a:lnTo>
                  <a:lnTo>
                    <a:pt x="0" y="93"/>
                  </a:lnTo>
                  <a:lnTo>
                    <a:pt x="6" y="78"/>
                  </a:lnTo>
                  <a:lnTo>
                    <a:pt x="17" y="65"/>
                  </a:lnTo>
                  <a:close/>
                </a:path>
              </a:pathLst>
            </a:custGeom>
            <a:solidFill>
              <a:srgbClr val="000000"/>
            </a:solidFill>
            <a:ln w="9525">
              <a:noFill/>
              <a:round/>
              <a:headEnd/>
              <a:tailEnd/>
            </a:ln>
          </p:spPr>
          <p:txBody>
            <a:bodyPr/>
            <a:lstStyle/>
            <a:p>
              <a:endParaRPr lang="en-US"/>
            </a:p>
          </p:txBody>
        </p:sp>
        <p:sp>
          <p:nvSpPr>
            <p:cNvPr id="32778" name="Freeform 45"/>
            <p:cNvSpPr>
              <a:spLocks/>
            </p:cNvSpPr>
            <p:nvPr/>
          </p:nvSpPr>
          <p:spPr bwMode="auto">
            <a:xfrm>
              <a:off x="472" y="2718"/>
              <a:ext cx="293" cy="607"/>
            </a:xfrm>
            <a:custGeom>
              <a:avLst/>
              <a:gdLst>
                <a:gd name="T0" fmla="*/ 37 w 293"/>
                <a:gd name="T1" fmla="*/ 4 h 607"/>
                <a:gd name="T2" fmla="*/ 56 w 293"/>
                <a:gd name="T3" fmla="*/ 17 h 607"/>
                <a:gd name="T4" fmla="*/ 78 w 293"/>
                <a:gd name="T5" fmla="*/ 41 h 607"/>
                <a:gd name="T6" fmla="*/ 103 w 293"/>
                <a:gd name="T7" fmla="*/ 72 h 607"/>
                <a:gd name="T8" fmla="*/ 137 w 293"/>
                <a:gd name="T9" fmla="*/ 112 h 607"/>
                <a:gd name="T10" fmla="*/ 167 w 293"/>
                <a:gd name="T11" fmla="*/ 149 h 607"/>
                <a:gd name="T12" fmla="*/ 186 w 293"/>
                <a:gd name="T13" fmla="*/ 172 h 607"/>
                <a:gd name="T14" fmla="*/ 197 w 293"/>
                <a:gd name="T15" fmla="*/ 191 h 607"/>
                <a:gd name="T16" fmla="*/ 200 w 293"/>
                <a:gd name="T17" fmla="*/ 205 h 607"/>
                <a:gd name="T18" fmla="*/ 200 w 293"/>
                <a:gd name="T19" fmla="*/ 226 h 607"/>
                <a:gd name="T20" fmla="*/ 193 w 293"/>
                <a:gd name="T21" fmla="*/ 241 h 607"/>
                <a:gd name="T22" fmla="*/ 178 w 293"/>
                <a:gd name="T23" fmla="*/ 265 h 607"/>
                <a:gd name="T24" fmla="*/ 152 w 293"/>
                <a:gd name="T25" fmla="*/ 301 h 607"/>
                <a:gd name="T26" fmla="*/ 125 w 293"/>
                <a:gd name="T27" fmla="*/ 340 h 607"/>
                <a:gd name="T28" fmla="*/ 106 w 293"/>
                <a:gd name="T29" fmla="*/ 377 h 607"/>
                <a:gd name="T30" fmla="*/ 95 w 293"/>
                <a:gd name="T31" fmla="*/ 409 h 607"/>
                <a:gd name="T32" fmla="*/ 89 w 293"/>
                <a:gd name="T33" fmla="*/ 440 h 607"/>
                <a:gd name="T34" fmla="*/ 89 w 293"/>
                <a:gd name="T35" fmla="*/ 469 h 607"/>
                <a:gd name="T36" fmla="*/ 93 w 293"/>
                <a:gd name="T37" fmla="*/ 490 h 607"/>
                <a:gd name="T38" fmla="*/ 111 w 293"/>
                <a:gd name="T39" fmla="*/ 502 h 607"/>
                <a:gd name="T40" fmla="*/ 134 w 293"/>
                <a:gd name="T41" fmla="*/ 505 h 607"/>
                <a:gd name="T42" fmla="*/ 171 w 293"/>
                <a:gd name="T43" fmla="*/ 506 h 607"/>
                <a:gd name="T44" fmla="*/ 215 w 293"/>
                <a:gd name="T45" fmla="*/ 513 h 607"/>
                <a:gd name="T46" fmla="*/ 249 w 293"/>
                <a:gd name="T47" fmla="*/ 525 h 607"/>
                <a:gd name="T48" fmla="*/ 277 w 293"/>
                <a:gd name="T49" fmla="*/ 542 h 607"/>
                <a:gd name="T50" fmla="*/ 292 w 293"/>
                <a:gd name="T51" fmla="*/ 558 h 607"/>
                <a:gd name="T52" fmla="*/ 293 w 293"/>
                <a:gd name="T53" fmla="*/ 573 h 607"/>
                <a:gd name="T54" fmla="*/ 282 w 293"/>
                <a:gd name="T55" fmla="*/ 592 h 607"/>
                <a:gd name="T56" fmla="*/ 260 w 293"/>
                <a:gd name="T57" fmla="*/ 607 h 607"/>
                <a:gd name="T58" fmla="*/ 245 w 293"/>
                <a:gd name="T59" fmla="*/ 605 h 607"/>
                <a:gd name="T60" fmla="*/ 237 w 293"/>
                <a:gd name="T61" fmla="*/ 590 h 607"/>
                <a:gd name="T62" fmla="*/ 225 w 293"/>
                <a:gd name="T63" fmla="*/ 569 h 607"/>
                <a:gd name="T64" fmla="*/ 197 w 293"/>
                <a:gd name="T65" fmla="*/ 553 h 607"/>
                <a:gd name="T66" fmla="*/ 162 w 293"/>
                <a:gd name="T67" fmla="*/ 540 h 607"/>
                <a:gd name="T68" fmla="*/ 126 w 293"/>
                <a:gd name="T69" fmla="*/ 539 h 607"/>
                <a:gd name="T70" fmla="*/ 93 w 293"/>
                <a:gd name="T71" fmla="*/ 547 h 607"/>
                <a:gd name="T72" fmla="*/ 78 w 293"/>
                <a:gd name="T73" fmla="*/ 550 h 607"/>
                <a:gd name="T74" fmla="*/ 58 w 293"/>
                <a:gd name="T75" fmla="*/ 547 h 607"/>
                <a:gd name="T76" fmla="*/ 47 w 293"/>
                <a:gd name="T77" fmla="*/ 535 h 607"/>
                <a:gd name="T78" fmla="*/ 41 w 293"/>
                <a:gd name="T79" fmla="*/ 520 h 607"/>
                <a:gd name="T80" fmla="*/ 45 w 293"/>
                <a:gd name="T81" fmla="*/ 503 h 607"/>
                <a:gd name="T82" fmla="*/ 55 w 293"/>
                <a:gd name="T83" fmla="*/ 466 h 607"/>
                <a:gd name="T84" fmla="*/ 62 w 293"/>
                <a:gd name="T85" fmla="*/ 418 h 607"/>
                <a:gd name="T86" fmla="*/ 74 w 293"/>
                <a:gd name="T87" fmla="*/ 361 h 607"/>
                <a:gd name="T88" fmla="*/ 85 w 293"/>
                <a:gd name="T89" fmla="*/ 315 h 607"/>
                <a:gd name="T90" fmla="*/ 100 w 293"/>
                <a:gd name="T91" fmla="*/ 280 h 607"/>
                <a:gd name="T92" fmla="*/ 121 w 293"/>
                <a:gd name="T93" fmla="*/ 249 h 607"/>
                <a:gd name="T94" fmla="*/ 136 w 293"/>
                <a:gd name="T95" fmla="*/ 224 h 607"/>
                <a:gd name="T96" fmla="*/ 145 w 293"/>
                <a:gd name="T97" fmla="*/ 209 h 607"/>
                <a:gd name="T98" fmla="*/ 141 w 293"/>
                <a:gd name="T99" fmla="*/ 197 h 607"/>
                <a:gd name="T100" fmla="*/ 115 w 293"/>
                <a:gd name="T101" fmla="*/ 172 h 607"/>
                <a:gd name="T102" fmla="*/ 78 w 293"/>
                <a:gd name="T103" fmla="*/ 145 h 607"/>
                <a:gd name="T104" fmla="*/ 52 w 293"/>
                <a:gd name="T105" fmla="*/ 120 h 607"/>
                <a:gd name="T106" fmla="*/ 30 w 293"/>
                <a:gd name="T107" fmla="*/ 98 h 607"/>
                <a:gd name="T108" fmla="*/ 11 w 293"/>
                <a:gd name="T109" fmla="*/ 68 h 607"/>
                <a:gd name="T110" fmla="*/ 0 w 293"/>
                <a:gd name="T111" fmla="*/ 34 h 607"/>
                <a:gd name="T112" fmla="*/ 10 w 293"/>
                <a:gd name="T113" fmla="*/ 9 h 607"/>
                <a:gd name="T114" fmla="*/ 19 w 293"/>
                <a:gd name="T115" fmla="*/ 0 h 607"/>
                <a:gd name="T116" fmla="*/ 37 w 293"/>
                <a:gd name="T117" fmla="*/ 4 h 60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93"/>
                <a:gd name="T178" fmla="*/ 0 h 607"/>
                <a:gd name="T179" fmla="*/ 293 w 293"/>
                <a:gd name="T180" fmla="*/ 607 h 60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93" h="607">
                  <a:moveTo>
                    <a:pt x="37" y="4"/>
                  </a:moveTo>
                  <a:lnTo>
                    <a:pt x="56" y="17"/>
                  </a:lnTo>
                  <a:lnTo>
                    <a:pt x="78" y="41"/>
                  </a:lnTo>
                  <a:lnTo>
                    <a:pt x="103" y="72"/>
                  </a:lnTo>
                  <a:lnTo>
                    <a:pt x="137" y="112"/>
                  </a:lnTo>
                  <a:lnTo>
                    <a:pt x="167" y="149"/>
                  </a:lnTo>
                  <a:lnTo>
                    <a:pt x="186" y="172"/>
                  </a:lnTo>
                  <a:lnTo>
                    <a:pt x="197" y="191"/>
                  </a:lnTo>
                  <a:lnTo>
                    <a:pt x="200" y="205"/>
                  </a:lnTo>
                  <a:lnTo>
                    <a:pt x="200" y="226"/>
                  </a:lnTo>
                  <a:lnTo>
                    <a:pt x="193" y="241"/>
                  </a:lnTo>
                  <a:lnTo>
                    <a:pt x="178" y="265"/>
                  </a:lnTo>
                  <a:lnTo>
                    <a:pt x="152" y="301"/>
                  </a:lnTo>
                  <a:lnTo>
                    <a:pt x="125" y="340"/>
                  </a:lnTo>
                  <a:lnTo>
                    <a:pt x="106" y="377"/>
                  </a:lnTo>
                  <a:lnTo>
                    <a:pt x="95" y="409"/>
                  </a:lnTo>
                  <a:lnTo>
                    <a:pt x="89" y="440"/>
                  </a:lnTo>
                  <a:lnTo>
                    <a:pt x="89" y="469"/>
                  </a:lnTo>
                  <a:lnTo>
                    <a:pt x="93" y="490"/>
                  </a:lnTo>
                  <a:lnTo>
                    <a:pt x="111" y="502"/>
                  </a:lnTo>
                  <a:lnTo>
                    <a:pt x="134" y="505"/>
                  </a:lnTo>
                  <a:lnTo>
                    <a:pt x="171" y="506"/>
                  </a:lnTo>
                  <a:lnTo>
                    <a:pt x="215" y="513"/>
                  </a:lnTo>
                  <a:lnTo>
                    <a:pt x="249" y="525"/>
                  </a:lnTo>
                  <a:lnTo>
                    <a:pt x="277" y="542"/>
                  </a:lnTo>
                  <a:lnTo>
                    <a:pt x="292" y="558"/>
                  </a:lnTo>
                  <a:lnTo>
                    <a:pt x="293" y="573"/>
                  </a:lnTo>
                  <a:lnTo>
                    <a:pt x="282" y="592"/>
                  </a:lnTo>
                  <a:lnTo>
                    <a:pt x="260" y="607"/>
                  </a:lnTo>
                  <a:lnTo>
                    <a:pt x="245" y="605"/>
                  </a:lnTo>
                  <a:lnTo>
                    <a:pt x="237" y="590"/>
                  </a:lnTo>
                  <a:lnTo>
                    <a:pt x="225" y="569"/>
                  </a:lnTo>
                  <a:lnTo>
                    <a:pt x="197" y="553"/>
                  </a:lnTo>
                  <a:lnTo>
                    <a:pt x="162" y="540"/>
                  </a:lnTo>
                  <a:lnTo>
                    <a:pt x="126" y="539"/>
                  </a:lnTo>
                  <a:lnTo>
                    <a:pt x="93" y="547"/>
                  </a:lnTo>
                  <a:lnTo>
                    <a:pt x="78" y="550"/>
                  </a:lnTo>
                  <a:lnTo>
                    <a:pt x="58" y="547"/>
                  </a:lnTo>
                  <a:lnTo>
                    <a:pt x="47" y="535"/>
                  </a:lnTo>
                  <a:lnTo>
                    <a:pt x="41" y="520"/>
                  </a:lnTo>
                  <a:lnTo>
                    <a:pt x="45" y="503"/>
                  </a:lnTo>
                  <a:lnTo>
                    <a:pt x="55" y="466"/>
                  </a:lnTo>
                  <a:lnTo>
                    <a:pt x="62" y="418"/>
                  </a:lnTo>
                  <a:lnTo>
                    <a:pt x="74" y="361"/>
                  </a:lnTo>
                  <a:lnTo>
                    <a:pt x="85" y="315"/>
                  </a:lnTo>
                  <a:lnTo>
                    <a:pt x="100" y="280"/>
                  </a:lnTo>
                  <a:lnTo>
                    <a:pt x="121" y="249"/>
                  </a:lnTo>
                  <a:lnTo>
                    <a:pt x="136" y="224"/>
                  </a:lnTo>
                  <a:lnTo>
                    <a:pt x="145" y="209"/>
                  </a:lnTo>
                  <a:lnTo>
                    <a:pt x="141" y="197"/>
                  </a:lnTo>
                  <a:lnTo>
                    <a:pt x="115" y="172"/>
                  </a:lnTo>
                  <a:lnTo>
                    <a:pt x="78" y="145"/>
                  </a:lnTo>
                  <a:lnTo>
                    <a:pt x="52" y="120"/>
                  </a:lnTo>
                  <a:lnTo>
                    <a:pt x="30" y="98"/>
                  </a:lnTo>
                  <a:lnTo>
                    <a:pt x="11" y="68"/>
                  </a:lnTo>
                  <a:lnTo>
                    <a:pt x="0" y="34"/>
                  </a:lnTo>
                  <a:lnTo>
                    <a:pt x="10" y="9"/>
                  </a:lnTo>
                  <a:lnTo>
                    <a:pt x="19" y="0"/>
                  </a:lnTo>
                  <a:lnTo>
                    <a:pt x="37" y="4"/>
                  </a:lnTo>
                  <a:close/>
                </a:path>
              </a:pathLst>
            </a:custGeom>
            <a:solidFill>
              <a:srgbClr val="000000"/>
            </a:solidFill>
            <a:ln w="9525">
              <a:noFill/>
              <a:round/>
              <a:headEnd/>
              <a:tailEnd/>
            </a:ln>
          </p:spPr>
          <p:txBody>
            <a:bodyPr/>
            <a:lstStyle/>
            <a:p>
              <a:endParaRPr lang="en-US"/>
            </a:p>
          </p:txBody>
        </p:sp>
        <p:sp>
          <p:nvSpPr>
            <p:cNvPr id="32779" name="Freeform 46"/>
            <p:cNvSpPr>
              <a:spLocks/>
            </p:cNvSpPr>
            <p:nvPr/>
          </p:nvSpPr>
          <p:spPr bwMode="auto">
            <a:xfrm>
              <a:off x="178" y="2694"/>
              <a:ext cx="264" cy="601"/>
            </a:xfrm>
            <a:custGeom>
              <a:avLst/>
              <a:gdLst>
                <a:gd name="T0" fmla="*/ 197 w 264"/>
                <a:gd name="T1" fmla="*/ 23 h 601"/>
                <a:gd name="T2" fmla="*/ 217 w 264"/>
                <a:gd name="T3" fmla="*/ 7 h 601"/>
                <a:gd name="T4" fmla="*/ 238 w 264"/>
                <a:gd name="T5" fmla="*/ 0 h 601"/>
                <a:gd name="T6" fmla="*/ 258 w 264"/>
                <a:gd name="T7" fmla="*/ 12 h 601"/>
                <a:gd name="T8" fmla="*/ 264 w 264"/>
                <a:gd name="T9" fmla="*/ 33 h 601"/>
                <a:gd name="T10" fmla="*/ 262 w 264"/>
                <a:gd name="T11" fmla="*/ 60 h 601"/>
                <a:gd name="T12" fmla="*/ 249 w 264"/>
                <a:gd name="T13" fmla="*/ 78 h 601"/>
                <a:gd name="T14" fmla="*/ 216 w 264"/>
                <a:gd name="T15" fmla="*/ 104 h 601"/>
                <a:gd name="T16" fmla="*/ 190 w 264"/>
                <a:gd name="T17" fmla="*/ 129 h 601"/>
                <a:gd name="T18" fmla="*/ 168 w 264"/>
                <a:gd name="T19" fmla="*/ 156 h 601"/>
                <a:gd name="T20" fmla="*/ 151 w 264"/>
                <a:gd name="T21" fmla="*/ 188 h 601"/>
                <a:gd name="T22" fmla="*/ 143 w 264"/>
                <a:gd name="T23" fmla="*/ 217 h 601"/>
                <a:gd name="T24" fmla="*/ 147 w 264"/>
                <a:gd name="T25" fmla="*/ 245 h 601"/>
                <a:gd name="T26" fmla="*/ 162 w 264"/>
                <a:gd name="T27" fmla="*/ 269 h 601"/>
                <a:gd name="T28" fmla="*/ 190 w 264"/>
                <a:gd name="T29" fmla="*/ 300 h 601"/>
                <a:gd name="T30" fmla="*/ 216 w 264"/>
                <a:gd name="T31" fmla="*/ 332 h 601"/>
                <a:gd name="T32" fmla="*/ 228 w 264"/>
                <a:gd name="T33" fmla="*/ 356 h 601"/>
                <a:gd name="T34" fmla="*/ 236 w 264"/>
                <a:gd name="T35" fmla="*/ 396 h 601"/>
                <a:gd name="T36" fmla="*/ 242 w 264"/>
                <a:gd name="T37" fmla="*/ 444 h 601"/>
                <a:gd name="T38" fmla="*/ 239 w 264"/>
                <a:gd name="T39" fmla="*/ 486 h 601"/>
                <a:gd name="T40" fmla="*/ 236 w 264"/>
                <a:gd name="T41" fmla="*/ 519 h 601"/>
                <a:gd name="T42" fmla="*/ 232 w 264"/>
                <a:gd name="T43" fmla="*/ 541 h 601"/>
                <a:gd name="T44" fmla="*/ 221 w 264"/>
                <a:gd name="T45" fmla="*/ 552 h 601"/>
                <a:gd name="T46" fmla="*/ 216 w 264"/>
                <a:gd name="T47" fmla="*/ 552 h 601"/>
                <a:gd name="T48" fmla="*/ 205 w 264"/>
                <a:gd name="T49" fmla="*/ 556 h 601"/>
                <a:gd name="T50" fmla="*/ 175 w 264"/>
                <a:gd name="T51" fmla="*/ 552 h 601"/>
                <a:gd name="T52" fmla="*/ 147 w 264"/>
                <a:gd name="T53" fmla="*/ 552 h 601"/>
                <a:gd name="T54" fmla="*/ 142 w 264"/>
                <a:gd name="T55" fmla="*/ 555 h 601"/>
                <a:gd name="T56" fmla="*/ 106 w 264"/>
                <a:gd name="T57" fmla="*/ 562 h 601"/>
                <a:gd name="T58" fmla="*/ 74 w 264"/>
                <a:gd name="T59" fmla="*/ 581 h 601"/>
                <a:gd name="T60" fmla="*/ 53 w 264"/>
                <a:gd name="T61" fmla="*/ 601 h 601"/>
                <a:gd name="T62" fmla="*/ 38 w 264"/>
                <a:gd name="T63" fmla="*/ 599 h 601"/>
                <a:gd name="T64" fmla="*/ 15 w 264"/>
                <a:gd name="T65" fmla="*/ 581 h 601"/>
                <a:gd name="T66" fmla="*/ 0 w 264"/>
                <a:gd name="T67" fmla="*/ 549 h 601"/>
                <a:gd name="T68" fmla="*/ 8 w 264"/>
                <a:gd name="T69" fmla="*/ 538 h 601"/>
                <a:gd name="T70" fmla="*/ 50 w 264"/>
                <a:gd name="T71" fmla="*/ 522 h 601"/>
                <a:gd name="T72" fmla="*/ 121 w 264"/>
                <a:gd name="T73" fmla="*/ 512 h 601"/>
                <a:gd name="T74" fmla="*/ 176 w 264"/>
                <a:gd name="T75" fmla="*/ 511 h 601"/>
                <a:gd name="T76" fmla="*/ 195 w 264"/>
                <a:gd name="T77" fmla="*/ 503 h 601"/>
                <a:gd name="T78" fmla="*/ 206 w 264"/>
                <a:gd name="T79" fmla="*/ 486 h 601"/>
                <a:gd name="T80" fmla="*/ 212 w 264"/>
                <a:gd name="T81" fmla="*/ 460 h 601"/>
                <a:gd name="T82" fmla="*/ 212 w 264"/>
                <a:gd name="T83" fmla="*/ 425 h 601"/>
                <a:gd name="T84" fmla="*/ 201 w 264"/>
                <a:gd name="T85" fmla="*/ 390 h 601"/>
                <a:gd name="T86" fmla="*/ 176 w 264"/>
                <a:gd name="T87" fmla="*/ 355 h 601"/>
                <a:gd name="T88" fmla="*/ 153 w 264"/>
                <a:gd name="T89" fmla="*/ 326 h 601"/>
                <a:gd name="T90" fmla="*/ 132 w 264"/>
                <a:gd name="T91" fmla="*/ 302 h 601"/>
                <a:gd name="T92" fmla="*/ 113 w 264"/>
                <a:gd name="T93" fmla="*/ 277 h 601"/>
                <a:gd name="T94" fmla="*/ 102 w 264"/>
                <a:gd name="T95" fmla="*/ 248 h 601"/>
                <a:gd name="T96" fmla="*/ 101 w 264"/>
                <a:gd name="T97" fmla="*/ 225 h 601"/>
                <a:gd name="T98" fmla="*/ 102 w 264"/>
                <a:gd name="T99" fmla="*/ 192 h 601"/>
                <a:gd name="T100" fmla="*/ 112 w 264"/>
                <a:gd name="T101" fmla="*/ 162 h 601"/>
                <a:gd name="T102" fmla="*/ 125 w 264"/>
                <a:gd name="T103" fmla="*/ 134 h 601"/>
                <a:gd name="T104" fmla="*/ 139 w 264"/>
                <a:gd name="T105" fmla="*/ 103 h 601"/>
                <a:gd name="T106" fmla="*/ 158 w 264"/>
                <a:gd name="T107" fmla="*/ 73 h 601"/>
                <a:gd name="T108" fmla="*/ 179 w 264"/>
                <a:gd name="T109" fmla="*/ 47 h 601"/>
                <a:gd name="T110" fmla="*/ 197 w 264"/>
                <a:gd name="T111" fmla="*/ 23 h 60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4"/>
                <a:gd name="T169" fmla="*/ 0 h 601"/>
                <a:gd name="T170" fmla="*/ 264 w 264"/>
                <a:gd name="T171" fmla="*/ 601 h 60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4" h="601">
                  <a:moveTo>
                    <a:pt x="197" y="23"/>
                  </a:moveTo>
                  <a:lnTo>
                    <a:pt x="217" y="7"/>
                  </a:lnTo>
                  <a:lnTo>
                    <a:pt x="238" y="0"/>
                  </a:lnTo>
                  <a:lnTo>
                    <a:pt x="258" y="12"/>
                  </a:lnTo>
                  <a:lnTo>
                    <a:pt x="264" y="33"/>
                  </a:lnTo>
                  <a:lnTo>
                    <a:pt x="262" y="60"/>
                  </a:lnTo>
                  <a:lnTo>
                    <a:pt x="249" y="78"/>
                  </a:lnTo>
                  <a:lnTo>
                    <a:pt x="216" y="104"/>
                  </a:lnTo>
                  <a:lnTo>
                    <a:pt x="190" y="129"/>
                  </a:lnTo>
                  <a:lnTo>
                    <a:pt x="168" y="156"/>
                  </a:lnTo>
                  <a:lnTo>
                    <a:pt x="151" y="188"/>
                  </a:lnTo>
                  <a:lnTo>
                    <a:pt x="143" y="217"/>
                  </a:lnTo>
                  <a:lnTo>
                    <a:pt x="147" y="245"/>
                  </a:lnTo>
                  <a:lnTo>
                    <a:pt x="162" y="269"/>
                  </a:lnTo>
                  <a:lnTo>
                    <a:pt x="190" y="300"/>
                  </a:lnTo>
                  <a:lnTo>
                    <a:pt x="216" y="332"/>
                  </a:lnTo>
                  <a:lnTo>
                    <a:pt x="228" y="356"/>
                  </a:lnTo>
                  <a:lnTo>
                    <a:pt x="236" y="396"/>
                  </a:lnTo>
                  <a:lnTo>
                    <a:pt x="242" y="444"/>
                  </a:lnTo>
                  <a:lnTo>
                    <a:pt x="239" y="486"/>
                  </a:lnTo>
                  <a:lnTo>
                    <a:pt x="236" y="519"/>
                  </a:lnTo>
                  <a:lnTo>
                    <a:pt x="232" y="541"/>
                  </a:lnTo>
                  <a:lnTo>
                    <a:pt x="221" y="552"/>
                  </a:lnTo>
                  <a:lnTo>
                    <a:pt x="216" y="552"/>
                  </a:lnTo>
                  <a:lnTo>
                    <a:pt x="205" y="556"/>
                  </a:lnTo>
                  <a:lnTo>
                    <a:pt x="175" y="552"/>
                  </a:lnTo>
                  <a:lnTo>
                    <a:pt x="147" y="552"/>
                  </a:lnTo>
                  <a:lnTo>
                    <a:pt x="142" y="555"/>
                  </a:lnTo>
                  <a:lnTo>
                    <a:pt x="106" y="562"/>
                  </a:lnTo>
                  <a:lnTo>
                    <a:pt x="74" y="581"/>
                  </a:lnTo>
                  <a:lnTo>
                    <a:pt x="53" y="601"/>
                  </a:lnTo>
                  <a:lnTo>
                    <a:pt x="38" y="599"/>
                  </a:lnTo>
                  <a:lnTo>
                    <a:pt x="15" y="581"/>
                  </a:lnTo>
                  <a:lnTo>
                    <a:pt x="0" y="549"/>
                  </a:lnTo>
                  <a:lnTo>
                    <a:pt x="8" y="538"/>
                  </a:lnTo>
                  <a:lnTo>
                    <a:pt x="50" y="522"/>
                  </a:lnTo>
                  <a:lnTo>
                    <a:pt x="121" y="512"/>
                  </a:lnTo>
                  <a:lnTo>
                    <a:pt x="176" y="511"/>
                  </a:lnTo>
                  <a:lnTo>
                    <a:pt x="195" y="503"/>
                  </a:lnTo>
                  <a:lnTo>
                    <a:pt x="206" y="486"/>
                  </a:lnTo>
                  <a:lnTo>
                    <a:pt x="212" y="460"/>
                  </a:lnTo>
                  <a:lnTo>
                    <a:pt x="212" y="425"/>
                  </a:lnTo>
                  <a:lnTo>
                    <a:pt x="201" y="390"/>
                  </a:lnTo>
                  <a:lnTo>
                    <a:pt x="176" y="355"/>
                  </a:lnTo>
                  <a:lnTo>
                    <a:pt x="153" y="326"/>
                  </a:lnTo>
                  <a:lnTo>
                    <a:pt x="132" y="302"/>
                  </a:lnTo>
                  <a:lnTo>
                    <a:pt x="113" y="277"/>
                  </a:lnTo>
                  <a:lnTo>
                    <a:pt x="102" y="248"/>
                  </a:lnTo>
                  <a:lnTo>
                    <a:pt x="101" y="225"/>
                  </a:lnTo>
                  <a:lnTo>
                    <a:pt x="102" y="192"/>
                  </a:lnTo>
                  <a:lnTo>
                    <a:pt x="112" y="162"/>
                  </a:lnTo>
                  <a:lnTo>
                    <a:pt x="125" y="134"/>
                  </a:lnTo>
                  <a:lnTo>
                    <a:pt x="139" y="103"/>
                  </a:lnTo>
                  <a:lnTo>
                    <a:pt x="158" y="73"/>
                  </a:lnTo>
                  <a:lnTo>
                    <a:pt x="179" y="47"/>
                  </a:lnTo>
                  <a:lnTo>
                    <a:pt x="197" y="23"/>
                  </a:lnTo>
                  <a:close/>
                </a:path>
              </a:pathLst>
            </a:custGeom>
            <a:solidFill>
              <a:srgbClr val="000000"/>
            </a:solidFill>
            <a:ln w="9525">
              <a:noFill/>
              <a:round/>
              <a:headEnd/>
              <a:tailEnd/>
            </a:ln>
          </p:spPr>
          <p:txBody>
            <a:bodyPr/>
            <a:lstStyle/>
            <a:p>
              <a:endParaRPr lang="en-US"/>
            </a:p>
          </p:txBody>
        </p:sp>
        <p:sp>
          <p:nvSpPr>
            <p:cNvPr id="32780" name="Freeform 47"/>
            <p:cNvSpPr>
              <a:spLocks/>
            </p:cNvSpPr>
            <p:nvPr/>
          </p:nvSpPr>
          <p:spPr bwMode="auto">
            <a:xfrm>
              <a:off x="240" y="1729"/>
              <a:ext cx="289" cy="1240"/>
            </a:xfrm>
            <a:custGeom>
              <a:avLst/>
              <a:gdLst>
                <a:gd name="T0" fmla="*/ 22 w 289"/>
                <a:gd name="T1" fmla="*/ 754 h 1240"/>
                <a:gd name="T2" fmla="*/ 289 w 289"/>
                <a:gd name="T3" fmla="*/ 1223 h 1240"/>
                <a:gd name="T4" fmla="*/ 275 w 289"/>
                <a:gd name="T5" fmla="*/ 1240 h 1240"/>
                <a:gd name="T6" fmla="*/ 0 w 289"/>
                <a:gd name="T7" fmla="*/ 752 h 1240"/>
                <a:gd name="T8" fmla="*/ 197 w 289"/>
                <a:gd name="T9" fmla="*/ 0 h 1240"/>
                <a:gd name="T10" fmla="*/ 214 w 289"/>
                <a:gd name="T11" fmla="*/ 13 h 1240"/>
                <a:gd name="T12" fmla="*/ 22 w 289"/>
                <a:gd name="T13" fmla="*/ 754 h 1240"/>
                <a:gd name="T14" fmla="*/ 0 60000 65536"/>
                <a:gd name="T15" fmla="*/ 0 60000 65536"/>
                <a:gd name="T16" fmla="*/ 0 60000 65536"/>
                <a:gd name="T17" fmla="*/ 0 60000 65536"/>
                <a:gd name="T18" fmla="*/ 0 60000 65536"/>
                <a:gd name="T19" fmla="*/ 0 60000 65536"/>
                <a:gd name="T20" fmla="*/ 0 60000 65536"/>
                <a:gd name="T21" fmla="*/ 0 w 289"/>
                <a:gd name="T22" fmla="*/ 0 h 1240"/>
                <a:gd name="T23" fmla="*/ 289 w 289"/>
                <a:gd name="T24" fmla="*/ 1240 h 1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9" h="1240">
                  <a:moveTo>
                    <a:pt x="22" y="754"/>
                  </a:moveTo>
                  <a:lnTo>
                    <a:pt x="289" y="1223"/>
                  </a:lnTo>
                  <a:lnTo>
                    <a:pt x="275" y="1240"/>
                  </a:lnTo>
                  <a:lnTo>
                    <a:pt x="0" y="752"/>
                  </a:lnTo>
                  <a:lnTo>
                    <a:pt x="197" y="0"/>
                  </a:lnTo>
                  <a:lnTo>
                    <a:pt x="214" y="13"/>
                  </a:lnTo>
                  <a:lnTo>
                    <a:pt x="22" y="754"/>
                  </a:lnTo>
                  <a:close/>
                </a:path>
              </a:pathLst>
            </a:custGeom>
            <a:solidFill>
              <a:srgbClr val="CC9900"/>
            </a:solidFill>
            <a:ln w="9525">
              <a:noFill/>
              <a:round/>
              <a:headEnd/>
              <a:tailEnd/>
            </a:ln>
          </p:spPr>
          <p:txBody>
            <a:bodyPr/>
            <a:lstStyle/>
            <a:p>
              <a:endParaRPr lang="en-US"/>
            </a:p>
          </p:txBody>
        </p:sp>
        <p:sp>
          <p:nvSpPr>
            <p:cNvPr id="32781" name="Freeform 48"/>
            <p:cNvSpPr>
              <a:spLocks/>
            </p:cNvSpPr>
            <p:nvPr/>
          </p:nvSpPr>
          <p:spPr bwMode="auto">
            <a:xfrm>
              <a:off x="396" y="1634"/>
              <a:ext cx="551" cy="1423"/>
            </a:xfrm>
            <a:custGeom>
              <a:avLst/>
              <a:gdLst>
                <a:gd name="T0" fmla="*/ 10 w 551"/>
                <a:gd name="T1" fmla="*/ 84 h 1423"/>
                <a:gd name="T2" fmla="*/ 0 w 551"/>
                <a:gd name="T3" fmla="*/ 45 h 1423"/>
                <a:gd name="T4" fmla="*/ 41 w 551"/>
                <a:gd name="T5" fmla="*/ 14 h 1423"/>
                <a:gd name="T6" fmla="*/ 74 w 551"/>
                <a:gd name="T7" fmla="*/ 4 h 1423"/>
                <a:gd name="T8" fmla="*/ 51 w 551"/>
                <a:gd name="T9" fmla="*/ 33 h 1423"/>
                <a:gd name="T10" fmla="*/ 41 w 551"/>
                <a:gd name="T11" fmla="*/ 67 h 1423"/>
                <a:gd name="T12" fmla="*/ 76 w 551"/>
                <a:gd name="T13" fmla="*/ 99 h 1423"/>
                <a:gd name="T14" fmla="*/ 173 w 551"/>
                <a:gd name="T15" fmla="*/ 152 h 1423"/>
                <a:gd name="T16" fmla="*/ 261 w 551"/>
                <a:gd name="T17" fmla="*/ 214 h 1423"/>
                <a:gd name="T18" fmla="*/ 347 w 551"/>
                <a:gd name="T19" fmla="*/ 327 h 1423"/>
                <a:gd name="T20" fmla="*/ 423 w 551"/>
                <a:gd name="T21" fmla="*/ 431 h 1423"/>
                <a:gd name="T22" fmla="*/ 482 w 551"/>
                <a:gd name="T23" fmla="*/ 541 h 1423"/>
                <a:gd name="T24" fmla="*/ 544 w 551"/>
                <a:gd name="T25" fmla="*/ 686 h 1423"/>
                <a:gd name="T26" fmla="*/ 549 w 551"/>
                <a:gd name="T27" fmla="*/ 775 h 1423"/>
                <a:gd name="T28" fmla="*/ 497 w 551"/>
                <a:gd name="T29" fmla="*/ 898 h 1423"/>
                <a:gd name="T30" fmla="*/ 407 w 551"/>
                <a:gd name="T31" fmla="*/ 1050 h 1423"/>
                <a:gd name="T32" fmla="*/ 310 w 551"/>
                <a:gd name="T33" fmla="*/ 1178 h 1423"/>
                <a:gd name="T34" fmla="*/ 195 w 551"/>
                <a:gd name="T35" fmla="*/ 1281 h 1423"/>
                <a:gd name="T36" fmla="*/ 118 w 551"/>
                <a:gd name="T37" fmla="*/ 1355 h 1423"/>
                <a:gd name="T38" fmla="*/ 110 w 551"/>
                <a:gd name="T39" fmla="*/ 1377 h 1423"/>
                <a:gd name="T40" fmla="*/ 126 w 551"/>
                <a:gd name="T41" fmla="*/ 1399 h 1423"/>
                <a:gd name="T42" fmla="*/ 147 w 551"/>
                <a:gd name="T43" fmla="*/ 1419 h 1423"/>
                <a:gd name="T44" fmla="*/ 107 w 551"/>
                <a:gd name="T45" fmla="*/ 1420 h 1423"/>
                <a:gd name="T46" fmla="*/ 88 w 551"/>
                <a:gd name="T47" fmla="*/ 1381 h 1423"/>
                <a:gd name="T48" fmla="*/ 104 w 551"/>
                <a:gd name="T49" fmla="*/ 1323 h 1423"/>
                <a:gd name="T50" fmla="*/ 199 w 551"/>
                <a:gd name="T51" fmla="*/ 1238 h 1423"/>
                <a:gd name="T52" fmla="*/ 291 w 551"/>
                <a:gd name="T53" fmla="*/ 1145 h 1423"/>
                <a:gd name="T54" fmla="*/ 387 w 551"/>
                <a:gd name="T55" fmla="*/ 1004 h 1423"/>
                <a:gd name="T56" fmla="*/ 449 w 551"/>
                <a:gd name="T57" fmla="*/ 871 h 1423"/>
                <a:gd name="T58" fmla="*/ 481 w 551"/>
                <a:gd name="T59" fmla="*/ 781 h 1423"/>
                <a:gd name="T60" fmla="*/ 486 w 551"/>
                <a:gd name="T61" fmla="*/ 690 h 1423"/>
                <a:gd name="T62" fmla="*/ 449 w 551"/>
                <a:gd name="T63" fmla="*/ 586 h 1423"/>
                <a:gd name="T64" fmla="*/ 388 w 551"/>
                <a:gd name="T65" fmla="*/ 464 h 1423"/>
                <a:gd name="T66" fmla="*/ 296 w 551"/>
                <a:gd name="T67" fmla="*/ 315 h 1423"/>
                <a:gd name="T68" fmla="*/ 176 w 551"/>
                <a:gd name="T69" fmla="*/ 188 h 1423"/>
                <a:gd name="T70" fmla="*/ 62 w 551"/>
                <a:gd name="T71" fmla="*/ 126 h 14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1"/>
                <a:gd name="T109" fmla="*/ 0 h 1423"/>
                <a:gd name="T110" fmla="*/ 551 w 551"/>
                <a:gd name="T111" fmla="*/ 1423 h 14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1" h="1423">
                  <a:moveTo>
                    <a:pt x="30" y="104"/>
                  </a:moveTo>
                  <a:lnTo>
                    <a:pt x="10" y="84"/>
                  </a:lnTo>
                  <a:lnTo>
                    <a:pt x="0" y="66"/>
                  </a:lnTo>
                  <a:lnTo>
                    <a:pt x="0" y="45"/>
                  </a:lnTo>
                  <a:lnTo>
                    <a:pt x="11" y="29"/>
                  </a:lnTo>
                  <a:lnTo>
                    <a:pt x="41" y="14"/>
                  </a:lnTo>
                  <a:lnTo>
                    <a:pt x="67" y="0"/>
                  </a:lnTo>
                  <a:lnTo>
                    <a:pt x="74" y="4"/>
                  </a:lnTo>
                  <a:lnTo>
                    <a:pt x="67" y="18"/>
                  </a:lnTo>
                  <a:lnTo>
                    <a:pt x="51" y="33"/>
                  </a:lnTo>
                  <a:lnTo>
                    <a:pt x="37" y="52"/>
                  </a:lnTo>
                  <a:lnTo>
                    <a:pt x="41" y="67"/>
                  </a:lnTo>
                  <a:lnTo>
                    <a:pt x="48" y="82"/>
                  </a:lnTo>
                  <a:lnTo>
                    <a:pt x="76" y="99"/>
                  </a:lnTo>
                  <a:lnTo>
                    <a:pt x="122" y="125"/>
                  </a:lnTo>
                  <a:lnTo>
                    <a:pt x="173" y="152"/>
                  </a:lnTo>
                  <a:lnTo>
                    <a:pt x="218" y="181"/>
                  </a:lnTo>
                  <a:lnTo>
                    <a:pt x="261" y="214"/>
                  </a:lnTo>
                  <a:lnTo>
                    <a:pt x="303" y="267"/>
                  </a:lnTo>
                  <a:lnTo>
                    <a:pt x="347" y="327"/>
                  </a:lnTo>
                  <a:lnTo>
                    <a:pt x="385" y="378"/>
                  </a:lnTo>
                  <a:lnTo>
                    <a:pt x="423" y="431"/>
                  </a:lnTo>
                  <a:lnTo>
                    <a:pt x="451" y="479"/>
                  </a:lnTo>
                  <a:lnTo>
                    <a:pt x="482" y="541"/>
                  </a:lnTo>
                  <a:lnTo>
                    <a:pt x="514" y="612"/>
                  </a:lnTo>
                  <a:lnTo>
                    <a:pt x="544" y="686"/>
                  </a:lnTo>
                  <a:lnTo>
                    <a:pt x="551" y="727"/>
                  </a:lnTo>
                  <a:lnTo>
                    <a:pt x="549" y="775"/>
                  </a:lnTo>
                  <a:lnTo>
                    <a:pt x="534" y="832"/>
                  </a:lnTo>
                  <a:lnTo>
                    <a:pt x="497" y="898"/>
                  </a:lnTo>
                  <a:lnTo>
                    <a:pt x="455" y="979"/>
                  </a:lnTo>
                  <a:lnTo>
                    <a:pt x="407" y="1050"/>
                  </a:lnTo>
                  <a:lnTo>
                    <a:pt x="361" y="1119"/>
                  </a:lnTo>
                  <a:lnTo>
                    <a:pt x="310" y="1178"/>
                  </a:lnTo>
                  <a:lnTo>
                    <a:pt x="255" y="1229"/>
                  </a:lnTo>
                  <a:lnTo>
                    <a:pt x="195" y="1281"/>
                  </a:lnTo>
                  <a:lnTo>
                    <a:pt x="147" y="1323"/>
                  </a:lnTo>
                  <a:lnTo>
                    <a:pt x="118" y="1355"/>
                  </a:lnTo>
                  <a:lnTo>
                    <a:pt x="111" y="1371"/>
                  </a:lnTo>
                  <a:lnTo>
                    <a:pt x="110" y="1377"/>
                  </a:lnTo>
                  <a:lnTo>
                    <a:pt x="113" y="1388"/>
                  </a:lnTo>
                  <a:lnTo>
                    <a:pt x="126" y="1399"/>
                  </a:lnTo>
                  <a:lnTo>
                    <a:pt x="143" y="1404"/>
                  </a:lnTo>
                  <a:lnTo>
                    <a:pt x="147" y="1419"/>
                  </a:lnTo>
                  <a:lnTo>
                    <a:pt x="128" y="1423"/>
                  </a:lnTo>
                  <a:lnTo>
                    <a:pt x="107" y="1420"/>
                  </a:lnTo>
                  <a:lnTo>
                    <a:pt x="89" y="1401"/>
                  </a:lnTo>
                  <a:lnTo>
                    <a:pt x="88" y="1381"/>
                  </a:lnTo>
                  <a:lnTo>
                    <a:pt x="89" y="1352"/>
                  </a:lnTo>
                  <a:lnTo>
                    <a:pt x="104" y="1323"/>
                  </a:lnTo>
                  <a:lnTo>
                    <a:pt x="137" y="1289"/>
                  </a:lnTo>
                  <a:lnTo>
                    <a:pt x="199" y="1238"/>
                  </a:lnTo>
                  <a:lnTo>
                    <a:pt x="252" y="1190"/>
                  </a:lnTo>
                  <a:lnTo>
                    <a:pt x="291" y="1145"/>
                  </a:lnTo>
                  <a:lnTo>
                    <a:pt x="344" y="1075"/>
                  </a:lnTo>
                  <a:lnTo>
                    <a:pt x="387" y="1004"/>
                  </a:lnTo>
                  <a:lnTo>
                    <a:pt x="412" y="949"/>
                  </a:lnTo>
                  <a:lnTo>
                    <a:pt x="449" y="871"/>
                  </a:lnTo>
                  <a:lnTo>
                    <a:pt x="466" y="824"/>
                  </a:lnTo>
                  <a:lnTo>
                    <a:pt x="481" y="781"/>
                  </a:lnTo>
                  <a:lnTo>
                    <a:pt x="486" y="734"/>
                  </a:lnTo>
                  <a:lnTo>
                    <a:pt x="486" y="690"/>
                  </a:lnTo>
                  <a:lnTo>
                    <a:pt x="471" y="638"/>
                  </a:lnTo>
                  <a:lnTo>
                    <a:pt x="449" y="586"/>
                  </a:lnTo>
                  <a:lnTo>
                    <a:pt x="425" y="527"/>
                  </a:lnTo>
                  <a:lnTo>
                    <a:pt x="388" y="464"/>
                  </a:lnTo>
                  <a:lnTo>
                    <a:pt x="344" y="386"/>
                  </a:lnTo>
                  <a:lnTo>
                    <a:pt x="296" y="315"/>
                  </a:lnTo>
                  <a:lnTo>
                    <a:pt x="237" y="236"/>
                  </a:lnTo>
                  <a:lnTo>
                    <a:pt x="176" y="188"/>
                  </a:lnTo>
                  <a:lnTo>
                    <a:pt x="117" y="152"/>
                  </a:lnTo>
                  <a:lnTo>
                    <a:pt x="62" y="126"/>
                  </a:lnTo>
                  <a:lnTo>
                    <a:pt x="30" y="104"/>
                  </a:lnTo>
                  <a:close/>
                </a:path>
              </a:pathLst>
            </a:custGeom>
            <a:solidFill>
              <a:srgbClr val="996633"/>
            </a:solidFill>
            <a:ln w="9525">
              <a:noFill/>
              <a:round/>
              <a:headEnd/>
              <a:tailEnd/>
            </a:ln>
          </p:spPr>
          <p:txBody>
            <a:bodyPr/>
            <a:lstStyle/>
            <a:p>
              <a:endParaRPr lang="en-US"/>
            </a:p>
          </p:txBody>
        </p:sp>
        <p:grpSp>
          <p:nvGrpSpPr>
            <p:cNvPr id="13" name="Group 49"/>
            <p:cNvGrpSpPr>
              <a:grpSpLocks/>
            </p:cNvGrpSpPr>
            <p:nvPr/>
          </p:nvGrpSpPr>
          <p:grpSpPr bwMode="auto">
            <a:xfrm>
              <a:off x="149" y="2375"/>
              <a:ext cx="929" cy="94"/>
              <a:chOff x="149" y="2375"/>
              <a:chExt cx="929" cy="94"/>
            </a:xfrm>
          </p:grpSpPr>
          <p:sp>
            <p:nvSpPr>
              <p:cNvPr id="32785" name="Freeform 50"/>
              <p:cNvSpPr>
                <a:spLocks/>
              </p:cNvSpPr>
              <p:nvPr/>
            </p:nvSpPr>
            <p:spPr bwMode="auto">
              <a:xfrm>
                <a:off x="149" y="2375"/>
                <a:ext cx="929" cy="94"/>
              </a:xfrm>
              <a:custGeom>
                <a:avLst/>
                <a:gdLst>
                  <a:gd name="T0" fmla="*/ 139 w 929"/>
                  <a:gd name="T1" fmla="*/ 37 h 94"/>
                  <a:gd name="T2" fmla="*/ 111 w 929"/>
                  <a:gd name="T3" fmla="*/ 15 h 94"/>
                  <a:gd name="T4" fmla="*/ 0 w 929"/>
                  <a:gd name="T5" fmla="*/ 15 h 94"/>
                  <a:gd name="T6" fmla="*/ 30 w 929"/>
                  <a:gd name="T7" fmla="*/ 55 h 94"/>
                  <a:gd name="T8" fmla="*/ 0 w 929"/>
                  <a:gd name="T9" fmla="*/ 89 h 94"/>
                  <a:gd name="T10" fmla="*/ 123 w 929"/>
                  <a:gd name="T11" fmla="*/ 85 h 94"/>
                  <a:gd name="T12" fmla="*/ 142 w 929"/>
                  <a:gd name="T13" fmla="*/ 55 h 94"/>
                  <a:gd name="T14" fmla="*/ 828 w 929"/>
                  <a:gd name="T15" fmla="*/ 55 h 94"/>
                  <a:gd name="T16" fmla="*/ 813 w 929"/>
                  <a:gd name="T17" fmla="*/ 94 h 94"/>
                  <a:gd name="T18" fmla="*/ 840 w 929"/>
                  <a:gd name="T19" fmla="*/ 75 h 94"/>
                  <a:gd name="T20" fmla="*/ 877 w 929"/>
                  <a:gd name="T21" fmla="*/ 62 h 94"/>
                  <a:gd name="T22" fmla="*/ 929 w 929"/>
                  <a:gd name="T23" fmla="*/ 51 h 94"/>
                  <a:gd name="T24" fmla="*/ 928 w 929"/>
                  <a:gd name="T25" fmla="*/ 41 h 94"/>
                  <a:gd name="T26" fmla="*/ 909 w 929"/>
                  <a:gd name="T27" fmla="*/ 37 h 94"/>
                  <a:gd name="T28" fmla="*/ 850 w 929"/>
                  <a:gd name="T29" fmla="*/ 19 h 94"/>
                  <a:gd name="T30" fmla="*/ 809 w 929"/>
                  <a:gd name="T31" fmla="*/ 0 h 94"/>
                  <a:gd name="T32" fmla="*/ 809 w 929"/>
                  <a:gd name="T33" fmla="*/ 4 h 94"/>
                  <a:gd name="T34" fmla="*/ 828 w 929"/>
                  <a:gd name="T35" fmla="*/ 36 h 94"/>
                  <a:gd name="T36" fmla="*/ 139 w 929"/>
                  <a:gd name="T37" fmla="*/ 37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29"/>
                  <a:gd name="T58" fmla="*/ 0 h 94"/>
                  <a:gd name="T59" fmla="*/ 929 w 929"/>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29" h="94">
                    <a:moveTo>
                      <a:pt x="139" y="37"/>
                    </a:moveTo>
                    <a:lnTo>
                      <a:pt x="111" y="15"/>
                    </a:lnTo>
                    <a:lnTo>
                      <a:pt x="0" y="15"/>
                    </a:lnTo>
                    <a:lnTo>
                      <a:pt x="30" y="55"/>
                    </a:lnTo>
                    <a:lnTo>
                      <a:pt x="0" y="89"/>
                    </a:lnTo>
                    <a:lnTo>
                      <a:pt x="123" y="85"/>
                    </a:lnTo>
                    <a:lnTo>
                      <a:pt x="142" y="55"/>
                    </a:lnTo>
                    <a:lnTo>
                      <a:pt x="828" y="55"/>
                    </a:lnTo>
                    <a:lnTo>
                      <a:pt x="813" y="94"/>
                    </a:lnTo>
                    <a:lnTo>
                      <a:pt x="840" y="75"/>
                    </a:lnTo>
                    <a:lnTo>
                      <a:pt x="877" y="62"/>
                    </a:lnTo>
                    <a:lnTo>
                      <a:pt x="929" y="51"/>
                    </a:lnTo>
                    <a:lnTo>
                      <a:pt x="928" y="41"/>
                    </a:lnTo>
                    <a:lnTo>
                      <a:pt x="909" y="37"/>
                    </a:lnTo>
                    <a:lnTo>
                      <a:pt x="850" y="19"/>
                    </a:lnTo>
                    <a:lnTo>
                      <a:pt x="809" y="0"/>
                    </a:lnTo>
                    <a:lnTo>
                      <a:pt x="809" y="4"/>
                    </a:lnTo>
                    <a:lnTo>
                      <a:pt x="828" y="36"/>
                    </a:lnTo>
                    <a:lnTo>
                      <a:pt x="139" y="37"/>
                    </a:lnTo>
                    <a:close/>
                  </a:path>
                </a:pathLst>
              </a:custGeom>
              <a:solidFill>
                <a:srgbClr val="000000"/>
              </a:solidFill>
              <a:ln w="9525">
                <a:noFill/>
                <a:round/>
                <a:headEnd/>
                <a:tailEnd/>
              </a:ln>
            </p:spPr>
            <p:txBody>
              <a:bodyPr/>
              <a:lstStyle/>
              <a:p>
                <a:endParaRPr lang="en-US"/>
              </a:p>
            </p:txBody>
          </p:sp>
          <p:sp>
            <p:nvSpPr>
              <p:cNvPr id="32786" name="Freeform 51"/>
              <p:cNvSpPr>
                <a:spLocks/>
              </p:cNvSpPr>
              <p:nvPr/>
            </p:nvSpPr>
            <p:spPr bwMode="auto">
              <a:xfrm>
                <a:off x="173" y="2398"/>
                <a:ext cx="104" cy="53"/>
              </a:xfrm>
              <a:custGeom>
                <a:avLst/>
                <a:gdLst>
                  <a:gd name="T0" fmla="*/ 104 w 104"/>
                  <a:gd name="T1" fmla="*/ 19 h 53"/>
                  <a:gd name="T2" fmla="*/ 73 w 104"/>
                  <a:gd name="T3" fmla="*/ 0 h 53"/>
                  <a:gd name="T4" fmla="*/ 0 w 104"/>
                  <a:gd name="T5" fmla="*/ 0 h 53"/>
                  <a:gd name="T6" fmla="*/ 18 w 104"/>
                  <a:gd name="T7" fmla="*/ 20 h 53"/>
                  <a:gd name="T8" fmla="*/ 84 w 104"/>
                  <a:gd name="T9" fmla="*/ 24 h 53"/>
                  <a:gd name="T10" fmla="*/ 22 w 104"/>
                  <a:gd name="T11" fmla="*/ 31 h 53"/>
                  <a:gd name="T12" fmla="*/ 2 w 104"/>
                  <a:gd name="T13" fmla="*/ 53 h 53"/>
                  <a:gd name="T14" fmla="*/ 90 w 104"/>
                  <a:gd name="T15" fmla="*/ 53 h 53"/>
                  <a:gd name="T16" fmla="*/ 104 w 104"/>
                  <a:gd name="T17" fmla="*/ 19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
                  <a:gd name="T28" fmla="*/ 0 h 53"/>
                  <a:gd name="T29" fmla="*/ 104 w 104"/>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 h="53">
                    <a:moveTo>
                      <a:pt x="104" y="19"/>
                    </a:moveTo>
                    <a:lnTo>
                      <a:pt x="73" y="0"/>
                    </a:lnTo>
                    <a:lnTo>
                      <a:pt x="0" y="0"/>
                    </a:lnTo>
                    <a:lnTo>
                      <a:pt x="18" y="20"/>
                    </a:lnTo>
                    <a:lnTo>
                      <a:pt x="84" y="24"/>
                    </a:lnTo>
                    <a:lnTo>
                      <a:pt x="22" y="31"/>
                    </a:lnTo>
                    <a:lnTo>
                      <a:pt x="2" y="53"/>
                    </a:lnTo>
                    <a:lnTo>
                      <a:pt x="90" y="53"/>
                    </a:lnTo>
                    <a:lnTo>
                      <a:pt x="104" y="19"/>
                    </a:lnTo>
                    <a:close/>
                  </a:path>
                </a:pathLst>
              </a:custGeom>
              <a:solidFill>
                <a:srgbClr val="990000"/>
              </a:solidFill>
              <a:ln w="9525">
                <a:noFill/>
                <a:round/>
                <a:headEnd/>
                <a:tailEnd/>
              </a:ln>
            </p:spPr>
            <p:txBody>
              <a:bodyPr/>
              <a:lstStyle/>
              <a:p>
                <a:endParaRPr lang="en-US"/>
              </a:p>
            </p:txBody>
          </p:sp>
        </p:grpSp>
        <p:sp>
          <p:nvSpPr>
            <p:cNvPr id="32783" name="Freeform 52"/>
            <p:cNvSpPr>
              <a:spLocks/>
            </p:cNvSpPr>
            <p:nvPr/>
          </p:nvSpPr>
          <p:spPr bwMode="auto">
            <a:xfrm>
              <a:off x="205" y="2413"/>
              <a:ext cx="90" cy="109"/>
            </a:xfrm>
            <a:custGeom>
              <a:avLst/>
              <a:gdLst>
                <a:gd name="T0" fmla="*/ 41 w 90"/>
                <a:gd name="T1" fmla="*/ 3 h 109"/>
                <a:gd name="T2" fmla="*/ 52 w 90"/>
                <a:gd name="T3" fmla="*/ 3 h 109"/>
                <a:gd name="T4" fmla="*/ 65 w 90"/>
                <a:gd name="T5" fmla="*/ 0 h 109"/>
                <a:gd name="T6" fmla="*/ 78 w 90"/>
                <a:gd name="T7" fmla="*/ 0 h 109"/>
                <a:gd name="T8" fmla="*/ 83 w 90"/>
                <a:gd name="T9" fmla="*/ 5 h 109"/>
                <a:gd name="T10" fmla="*/ 87 w 90"/>
                <a:gd name="T11" fmla="*/ 16 h 109"/>
                <a:gd name="T12" fmla="*/ 72 w 90"/>
                <a:gd name="T13" fmla="*/ 23 h 109"/>
                <a:gd name="T14" fmla="*/ 60 w 90"/>
                <a:gd name="T15" fmla="*/ 22 h 109"/>
                <a:gd name="T16" fmla="*/ 49 w 90"/>
                <a:gd name="T17" fmla="*/ 19 h 109"/>
                <a:gd name="T18" fmla="*/ 45 w 90"/>
                <a:gd name="T19" fmla="*/ 27 h 109"/>
                <a:gd name="T20" fmla="*/ 56 w 90"/>
                <a:gd name="T21" fmla="*/ 31 h 109"/>
                <a:gd name="T22" fmla="*/ 68 w 90"/>
                <a:gd name="T23" fmla="*/ 33 h 109"/>
                <a:gd name="T24" fmla="*/ 79 w 90"/>
                <a:gd name="T25" fmla="*/ 38 h 109"/>
                <a:gd name="T26" fmla="*/ 87 w 90"/>
                <a:gd name="T27" fmla="*/ 50 h 109"/>
                <a:gd name="T28" fmla="*/ 90 w 90"/>
                <a:gd name="T29" fmla="*/ 61 h 109"/>
                <a:gd name="T30" fmla="*/ 79 w 90"/>
                <a:gd name="T31" fmla="*/ 68 h 109"/>
                <a:gd name="T32" fmla="*/ 68 w 90"/>
                <a:gd name="T33" fmla="*/ 68 h 109"/>
                <a:gd name="T34" fmla="*/ 56 w 90"/>
                <a:gd name="T35" fmla="*/ 68 h 109"/>
                <a:gd name="T36" fmla="*/ 45 w 90"/>
                <a:gd name="T37" fmla="*/ 64 h 109"/>
                <a:gd name="T38" fmla="*/ 34 w 90"/>
                <a:gd name="T39" fmla="*/ 58 h 109"/>
                <a:gd name="T40" fmla="*/ 44 w 90"/>
                <a:gd name="T41" fmla="*/ 64 h 109"/>
                <a:gd name="T42" fmla="*/ 55 w 90"/>
                <a:gd name="T43" fmla="*/ 68 h 109"/>
                <a:gd name="T44" fmla="*/ 67 w 90"/>
                <a:gd name="T45" fmla="*/ 73 h 109"/>
                <a:gd name="T46" fmla="*/ 78 w 90"/>
                <a:gd name="T47" fmla="*/ 80 h 109"/>
                <a:gd name="T48" fmla="*/ 79 w 90"/>
                <a:gd name="T49" fmla="*/ 91 h 109"/>
                <a:gd name="T50" fmla="*/ 74 w 90"/>
                <a:gd name="T51" fmla="*/ 102 h 109"/>
                <a:gd name="T52" fmla="*/ 62 w 90"/>
                <a:gd name="T53" fmla="*/ 109 h 109"/>
                <a:gd name="T54" fmla="*/ 47 w 90"/>
                <a:gd name="T55" fmla="*/ 109 h 109"/>
                <a:gd name="T56" fmla="*/ 34 w 90"/>
                <a:gd name="T57" fmla="*/ 105 h 109"/>
                <a:gd name="T58" fmla="*/ 25 w 90"/>
                <a:gd name="T59" fmla="*/ 94 h 109"/>
                <a:gd name="T60" fmla="*/ 18 w 90"/>
                <a:gd name="T61" fmla="*/ 84 h 109"/>
                <a:gd name="T62" fmla="*/ 8 w 90"/>
                <a:gd name="T63" fmla="*/ 73 h 109"/>
                <a:gd name="T64" fmla="*/ 0 w 90"/>
                <a:gd name="T65" fmla="*/ 61 h 109"/>
                <a:gd name="T66" fmla="*/ 34 w 90"/>
                <a:gd name="T67" fmla="*/ 8 h 1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0"/>
                <a:gd name="T103" fmla="*/ 0 h 109"/>
                <a:gd name="T104" fmla="*/ 90 w 90"/>
                <a:gd name="T105" fmla="*/ 109 h 10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0" h="109">
                  <a:moveTo>
                    <a:pt x="34" y="8"/>
                  </a:moveTo>
                  <a:lnTo>
                    <a:pt x="41" y="3"/>
                  </a:lnTo>
                  <a:lnTo>
                    <a:pt x="47" y="3"/>
                  </a:lnTo>
                  <a:lnTo>
                    <a:pt x="52" y="3"/>
                  </a:lnTo>
                  <a:lnTo>
                    <a:pt x="59" y="1"/>
                  </a:lnTo>
                  <a:lnTo>
                    <a:pt x="65" y="0"/>
                  </a:lnTo>
                  <a:lnTo>
                    <a:pt x="72" y="0"/>
                  </a:lnTo>
                  <a:lnTo>
                    <a:pt x="78" y="0"/>
                  </a:lnTo>
                  <a:lnTo>
                    <a:pt x="83" y="0"/>
                  </a:lnTo>
                  <a:lnTo>
                    <a:pt x="83" y="5"/>
                  </a:lnTo>
                  <a:lnTo>
                    <a:pt x="87" y="11"/>
                  </a:lnTo>
                  <a:lnTo>
                    <a:pt x="87" y="16"/>
                  </a:lnTo>
                  <a:lnTo>
                    <a:pt x="79" y="19"/>
                  </a:lnTo>
                  <a:lnTo>
                    <a:pt x="72" y="23"/>
                  </a:lnTo>
                  <a:lnTo>
                    <a:pt x="67" y="23"/>
                  </a:lnTo>
                  <a:lnTo>
                    <a:pt x="60" y="22"/>
                  </a:lnTo>
                  <a:lnTo>
                    <a:pt x="55" y="19"/>
                  </a:lnTo>
                  <a:lnTo>
                    <a:pt x="49" y="19"/>
                  </a:lnTo>
                  <a:lnTo>
                    <a:pt x="44" y="22"/>
                  </a:lnTo>
                  <a:lnTo>
                    <a:pt x="45" y="27"/>
                  </a:lnTo>
                  <a:lnTo>
                    <a:pt x="51" y="29"/>
                  </a:lnTo>
                  <a:lnTo>
                    <a:pt x="56" y="31"/>
                  </a:lnTo>
                  <a:lnTo>
                    <a:pt x="62" y="31"/>
                  </a:lnTo>
                  <a:lnTo>
                    <a:pt x="68" y="33"/>
                  </a:lnTo>
                  <a:lnTo>
                    <a:pt x="74" y="34"/>
                  </a:lnTo>
                  <a:lnTo>
                    <a:pt x="79" y="38"/>
                  </a:lnTo>
                  <a:lnTo>
                    <a:pt x="83" y="45"/>
                  </a:lnTo>
                  <a:lnTo>
                    <a:pt x="87" y="50"/>
                  </a:lnTo>
                  <a:lnTo>
                    <a:pt x="90" y="56"/>
                  </a:lnTo>
                  <a:lnTo>
                    <a:pt x="90" y="61"/>
                  </a:lnTo>
                  <a:lnTo>
                    <a:pt x="86" y="65"/>
                  </a:lnTo>
                  <a:lnTo>
                    <a:pt x="79" y="68"/>
                  </a:lnTo>
                  <a:lnTo>
                    <a:pt x="74" y="69"/>
                  </a:lnTo>
                  <a:lnTo>
                    <a:pt x="68" y="68"/>
                  </a:lnTo>
                  <a:lnTo>
                    <a:pt x="62" y="68"/>
                  </a:lnTo>
                  <a:lnTo>
                    <a:pt x="56" y="68"/>
                  </a:lnTo>
                  <a:lnTo>
                    <a:pt x="51" y="64"/>
                  </a:lnTo>
                  <a:lnTo>
                    <a:pt x="45" y="64"/>
                  </a:lnTo>
                  <a:lnTo>
                    <a:pt x="40" y="60"/>
                  </a:lnTo>
                  <a:lnTo>
                    <a:pt x="34" y="58"/>
                  </a:lnTo>
                  <a:lnTo>
                    <a:pt x="38" y="64"/>
                  </a:lnTo>
                  <a:lnTo>
                    <a:pt x="44" y="64"/>
                  </a:lnTo>
                  <a:lnTo>
                    <a:pt x="49" y="65"/>
                  </a:lnTo>
                  <a:lnTo>
                    <a:pt x="55" y="68"/>
                  </a:lnTo>
                  <a:lnTo>
                    <a:pt x="60" y="69"/>
                  </a:lnTo>
                  <a:lnTo>
                    <a:pt x="67" y="73"/>
                  </a:lnTo>
                  <a:lnTo>
                    <a:pt x="72" y="76"/>
                  </a:lnTo>
                  <a:lnTo>
                    <a:pt x="78" y="80"/>
                  </a:lnTo>
                  <a:lnTo>
                    <a:pt x="79" y="86"/>
                  </a:lnTo>
                  <a:lnTo>
                    <a:pt x="79" y="91"/>
                  </a:lnTo>
                  <a:lnTo>
                    <a:pt x="78" y="97"/>
                  </a:lnTo>
                  <a:lnTo>
                    <a:pt x="74" y="102"/>
                  </a:lnTo>
                  <a:lnTo>
                    <a:pt x="68" y="105"/>
                  </a:lnTo>
                  <a:lnTo>
                    <a:pt x="62" y="109"/>
                  </a:lnTo>
                  <a:lnTo>
                    <a:pt x="56" y="109"/>
                  </a:lnTo>
                  <a:lnTo>
                    <a:pt x="47" y="109"/>
                  </a:lnTo>
                  <a:lnTo>
                    <a:pt x="41" y="106"/>
                  </a:lnTo>
                  <a:lnTo>
                    <a:pt x="34" y="105"/>
                  </a:lnTo>
                  <a:lnTo>
                    <a:pt x="30" y="99"/>
                  </a:lnTo>
                  <a:lnTo>
                    <a:pt x="25" y="94"/>
                  </a:lnTo>
                  <a:lnTo>
                    <a:pt x="23" y="88"/>
                  </a:lnTo>
                  <a:lnTo>
                    <a:pt x="18" y="84"/>
                  </a:lnTo>
                  <a:lnTo>
                    <a:pt x="12" y="79"/>
                  </a:lnTo>
                  <a:lnTo>
                    <a:pt x="8" y="73"/>
                  </a:lnTo>
                  <a:lnTo>
                    <a:pt x="4" y="68"/>
                  </a:lnTo>
                  <a:lnTo>
                    <a:pt x="0" y="61"/>
                  </a:lnTo>
                  <a:lnTo>
                    <a:pt x="0" y="56"/>
                  </a:lnTo>
                  <a:lnTo>
                    <a:pt x="34" y="8"/>
                  </a:lnTo>
                  <a:close/>
                </a:path>
              </a:pathLst>
            </a:custGeom>
            <a:solidFill>
              <a:srgbClr val="000000"/>
            </a:solidFill>
            <a:ln w="9525">
              <a:noFill/>
              <a:round/>
              <a:headEnd/>
              <a:tailEnd/>
            </a:ln>
          </p:spPr>
          <p:txBody>
            <a:bodyPr/>
            <a:lstStyle/>
            <a:p>
              <a:endParaRPr lang="en-US"/>
            </a:p>
          </p:txBody>
        </p:sp>
        <p:sp>
          <p:nvSpPr>
            <p:cNvPr id="32784" name="Freeform 53"/>
            <p:cNvSpPr>
              <a:spLocks/>
            </p:cNvSpPr>
            <p:nvPr/>
          </p:nvSpPr>
          <p:spPr bwMode="auto">
            <a:xfrm>
              <a:off x="892" y="2402"/>
              <a:ext cx="59" cy="103"/>
            </a:xfrm>
            <a:custGeom>
              <a:avLst/>
              <a:gdLst>
                <a:gd name="T0" fmla="*/ 55 w 59"/>
                <a:gd name="T1" fmla="*/ 0 h 103"/>
                <a:gd name="T2" fmla="*/ 59 w 59"/>
                <a:gd name="T3" fmla="*/ 7 h 103"/>
                <a:gd name="T4" fmla="*/ 56 w 59"/>
                <a:gd name="T5" fmla="*/ 12 h 103"/>
                <a:gd name="T6" fmla="*/ 52 w 59"/>
                <a:gd name="T7" fmla="*/ 19 h 103"/>
                <a:gd name="T8" fmla="*/ 49 w 59"/>
                <a:gd name="T9" fmla="*/ 24 h 103"/>
                <a:gd name="T10" fmla="*/ 47 w 59"/>
                <a:gd name="T11" fmla="*/ 30 h 103"/>
                <a:gd name="T12" fmla="*/ 41 w 59"/>
                <a:gd name="T13" fmla="*/ 30 h 103"/>
                <a:gd name="T14" fmla="*/ 34 w 59"/>
                <a:gd name="T15" fmla="*/ 31 h 103"/>
                <a:gd name="T16" fmla="*/ 27 w 59"/>
                <a:gd name="T17" fmla="*/ 30 h 103"/>
                <a:gd name="T18" fmla="*/ 19 w 59"/>
                <a:gd name="T19" fmla="*/ 31 h 103"/>
                <a:gd name="T20" fmla="*/ 14 w 59"/>
                <a:gd name="T21" fmla="*/ 31 h 103"/>
                <a:gd name="T22" fmla="*/ 8 w 59"/>
                <a:gd name="T23" fmla="*/ 34 h 103"/>
                <a:gd name="T24" fmla="*/ 1 w 59"/>
                <a:gd name="T25" fmla="*/ 39 h 103"/>
                <a:gd name="T26" fmla="*/ 0 w 59"/>
                <a:gd name="T27" fmla="*/ 45 h 103"/>
                <a:gd name="T28" fmla="*/ 0 w 59"/>
                <a:gd name="T29" fmla="*/ 50 h 103"/>
                <a:gd name="T30" fmla="*/ 3 w 59"/>
                <a:gd name="T31" fmla="*/ 57 h 103"/>
                <a:gd name="T32" fmla="*/ 8 w 59"/>
                <a:gd name="T33" fmla="*/ 58 h 103"/>
                <a:gd name="T34" fmla="*/ 14 w 59"/>
                <a:gd name="T35" fmla="*/ 61 h 103"/>
                <a:gd name="T36" fmla="*/ 19 w 59"/>
                <a:gd name="T37" fmla="*/ 62 h 103"/>
                <a:gd name="T38" fmla="*/ 12 w 59"/>
                <a:gd name="T39" fmla="*/ 66 h 103"/>
                <a:gd name="T40" fmla="*/ 8 w 59"/>
                <a:gd name="T41" fmla="*/ 72 h 103"/>
                <a:gd name="T42" fmla="*/ 3 w 59"/>
                <a:gd name="T43" fmla="*/ 77 h 103"/>
                <a:gd name="T44" fmla="*/ 1 w 59"/>
                <a:gd name="T45" fmla="*/ 83 h 103"/>
                <a:gd name="T46" fmla="*/ 0 w 59"/>
                <a:gd name="T47" fmla="*/ 88 h 103"/>
                <a:gd name="T48" fmla="*/ 0 w 59"/>
                <a:gd name="T49" fmla="*/ 94 h 103"/>
                <a:gd name="T50" fmla="*/ 1 w 59"/>
                <a:gd name="T51" fmla="*/ 99 h 103"/>
                <a:gd name="T52" fmla="*/ 8 w 59"/>
                <a:gd name="T53" fmla="*/ 103 h 103"/>
                <a:gd name="T54" fmla="*/ 14 w 59"/>
                <a:gd name="T55" fmla="*/ 102 h 103"/>
                <a:gd name="T56" fmla="*/ 19 w 59"/>
                <a:gd name="T57" fmla="*/ 98 h 103"/>
                <a:gd name="T58" fmla="*/ 25 w 59"/>
                <a:gd name="T59" fmla="*/ 94 h 103"/>
                <a:gd name="T60" fmla="*/ 30 w 59"/>
                <a:gd name="T61" fmla="*/ 88 h 103"/>
                <a:gd name="T62" fmla="*/ 34 w 59"/>
                <a:gd name="T63" fmla="*/ 83 h 103"/>
                <a:gd name="T64" fmla="*/ 38 w 59"/>
                <a:gd name="T65" fmla="*/ 77 h 103"/>
                <a:gd name="T66" fmla="*/ 41 w 59"/>
                <a:gd name="T67" fmla="*/ 72 h 103"/>
                <a:gd name="T68" fmla="*/ 45 w 59"/>
                <a:gd name="T69" fmla="*/ 66 h 103"/>
                <a:gd name="T70" fmla="*/ 49 w 59"/>
                <a:gd name="T71" fmla="*/ 61 h 103"/>
                <a:gd name="T72" fmla="*/ 52 w 59"/>
                <a:gd name="T73" fmla="*/ 54 h 103"/>
                <a:gd name="T74" fmla="*/ 52 w 59"/>
                <a:gd name="T75" fmla="*/ 49 h 103"/>
                <a:gd name="T76" fmla="*/ 55 w 59"/>
                <a:gd name="T77" fmla="*/ 42 h 103"/>
                <a:gd name="T78" fmla="*/ 56 w 59"/>
                <a:gd name="T79" fmla="*/ 35 h 103"/>
                <a:gd name="T80" fmla="*/ 55 w 59"/>
                <a:gd name="T81" fmla="*/ 27 h 103"/>
                <a:gd name="T82" fmla="*/ 52 w 59"/>
                <a:gd name="T83" fmla="*/ 22 h 103"/>
                <a:gd name="T84" fmla="*/ 55 w 59"/>
                <a:gd name="T85" fmla="*/ 0 h 1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9"/>
                <a:gd name="T130" fmla="*/ 0 h 103"/>
                <a:gd name="T131" fmla="*/ 59 w 59"/>
                <a:gd name="T132" fmla="*/ 103 h 1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9" h="103">
                  <a:moveTo>
                    <a:pt x="55" y="0"/>
                  </a:moveTo>
                  <a:lnTo>
                    <a:pt x="59" y="7"/>
                  </a:lnTo>
                  <a:lnTo>
                    <a:pt x="56" y="12"/>
                  </a:lnTo>
                  <a:lnTo>
                    <a:pt x="52" y="19"/>
                  </a:lnTo>
                  <a:lnTo>
                    <a:pt x="49" y="24"/>
                  </a:lnTo>
                  <a:lnTo>
                    <a:pt x="47" y="30"/>
                  </a:lnTo>
                  <a:lnTo>
                    <a:pt x="41" y="30"/>
                  </a:lnTo>
                  <a:lnTo>
                    <a:pt x="34" y="31"/>
                  </a:lnTo>
                  <a:lnTo>
                    <a:pt x="27" y="30"/>
                  </a:lnTo>
                  <a:lnTo>
                    <a:pt x="19" y="31"/>
                  </a:lnTo>
                  <a:lnTo>
                    <a:pt x="14" y="31"/>
                  </a:lnTo>
                  <a:lnTo>
                    <a:pt x="8" y="34"/>
                  </a:lnTo>
                  <a:lnTo>
                    <a:pt x="1" y="39"/>
                  </a:lnTo>
                  <a:lnTo>
                    <a:pt x="0" y="45"/>
                  </a:lnTo>
                  <a:lnTo>
                    <a:pt x="0" y="50"/>
                  </a:lnTo>
                  <a:lnTo>
                    <a:pt x="3" y="57"/>
                  </a:lnTo>
                  <a:lnTo>
                    <a:pt x="8" y="58"/>
                  </a:lnTo>
                  <a:lnTo>
                    <a:pt x="14" y="61"/>
                  </a:lnTo>
                  <a:lnTo>
                    <a:pt x="19" y="62"/>
                  </a:lnTo>
                  <a:lnTo>
                    <a:pt x="12" y="66"/>
                  </a:lnTo>
                  <a:lnTo>
                    <a:pt x="8" y="72"/>
                  </a:lnTo>
                  <a:lnTo>
                    <a:pt x="3" y="77"/>
                  </a:lnTo>
                  <a:lnTo>
                    <a:pt x="1" y="83"/>
                  </a:lnTo>
                  <a:lnTo>
                    <a:pt x="0" y="88"/>
                  </a:lnTo>
                  <a:lnTo>
                    <a:pt x="0" y="94"/>
                  </a:lnTo>
                  <a:lnTo>
                    <a:pt x="1" y="99"/>
                  </a:lnTo>
                  <a:lnTo>
                    <a:pt x="8" y="103"/>
                  </a:lnTo>
                  <a:lnTo>
                    <a:pt x="14" y="102"/>
                  </a:lnTo>
                  <a:lnTo>
                    <a:pt x="19" y="98"/>
                  </a:lnTo>
                  <a:lnTo>
                    <a:pt x="25" y="94"/>
                  </a:lnTo>
                  <a:lnTo>
                    <a:pt x="30" y="88"/>
                  </a:lnTo>
                  <a:lnTo>
                    <a:pt x="34" y="83"/>
                  </a:lnTo>
                  <a:lnTo>
                    <a:pt x="38" y="77"/>
                  </a:lnTo>
                  <a:lnTo>
                    <a:pt x="41" y="72"/>
                  </a:lnTo>
                  <a:lnTo>
                    <a:pt x="45" y="66"/>
                  </a:lnTo>
                  <a:lnTo>
                    <a:pt x="49" y="61"/>
                  </a:lnTo>
                  <a:lnTo>
                    <a:pt x="52" y="54"/>
                  </a:lnTo>
                  <a:lnTo>
                    <a:pt x="52" y="49"/>
                  </a:lnTo>
                  <a:lnTo>
                    <a:pt x="55" y="42"/>
                  </a:lnTo>
                  <a:lnTo>
                    <a:pt x="56" y="35"/>
                  </a:lnTo>
                  <a:lnTo>
                    <a:pt x="55" y="27"/>
                  </a:lnTo>
                  <a:lnTo>
                    <a:pt x="52" y="22"/>
                  </a:lnTo>
                  <a:lnTo>
                    <a:pt x="55" y="0"/>
                  </a:lnTo>
                  <a:close/>
                </a:path>
              </a:pathLst>
            </a:custGeom>
            <a:solidFill>
              <a:srgbClr val="000000"/>
            </a:solidFill>
            <a:ln w="9525">
              <a:noFill/>
              <a:round/>
              <a:headEnd/>
              <a:tailEnd/>
            </a:ln>
          </p:spPr>
          <p:txBody>
            <a:bodyPr/>
            <a:lstStyle/>
            <a:p>
              <a:endParaRPr lang="en-US"/>
            </a:p>
          </p:txBody>
        </p:sp>
      </p:grpSp>
    </p:spTree>
    <p:extLst>
      <p:ext uri="{BB962C8B-B14F-4D97-AF65-F5344CB8AC3E}">
        <p14:creationId xmlns:p14="http://schemas.microsoft.com/office/powerpoint/2010/main" val="1365511175"/>
      </p:ext>
    </p:extLst>
  </p:cSld>
  <p:clrMapOvr>
    <a:masterClrMapping/>
  </p:clrMapOvr>
  <p:transition spd="slow">
    <p:push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524000" y="0"/>
            <a:ext cx="7772400" cy="1028700"/>
          </a:xfrm>
        </p:spPr>
        <p:txBody>
          <a:bodyPr/>
          <a:lstStyle/>
          <a:p>
            <a:pPr algn="l"/>
            <a:r>
              <a:rPr lang="en-US" smtClean="0">
                <a:latin typeface="Comic Sans MS" pitchFamily="66" charset="0"/>
              </a:rPr>
              <a:t>Effective Team Member</a:t>
            </a:r>
          </a:p>
        </p:txBody>
      </p:sp>
      <p:sp>
        <p:nvSpPr>
          <p:cNvPr id="33795" name="Text Box 3"/>
          <p:cNvSpPr txBox="1">
            <a:spLocks noChangeArrowheads="1"/>
          </p:cNvSpPr>
          <p:nvPr/>
        </p:nvSpPr>
        <p:spPr bwMode="auto">
          <a:xfrm>
            <a:off x="3200400" y="1066800"/>
            <a:ext cx="6324600" cy="5016758"/>
          </a:xfrm>
          <a:prstGeom prst="rect">
            <a:avLst/>
          </a:prstGeom>
          <a:noFill/>
          <a:ln w="9525">
            <a:noFill/>
            <a:miter lim="800000"/>
            <a:headEnd/>
            <a:tailEnd/>
          </a:ln>
        </p:spPr>
        <p:txBody>
          <a:bodyPr>
            <a:spAutoFit/>
          </a:bodyPr>
          <a:lstStyle/>
          <a:p>
            <a:pPr marL="304800" indent="-304800">
              <a:buFontTx/>
              <a:buChar char="•"/>
            </a:pPr>
            <a:r>
              <a:rPr lang="en-US" sz="3200">
                <a:solidFill>
                  <a:schemeClr val="accent2"/>
                </a:solidFill>
              </a:rPr>
              <a:t>Recognizes and respects Individual differences</a:t>
            </a:r>
            <a:endParaRPr lang="en-US" sz="3200"/>
          </a:p>
          <a:p>
            <a:pPr marL="304800" indent="-304800">
              <a:buFontTx/>
              <a:buChar char="•"/>
            </a:pPr>
            <a:r>
              <a:rPr lang="en-US" sz="3200">
                <a:solidFill>
                  <a:srgbClr val="FF00FF"/>
                </a:solidFill>
              </a:rPr>
              <a:t>Contributes ideas and Solutions</a:t>
            </a:r>
            <a:r>
              <a:rPr lang="en-US" sz="3200"/>
              <a:t>;</a:t>
            </a:r>
          </a:p>
          <a:p>
            <a:pPr marL="304800" indent="-304800">
              <a:buFontTx/>
              <a:buChar char="•"/>
            </a:pPr>
            <a:r>
              <a:rPr lang="en-US" sz="3200">
                <a:solidFill>
                  <a:schemeClr val="accent2"/>
                </a:solidFill>
              </a:rPr>
              <a:t>Values the ideas and  contributions of others</a:t>
            </a:r>
            <a:endParaRPr lang="en-US" sz="3200"/>
          </a:p>
          <a:p>
            <a:pPr marL="304800" indent="-304800">
              <a:buFontTx/>
              <a:buChar char="•"/>
            </a:pPr>
            <a:r>
              <a:rPr lang="en-US" sz="3200">
                <a:solidFill>
                  <a:srgbClr val="FF00FF"/>
                </a:solidFill>
              </a:rPr>
              <a:t>Recognizes and rewards  team efforts and</a:t>
            </a:r>
          </a:p>
          <a:p>
            <a:pPr marL="304800" indent="-304800">
              <a:buFontTx/>
              <a:buChar char="•"/>
            </a:pPr>
            <a:r>
              <a:rPr lang="en-US" sz="3200"/>
              <a:t>Encourages and appreciates comments about  team performance.</a:t>
            </a:r>
          </a:p>
        </p:txBody>
      </p:sp>
      <p:grpSp>
        <p:nvGrpSpPr>
          <p:cNvPr id="2" name="Group 4"/>
          <p:cNvGrpSpPr>
            <a:grpSpLocks/>
          </p:cNvGrpSpPr>
          <p:nvPr/>
        </p:nvGrpSpPr>
        <p:grpSpPr bwMode="auto">
          <a:xfrm>
            <a:off x="1524001" y="1371600"/>
            <a:ext cx="1711325" cy="4876800"/>
            <a:chOff x="0" y="1634"/>
            <a:chExt cx="1078" cy="1691"/>
          </a:xfrm>
        </p:grpSpPr>
        <p:sp>
          <p:nvSpPr>
            <p:cNvPr id="33833" name="Freeform 5"/>
            <p:cNvSpPr>
              <a:spLocks/>
            </p:cNvSpPr>
            <p:nvPr/>
          </p:nvSpPr>
          <p:spPr bwMode="auto">
            <a:xfrm>
              <a:off x="216" y="2063"/>
              <a:ext cx="367" cy="265"/>
            </a:xfrm>
            <a:custGeom>
              <a:avLst/>
              <a:gdLst>
                <a:gd name="T0" fmla="*/ 240 w 367"/>
                <a:gd name="T1" fmla="*/ 115 h 265"/>
                <a:gd name="T2" fmla="*/ 218 w 367"/>
                <a:gd name="T3" fmla="*/ 84 h 265"/>
                <a:gd name="T4" fmla="*/ 195 w 367"/>
                <a:gd name="T5" fmla="*/ 58 h 265"/>
                <a:gd name="T6" fmla="*/ 167 w 367"/>
                <a:gd name="T7" fmla="*/ 33 h 265"/>
                <a:gd name="T8" fmla="*/ 140 w 367"/>
                <a:gd name="T9" fmla="*/ 19 h 265"/>
                <a:gd name="T10" fmla="*/ 114 w 367"/>
                <a:gd name="T11" fmla="*/ 6 h 265"/>
                <a:gd name="T12" fmla="*/ 88 w 367"/>
                <a:gd name="T13" fmla="*/ 0 h 265"/>
                <a:gd name="T14" fmla="*/ 63 w 367"/>
                <a:gd name="T15" fmla="*/ 0 h 265"/>
                <a:gd name="T16" fmla="*/ 39 w 367"/>
                <a:gd name="T17" fmla="*/ 8 h 265"/>
                <a:gd name="T18" fmla="*/ 22 w 367"/>
                <a:gd name="T19" fmla="*/ 25 h 265"/>
                <a:gd name="T20" fmla="*/ 9 w 367"/>
                <a:gd name="T21" fmla="*/ 47 h 265"/>
                <a:gd name="T22" fmla="*/ 0 w 367"/>
                <a:gd name="T23" fmla="*/ 77 h 265"/>
                <a:gd name="T24" fmla="*/ 0 w 367"/>
                <a:gd name="T25" fmla="*/ 117 h 265"/>
                <a:gd name="T26" fmla="*/ 3 w 367"/>
                <a:gd name="T27" fmla="*/ 152 h 265"/>
                <a:gd name="T28" fmla="*/ 14 w 367"/>
                <a:gd name="T29" fmla="*/ 181 h 265"/>
                <a:gd name="T30" fmla="*/ 33 w 367"/>
                <a:gd name="T31" fmla="*/ 210 h 265"/>
                <a:gd name="T32" fmla="*/ 60 w 367"/>
                <a:gd name="T33" fmla="*/ 236 h 265"/>
                <a:gd name="T34" fmla="*/ 84 w 367"/>
                <a:gd name="T35" fmla="*/ 248 h 265"/>
                <a:gd name="T36" fmla="*/ 112 w 367"/>
                <a:gd name="T37" fmla="*/ 259 h 265"/>
                <a:gd name="T38" fmla="*/ 148 w 367"/>
                <a:gd name="T39" fmla="*/ 265 h 265"/>
                <a:gd name="T40" fmla="*/ 177 w 367"/>
                <a:gd name="T41" fmla="*/ 263 h 265"/>
                <a:gd name="T42" fmla="*/ 197 w 367"/>
                <a:gd name="T43" fmla="*/ 255 h 265"/>
                <a:gd name="T44" fmla="*/ 215 w 367"/>
                <a:gd name="T45" fmla="*/ 244 h 265"/>
                <a:gd name="T46" fmla="*/ 232 w 367"/>
                <a:gd name="T47" fmla="*/ 228 h 265"/>
                <a:gd name="T48" fmla="*/ 243 w 367"/>
                <a:gd name="T49" fmla="*/ 202 h 265"/>
                <a:gd name="T50" fmla="*/ 247 w 367"/>
                <a:gd name="T51" fmla="*/ 174 h 265"/>
                <a:gd name="T52" fmla="*/ 251 w 367"/>
                <a:gd name="T53" fmla="*/ 152 h 265"/>
                <a:gd name="T54" fmla="*/ 295 w 367"/>
                <a:gd name="T55" fmla="*/ 159 h 265"/>
                <a:gd name="T56" fmla="*/ 333 w 367"/>
                <a:gd name="T57" fmla="*/ 174 h 265"/>
                <a:gd name="T58" fmla="*/ 356 w 367"/>
                <a:gd name="T59" fmla="*/ 180 h 265"/>
                <a:gd name="T60" fmla="*/ 367 w 367"/>
                <a:gd name="T61" fmla="*/ 169 h 265"/>
                <a:gd name="T62" fmla="*/ 367 w 367"/>
                <a:gd name="T63" fmla="*/ 155 h 265"/>
                <a:gd name="T64" fmla="*/ 358 w 367"/>
                <a:gd name="T65" fmla="*/ 143 h 265"/>
                <a:gd name="T66" fmla="*/ 341 w 367"/>
                <a:gd name="T67" fmla="*/ 136 h 265"/>
                <a:gd name="T68" fmla="*/ 336 w 367"/>
                <a:gd name="T69" fmla="*/ 137 h 265"/>
                <a:gd name="T70" fmla="*/ 304 w 367"/>
                <a:gd name="T71" fmla="*/ 137 h 265"/>
                <a:gd name="T72" fmla="*/ 259 w 367"/>
                <a:gd name="T73" fmla="*/ 130 h 265"/>
                <a:gd name="T74" fmla="*/ 240 w 367"/>
                <a:gd name="T75" fmla="*/ 115 h 26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7"/>
                <a:gd name="T115" fmla="*/ 0 h 265"/>
                <a:gd name="T116" fmla="*/ 367 w 367"/>
                <a:gd name="T117" fmla="*/ 265 h 26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7" h="265">
                  <a:moveTo>
                    <a:pt x="240" y="115"/>
                  </a:moveTo>
                  <a:lnTo>
                    <a:pt x="218" y="84"/>
                  </a:lnTo>
                  <a:lnTo>
                    <a:pt x="195" y="58"/>
                  </a:lnTo>
                  <a:lnTo>
                    <a:pt x="167" y="33"/>
                  </a:lnTo>
                  <a:lnTo>
                    <a:pt x="140" y="19"/>
                  </a:lnTo>
                  <a:lnTo>
                    <a:pt x="114" y="6"/>
                  </a:lnTo>
                  <a:lnTo>
                    <a:pt x="88" y="0"/>
                  </a:lnTo>
                  <a:lnTo>
                    <a:pt x="63" y="0"/>
                  </a:lnTo>
                  <a:lnTo>
                    <a:pt x="39" y="8"/>
                  </a:lnTo>
                  <a:lnTo>
                    <a:pt x="22" y="25"/>
                  </a:lnTo>
                  <a:lnTo>
                    <a:pt x="9" y="47"/>
                  </a:lnTo>
                  <a:lnTo>
                    <a:pt x="0" y="77"/>
                  </a:lnTo>
                  <a:lnTo>
                    <a:pt x="0" y="117"/>
                  </a:lnTo>
                  <a:lnTo>
                    <a:pt x="3" y="152"/>
                  </a:lnTo>
                  <a:lnTo>
                    <a:pt x="14" y="181"/>
                  </a:lnTo>
                  <a:lnTo>
                    <a:pt x="33" y="210"/>
                  </a:lnTo>
                  <a:lnTo>
                    <a:pt x="60" y="236"/>
                  </a:lnTo>
                  <a:lnTo>
                    <a:pt x="84" y="248"/>
                  </a:lnTo>
                  <a:lnTo>
                    <a:pt x="112" y="259"/>
                  </a:lnTo>
                  <a:lnTo>
                    <a:pt x="148" y="265"/>
                  </a:lnTo>
                  <a:lnTo>
                    <a:pt x="177" y="263"/>
                  </a:lnTo>
                  <a:lnTo>
                    <a:pt x="197" y="255"/>
                  </a:lnTo>
                  <a:lnTo>
                    <a:pt x="215" y="244"/>
                  </a:lnTo>
                  <a:lnTo>
                    <a:pt x="232" y="228"/>
                  </a:lnTo>
                  <a:lnTo>
                    <a:pt x="243" y="202"/>
                  </a:lnTo>
                  <a:lnTo>
                    <a:pt x="247" y="174"/>
                  </a:lnTo>
                  <a:lnTo>
                    <a:pt x="251" y="152"/>
                  </a:lnTo>
                  <a:lnTo>
                    <a:pt x="295" y="159"/>
                  </a:lnTo>
                  <a:lnTo>
                    <a:pt x="333" y="174"/>
                  </a:lnTo>
                  <a:lnTo>
                    <a:pt x="356" y="180"/>
                  </a:lnTo>
                  <a:lnTo>
                    <a:pt x="367" y="169"/>
                  </a:lnTo>
                  <a:lnTo>
                    <a:pt x="367" y="155"/>
                  </a:lnTo>
                  <a:lnTo>
                    <a:pt x="358" y="143"/>
                  </a:lnTo>
                  <a:lnTo>
                    <a:pt x="341" y="136"/>
                  </a:lnTo>
                  <a:lnTo>
                    <a:pt x="336" y="137"/>
                  </a:lnTo>
                  <a:lnTo>
                    <a:pt x="304" y="137"/>
                  </a:lnTo>
                  <a:lnTo>
                    <a:pt x="259" y="130"/>
                  </a:lnTo>
                  <a:lnTo>
                    <a:pt x="240" y="115"/>
                  </a:lnTo>
                  <a:close/>
                </a:path>
              </a:pathLst>
            </a:custGeom>
            <a:solidFill>
              <a:srgbClr val="000000"/>
            </a:solidFill>
            <a:ln w="9525">
              <a:noFill/>
              <a:round/>
              <a:headEnd/>
              <a:tailEnd/>
            </a:ln>
          </p:spPr>
          <p:txBody>
            <a:bodyPr/>
            <a:lstStyle/>
            <a:p>
              <a:endParaRPr lang="en-US"/>
            </a:p>
          </p:txBody>
        </p:sp>
        <p:sp>
          <p:nvSpPr>
            <p:cNvPr id="33834" name="Freeform 6"/>
            <p:cNvSpPr>
              <a:spLocks/>
            </p:cNvSpPr>
            <p:nvPr/>
          </p:nvSpPr>
          <p:spPr bwMode="auto">
            <a:xfrm>
              <a:off x="350" y="2360"/>
              <a:ext cx="262" cy="453"/>
            </a:xfrm>
            <a:custGeom>
              <a:avLst/>
              <a:gdLst>
                <a:gd name="T0" fmla="*/ 22 w 262"/>
                <a:gd name="T1" fmla="*/ 13 h 453"/>
                <a:gd name="T2" fmla="*/ 44 w 262"/>
                <a:gd name="T3" fmla="*/ 8 h 453"/>
                <a:gd name="T4" fmla="*/ 70 w 262"/>
                <a:gd name="T5" fmla="*/ 0 h 453"/>
                <a:gd name="T6" fmla="*/ 99 w 262"/>
                <a:gd name="T7" fmla="*/ 0 h 453"/>
                <a:gd name="T8" fmla="*/ 122 w 262"/>
                <a:gd name="T9" fmla="*/ 2 h 453"/>
                <a:gd name="T10" fmla="*/ 145 w 262"/>
                <a:gd name="T11" fmla="*/ 13 h 453"/>
                <a:gd name="T12" fmla="*/ 166 w 262"/>
                <a:gd name="T13" fmla="*/ 30 h 453"/>
                <a:gd name="T14" fmla="*/ 189 w 262"/>
                <a:gd name="T15" fmla="*/ 53 h 453"/>
                <a:gd name="T16" fmla="*/ 206 w 262"/>
                <a:gd name="T17" fmla="*/ 78 h 453"/>
                <a:gd name="T18" fmla="*/ 226 w 262"/>
                <a:gd name="T19" fmla="*/ 109 h 453"/>
                <a:gd name="T20" fmla="*/ 241 w 262"/>
                <a:gd name="T21" fmla="*/ 143 h 453"/>
                <a:gd name="T22" fmla="*/ 251 w 262"/>
                <a:gd name="T23" fmla="*/ 175 h 453"/>
                <a:gd name="T24" fmla="*/ 260 w 262"/>
                <a:gd name="T25" fmla="*/ 212 h 453"/>
                <a:gd name="T26" fmla="*/ 262 w 262"/>
                <a:gd name="T27" fmla="*/ 247 h 453"/>
                <a:gd name="T28" fmla="*/ 260 w 262"/>
                <a:gd name="T29" fmla="*/ 286 h 453"/>
                <a:gd name="T30" fmla="*/ 255 w 262"/>
                <a:gd name="T31" fmla="*/ 321 h 453"/>
                <a:gd name="T32" fmla="*/ 241 w 262"/>
                <a:gd name="T33" fmla="*/ 359 h 453"/>
                <a:gd name="T34" fmla="*/ 219 w 262"/>
                <a:gd name="T35" fmla="*/ 388 h 453"/>
                <a:gd name="T36" fmla="*/ 195 w 262"/>
                <a:gd name="T37" fmla="*/ 414 h 453"/>
                <a:gd name="T38" fmla="*/ 174 w 262"/>
                <a:gd name="T39" fmla="*/ 434 h 453"/>
                <a:gd name="T40" fmla="*/ 151 w 262"/>
                <a:gd name="T41" fmla="*/ 445 h 453"/>
                <a:gd name="T42" fmla="*/ 145 w 262"/>
                <a:gd name="T43" fmla="*/ 448 h 453"/>
                <a:gd name="T44" fmla="*/ 121 w 262"/>
                <a:gd name="T45" fmla="*/ 453 h 453"/>
                <a:gd name="T46" fmla="*/ 115 w 262"/>
                <a:gd name="T47" fmla="*/ 453 h 453"/>
                <a:gd name="T48" fmla="*/ 91 w 262"/>
                <a:gd name="T49" fmla="*/ 449 h 453"/>
                <a:gd name="T50" fmla="*/ 63 w 262"/>
                <a:gd name="T51" fmla="*/ 444 h 453"/>
                <a:gd name="T52" fmla="*/ 40 w 262"/>
                <a:gd name="T53" fmla="*/ 429 h 453"/>
                <a:gd name="T54" fmla="*/ 21 w 262"/>
                <a:gd name="T55" fmla="*/ 407 h 453"/>
                <a:gd name="T56" fmla="*/ 10 w 262"/>
                <a:gd name="T57" fmla="*/ 377 h 453"/>
                <a:gd name="T58" fmla="*/ 0 w 262"/>
                <a:gd name="T59" fmla="*/ 332 h 453"/>
                <a:gd name="T60" fmla="*/ 4 w 262"/>
                <a:gd name="T61" fmla="*/ 301 h 453"/>
                <a:gd name="T62" fmla="*/ 15 w 262"/>
                <a:gd name="T63" fmla="*/ 271 h 453"/>
                <a:gd name="T64" fmla="*/ 33 w 262"/>
                <a:gd name="T65" fmla="*/ 249 h 453"/>
                <a:gd name="T66" fmla="*/ 44 w 262"/>
                <a:gd name="T67" fmla="*/ 231 h 453"/>
                <a:gd name="T68" fmla="*/ 52 w 262"/>
                <a:gd name="T69" fmla="*/ 206 h 453"/>
                <a:gd name="T70" fmla="*/ 48 w 262"/>
                <a:gd name="T71" fmla="*/ 184 h 453"/>
                <a:gd name="T72" fmla="*/ 37 w 262"/>
                <a:gd name="T73" fmla="*/ 169 h 453"/>
                <a:gd name="T74" fmla="*/ 15 w 262"/>
                <a:gd name="T75" fmla="*/ 142 h 453"/>
                <a:gd name="T76" fmla="*/ 4 w 262"/>
                <a:gd name="T77" fmla="*/ 116 h 453"/>
                <a:gd name="T78" fmla="*/ 0 w 262"/>
                <a:gd name="T79" fmla="*/ 89 h 453"/>
                <a:gd name="T80" fmla="*/ 0 w 262"/>
                <a:gd name="T81" fmla="*/ 57 h 453"/>
                <a:gd name="T82" fmla="*/ 10 w 262"/>
                <a:gd name="T83" fmla="*/ 37 h 453"/>
                <a:gd name="T84" fmla="*/ 15 w 262"/>
                <a:gd name="T85" fmla="*/ 26 h 453"/>
                <a:gd name="T86" fmla="*/ 22 w 262"/>
                <a:gd name="T87" fmla="*/ 13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2"/>
                <a:gd name="T133" fmla="*/ 0 h 453"/>
                <a:gd name="T134" fmla="*/ 262 w 262"/>
                <a:gd name="T135" fmla="*/ 453 h 45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2" h="453">
                  <a:moveTo>
                    <a:pt x="22" y="13"/>
                  </a:moveTo>
                  <a:lnTo>
                    <a:pt x="44" y="8"/>
                  </a:lnTo>
                  <a:lnTo>
                    <a:pt x="70" y="0"/>
                  </a:lnTo>
                  <a:lnTo>
                    <a:pt x="99" y="0"/>
                  </a:lnTo>
                  <a:lnTo>
                    <a:pt x="122" y="2"/>
                  </a:lnTo>
                  <a:lnTo>
                    <a:pt x="145" y="13"/>
                  </a:lnTo>
                  <a:lnTo>
                    <a:pt x="166" y="30"/>
                  </a:lnTo>
                  <a:lnTo>
                    <a:pt x="189" y="53"/>
                  </a:lnTo>
                  <a:lnTo>
                    <a:pt x="206" y="78"/>
                  </a:lnTo>
                  <a:lnTo>
                    <a:pt x="226" y="109"/>
                  </a:lnTo>
                  <a:lnTo>
                    <a:pt x="241" y="143"/>
                  </a:lnTo>
                  <a:lnTo>
                    <a:pt x="251" y="175"/>
                  </a:lnTo>
                  <a:lnTo>
                    <a:pt x="260" y="212"/>
                  </a:lnTo>
                  <a:lnTo>
                    <a:pt x="262" y="247"/>
                  </a:lnTo>
                  <a:lnTo>
                    <a:pt x="260" y="286"/>
                  </a:lnTo>
                  <a:lnTo>
                    <a:pt x="255" y="321"/>
                  </a:lnTo>
                  <a:lnTo>
                    <a:pt x="241" y="359"/>
                  </a:lnTo>
                  <a:lnTo>
                    <a:pt x="219" y="388"/>
                  </a:lnTo>
                  <a:lnTo>
                    <a:pt x="195" y="414"/>
                  </a:lnTo>
                  <a:lnTo>
                    <a:pt x="174" y="434"/>
                  </a:lnTo>
                  <a:lnTo>
                    <a:pt x="151" y="445"/>
                  </a:lnTo>
                  <a:lnTo>
                    <a:pt x="145" y="448"/>
                  </a:lnTo>
                  <a:lnTo>
                    <a:pt x="121" y="453"/>
                  </a:lnTo>
                  <a:lnTo>
                    <a:pt x="115" y="453"/>
                  </a:lnTo>
                  <a:lnTo>
                    <a:pt x="91" y="449"/>
                  </a:lnTo>
                  <a:lnTo>
                    <a:pt x="63" y="444"/>
                  </a:lnTo>
                  <a:lnTo>
                    <a:pt x="40" y="429"/>
                  </a:lnTo>
                  <a:lnTo>
                    <a:pt x="21" y="407"/>
                  </a:lnTo>
                  <a:lnTo>
                    <a:pt x="10" y="377"/>
                  </a:lnTo>
                  <a:lnTo>
                    <a:pt x="0" y="332"/>
                  </a:lnTo>
                  <a:lnTo>
                    <a:pt x="4" y="301"/>
                  </a:lnTo>
                  <a:lnTo>
                    <a:pt x="15" y="271"/>
                  </a:lnTo>
                  <a:lnTo>
                    <a:pt x="33" y="249"/>
                  </a:lnTo>
                  <a:lnTo>
                    <a:pt x="44" y="231"/>
                  </a:lnTo>
                  <a:lnTo>
                    <a:pt x="52" y="206"/>
                  </a:lnTo>
                  <a:lnTo>
                    <a:pt x="48" y="184"/>
                  </a:lnTo>
                  <a:lnTo>
                    <a:pt x="37" y="169"/>
                  </a:lnTo>
                  <a:lnTo>
                    <a:pt x="15" y="142"/>
                  </a:lnTo>
                  <a:lnTo>
                    <a:pt x="4" y="116"/>
                  </a:lnTo>
                  <a:lnTo>
                    <a:pt x="0" y="89"/>
                  </a:lnTo>
                  <a:lnTo>
                    <a:pt x="0" y="57"/>
                  </a:lnTo>
                  <a:lnTo>
                    <a:pt x="10" y="37"/>
                  </a:lnTo>
                  <a:lnTo>
                    <a:pt x="15" y="26"/>
                  </a:lnTo>
                  <a:lnTo>
                    <a:pt x="22" y="13"/>
                  </a:lnTo>
                  <a:close/>
                </a:path>
              </a:pathLst>
            </a:custGeom>
            <a:solidFill>
              <a:srgbClr val="000000"/>
            </a:solidFill>
            <a:ln w="9525">
              <a:noFill/>
              <a:round/>
              <a:headEnd/>
              <a:tailEnd/>
            </a:ln>
          </p:spPr>
          <p:txBody>
            <a:bodyPr/>
            <a:lstStyle/>
            <a:p>
              <a:endParaRPr lang="en-US"/>
            </a:p>
          </p:txBody>
        </p:sp>
        <p:sp>
          <p:nvSpPr>
            <p:cNvPr id="33835" name="Freeform 7"/>
            <p:cNvSpPr>
              <a:spLocks/>
            </p:cNvSpPr>
            <p:nvPr/>
          </p:nvSpPr>
          <p:spPr bwMode="auto">
            <a:xfrm>
              <a:off x="0" y="2343"/>
              <a:ext cx="424" cy="184"/>
            </a:xfrm>
            <a:custGeom>
              <a:avLst/>
              <a:gdLst>
                <a:gd name="T0" fmla="*/ 382 w 424"/>
                <a:gd name="T1" fmla="*/ 30 h 184"/>
                <a:gd name="T2" fmla="*/ 424 w 424"/>
                <a:gd name="T3" fmla="*/ 49 h 184"/>
                <a:gd name="T4" fmla="*/ 385 w 424"/>
                <a:gd name="T5" fmla="*/ 96 h 184"/>
                <a:gd name="T6" fmla="*/ 338 w 424"/>
                <a:gd name="T7" fmla="*/ 102 h 184"/>
                <a:gd name="T8" fmla="*/ 239 w 424"/>
                <a:gd name="T9" fmla="*/ 59 h 184"/>
                <a:gd name="T10" fmla="*/ 119 w 424"/>
                <a:gd name="T11" fmla="*/ 36 h 184"/>
                <a:gd name="T12" fmla="*/ 74 w 424"/>
                <a:gd name="T13" fmla="*/ 35 h 184"/>
                <a:gd name="T14" fmla="*/ 53 w 424"/>
                <a:gd name="T15" fmla="*/ 43 h 184"/>
                <a:gd name="T16" fmla="*/ 68 w 424"/>
                <a:gd name="T17" fmla="*/ 69 h 184"/>
                <a:gd name="T18" fmla="*/ 158 w 424"/>
                <a:gd name="T19" fmla="*/ 88 h 184"/>
                <a:gd name="T20" fmla="*/ 199 w 424"/>
                <a:gd name="T21" fmla="*/ 88 h 184"/>
                <a:gd name="T22" fmla="*/ 211 w 424"/>
                <a:gd name="T23" fmla="*/ 85 h 184"/>
                <a:gd name="T24" fmla="*/ 223 w 424"/>
                <a:gd name="T25" fmla="*/ 82 h 184"/>
                <a:gd name="T26" fmla="*/ 233 w 424"/>
                <a:gd name="T27" fmla="*/ 73 h 184"/>
                <a:gd name="T28" fmla="*/ 246 w 424"/>
                <a:gd name="T29" fmla="*/ 71 h 184"/>
                <a:gd name="T30" fmla="*/ 260 w 424"/>
                <a:gd name="T31" fmla="*/ 64 h 184"/>
                <a:gd name="T32" fmla="*/ 274 w 424"/>
                <a:gd name="T33" fmla="*/ 65 h 184"/>
                <a:gd name="T34" fmla="*/ 286 w 424"/>
                <a:gd name="T35" fmla="*/ 69 h 184"/>
                <a:gd name="T36" fmla="*/ 290 w 424"/>
                <a:gd name="T37" fmla="*/ 80 h 184"/>
                <a:gd name="T38" fmla="*/ 290 w 424"/>
                <a:gd name="T39" fmla="*/ 91 h 184"/>
                <a:gd name="T40" fmla="*/ 277 w 424"/>
                <a:gd name="T41" fmla="*/ 93 h 184"/>
                <a:gd name="T42" fmla="*/ 265 w 424"/>
                <a:gd name="T43" fmla="*/ 94 h 184"/>
                <a:gd name="T44" fmla="*/ 277 w 424"/>
                <a:gd name="T45" fmla="*/ 99 h 184"/>
                <a:gd name="T46" fmla="*/ 288 w 424"/>
                <a:gd name="T47" fmla="*/ 106 h 184"/>
                <a:gd name="T48" fmla="*/ 296 w 424"/>
                <a:gd name="T49" fmla="*/ 119 h 184"/>
                <a:gd name="T50" fmla="*/ 293 w 424"/>
                <a:gd name="T51" fmla="*/ 130 h 184"/>
                <a:gd name="T52" fmla="*/ 282 w 424"/>
                <a:gd name="T53" fmla="*/ 140 h 184"/>
                <a:gd name="T54" fmla="*/ 270 w 424"/>
                <a:gd name="T55" fmla="*/ 139 h 184"/>
                <a:gd name="T56" fmla="*/ 279 w 424"/>
                <a:gd name="T57" fmla="*/ 147 h 184"/>
                <a:gd name="T58" fmla="*/ 282 w 424"/>
                <a:gd name="T59" fmla="*/ 160 h 184"/>
                <a:gd name="T60" fmla="*/ 280 w 424"/>
                <a:gd name="T61" fmla="*/ 171 h 184"/>
                <a:gd name="T62" fmla="*/ 272 w 424"/>
                <a:gd name="T63" fmla="*/ 181 h 184"/>
                <a:gd name="T64" fmla="*/ 259 w 424"/>
                <a:gd name="T65" fmla="*/ 184 h 184"/>
                <a:gd name="T66" fmla="*/ 249 w 424"/>
                <a:gd name="T67" fmla="*/ 182 h 184"/>
                <a:gd name="T68" fmla="*/ 238 w 424"/>
                <a:gd name="T69" fmla="*/ 178 h 184"/>
                <a:gd name="T70" fmla="*/ 228 w 424"/>
                <a:gd name="T71" fmla="*/ 172 h 184"/>
                <a:gd name="T72" fmla="*/ 218 w 424"/>
                <a:gd name="T73" fmla="*/ 162 h 184"/>
                <a:gd name="T74" fmla="*/ 211 w 424"/>
                <a:gd name="T75" fmla="*/ 152 h 184"/>
                <a:gd name="T76" fmla="*/ 205 w 424"/>
                <a:gd name="T77" fmla="*/ 140 h 184"/>
                <a:gd name="T78" fmla="*/ 196 w 424"/>
                <a:gd name="T79" fmla="*/ 131 h 184"/>
                <a:gd name="T80" fmla="*/ 110 w 424"/>
                <a:gd name="T81" fmla="*/ 109 h 184"/>
                <a:gd name="T82" fmla="*/ 57 w 424"/>
                <a:gd name="T83" fmla="*/ 98 h 184"/>
                <a:gd name="T84" fmla="*/ 8 w 424"/>
                <a:gd name="T85" fmla="*/ 67 h 184"/>
                <a:gd name="T86" fmla="*/ 8 w 424"/>
                <a:gd name="T87" fmla="*/ 34 h 184"/>
                <a:gd name="T88" fmla="*/ 42 w 424"/>
                <a:gd name="T89" fmla="*/ 7 h 184"/>
                <a:gd name="T90" fmla="*/ 149 w 424"/>
                <a:gd name="T91" fmla="*/ 3 h 184"/>
                <a:gd name="T92" fmla="*/ 259 w 424"/>
                <a:gd name="T93" fmla="*/ 17 h 184"/>
                <a:gd name="T94" fmla="*/ 330 w 424"/>
                <a:gd name="T95" fmla="*/ 24 h 1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24"/>
                <a:gd name="T145" fmla="*/ 0 h 184"/>
                <a:gd name="T146" fmla="*/ 424 w 424"/>
                <a:gd name="T147" fmla="*/ 184 h 1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24" h="184">
                  <a:moveTo>
                    <a:pt x="355" y="28"/>
                  </a:moveTo>
                  <a:lnTo>
                    <a:pt x="382" y="30"/>
                  </a:lnTo>
                  <a:lnTo>
                    <a:pt x="411" y="35"/>
                  </a:lnTo>
                  <a:lnTo>
                    <a:pt x="424" y="49"/>
                  </a:lnTo>
                  <a:lnTo>
                    <a:pt x="414" y="70"/>
                  </a:lnTo>
                  <a:lnTo>
                    <a:pt x="385" y="96"/>
                  </a:lnTo>
                  <a:lnTo>
                    <a:pt x="359" y="108"/>
                  </a:lnTo>
                  <a:lnTo>
                    <a:pt x="338" y="102"/>
                  </a:lnTo>
                  <a:lnTo>
                    <a:pt x="293" y="80"/>
                  </a:lnTo>
                  <a:lnTo>
                    <a:pt x="239" y="59"/>
                  </a:lnTo>
                  <a:lnTo>
                    <a:pt x="174" y="43"/>
                  </a:lnTo>
                  <a:lnTo>
                    <a:pt x="119" y="36"/>
                  </a:lnTo>
                  <a:lnTo>
                    <a:pt x="111" y="35"/>
                  </a:lnTo>
                  <a:lnTo>
                    <a:pt x="74" y="35"/>
                  </a:lnTo>
                  <a:lnTo>
                    <a:pt x="70" y="34"/>
                  </a:lnTo>
                  <a:lnTo>
                    <a:pt x="53" y="43"/>
                  </a:lnTo>
                  <a:lnTo>
                    <a:pt x="52" y="56"/>
                  </a:lnTo>
                  <a:lnTo>
                    <a:pt x="68" y="69"/>
                  </a:lnTo>
                  <a:lnTo>
                    <a:pt x="106" y="78"/>
                  </a:lnTo>
                  <a:lnTo>
                    <a:pt x="158" y="88"/>
                  </a:lnTo>
                  <a:lnTo>
                    <a:pt x="193" y="88"/>
                  </a:lnTo>
                  <a:lnTo>
                    <a:pt x="199" y="88"/>
                  </a:lnTo>
                  <a:lnTo>
                    <a:pt x="205" y="86"/>
                  </a:lnTo>
                  <a:lnTo>
                    <a:pt x="211" y="85"/>
                  </a:lnTo>
                  <a:lnTo>
                    <a:pt x="216" y="85"/>
                  </a:lnTo>
                  <a:lnTo>
                    <a:pt x="223" y="82"/>
                  </a:lnTo>
                  <a:lnTo>
                    <a:pt x="227" y="76"/>
                  </a:lnTo>
                  <a:lnTo>
                    <a:pt x="233" y="73"/>
                  </a:lnTo>
                  <a:lnTo>
                    <a:pt x="239" y="73"/>
                  </a:lnTo>
                  <a:lnTo>
                    <a:pt x="246" y="71"/>
                  </a:lnTo>
                  <a:lnTo>
                    <a:pt x="253" y="69"/>
                  </a:lnTo>
                  <a:lnTo>
                    <a:pt x="260" y="64"/>
                  </a:lnTo>
                  <a:lnTo>
                    <a:pt x="265" y="64"/>
                  </a:lnTo>
                  <a:lnTo>
                    <a:pt x="274" y="65"/>
                  </a:lnTo>
                  <a:lnTo>
                    <a:pt x="280" y="66"/>
                  </a:lnTo>
                  <a:lnTo>
                    <a:pt x="286" y="69"/>
                  </a:lnTo>
                  <a:lnTo>
                    <a:pt x="291" y="73"/>
                  </a:lnTo>
                  <a:lnTo>
                    <a:pt x="290" y="80"/>
                  </a:lnTo>
                  <a:lnTo>
                    <a:pt x="288" y="85"/>
                  </a:lnTo>
                  <a:lnTo>
                    <a:pt x="290" y="91"/>
                  </a:lnTo>
                  <a:lnTo>
                    <a:pt x="284" y="93"/>
                  </a:lnTo>
                  <a:lnTo>
                    <a:pt x="277" y="93"/>
                  </a:lnTo>
                  <a:lnTo>
                    <a:pt x="272" y="92"/>
                  </a:lnTo>
                  <a:lnTo>
                    <a:pt x="265" y="94"/>
                  </a:lnTo>
                  <a:lnTo>
                    <a:pt x="271" y="98"/>
                  </a:lnTo>
                  <a:lnTo>
                    <a:pt x="277" y="99"/>
                  </a:lnTo>
                  <a:lnTo>
                    <a:pt x="281" y="101"/>
                  </a:lnTo>
                  <a:lnTo>
                    <a:pt x="288" y="106"/>
                  </a:lnTo>
                  <a:lnTo>
                    <a:pt x="291" y="113"/>
                  </a:lnTo>
                  <a:lnTo>
                    <a:pt x="296" y="119"/>
                  </a:lnTo>
                  <a:lnTo>
                    <a:pt x="295" y="124"/>
                  </a:lnTo>
                  <a:lnTo>
                    <a:pt x="293" y="130"/>
                  </a:lnTo>
                  <a:lnTo>
                    <a:pt x="290" y="135"/>
                  </a:lnTo>
                  <a:lnTo>
                    <a:pt x="282" y="140"/>
                  </a:lnTo>
                  <a:lnTo>
                    <a:pt x="275" y="139"/>
                  </a:lnTo>
                  <a:lnTo>
                    <a:pt x="270" y="139"/>
                  </a:lnTo>
                  <a:lnTo>
                    <a:pt x="274" y="141"/>
                  </a:lnTo>
                  <a:lnTo>
                    <a:pt x="279" y="147"/>
                  </a:lnTo>
                  <a:lnTo>
                    <a:pt x="282" y="155"/>
                  </a:lnTo>
                  <a:lnTo>
                    <a:pt x="282" y="160"/>
                  </a:lnTo>
                  <a:lnTo>
                    <a:pt x="281" y="166"/>
                  </a:lnTo>
                  <a:lnTo>
                    <a:pt x="280" y="171"/>
                  </a:lnTo>
                  <a:lnTo>
                    <a:pt x="277" y="176"/>
                  </a:lnTo>
                  <a:lnTo>
                    <a:pt x="272" y="181"/>
                  </a:lnTo>
                  <a:lnTo>
                    <a:pt x="265" y="183"/>
                  </a:lnTo>
                  <a:lnTo>
                    <a:pt x="259" y="184"/>
                  </a:lnTo>
                  <a:lnTo>
                    <a:pt x="253" y="183"/>
                  </a:lnTo>
                  <a:lnTo>
                    <a:pt x="249" y="182"/>
                  </a:lnTo>
                  <a:lnTo>
                    <a:pt x="243" y="181"/>
                  </a:lnTo>
                  <a:lnTo>
                    <a:pt x="238" y="178"/>
                  </a:lnTo>
                  <a:lnTo>
                    <a:pt x="232" y="176"/>
                  </a:lnTo>
                  <a:lnTo>
                    <a:pt x="228" y="172"/>
                  </a:lnTo>
                  <a:lnTo>
                    <a:pt x="222" y="170"/>
                  </a:lnTo>
                  <a:lnTo>
                    <a:pt x="218" y="162"/>
                  </a:lnTo>
                  <a:lnTo>
                    <a:pt x="216" y="157"/>
                  </a:lnTo>
                  <a:lnTo>
                    <a:pt x="211" y="152"/>
                  </a:lnTo>
                  <a:lnTo>
                    <a:pt x="207" y="145"/>
                  </a:lnTo>
                  <a:lnTo>
                    <a:pt x="205" y="140"/>
                  </a:lnTo>
                  <a:lnTo>
                    <a:pt x="201" y="136"/>
                  </a:lnTo>
                  <a:lnTo>
                    <a:pt x="196" y="131"/>
                  </a:lnTo>
                  <a:lnTo>
                    <a:pt x="175" y="119"/>
                  </a:lnTo>
                  <a:lnTo>
                    <a:pt x="110" y="109"/>
                  </a:lnTo>
                  <a:lnTo>
                    <a:pt x="105" y="109"/>
                  </a:lnTo>
                  <a:lnTo>
                    <a:pt x="57" y="98"/>
                  </a:lnTo>
                  <a:lnTo>
                    <a:pt x="22" y="85"/>
                  </a:lnTo>
                  <a:lnTo>
                    <a:pt x="8" y="67"/>
                  </a:lnTo>
                  <a:lnTo>
                    <a:pt x="0" y="50"/>
                  </a:lnTo>
                  <a:lnTo>
                    <a:pt x="8" y="34"/>
                  </a:lnTo>
                  <a:lnTo>
                    <a:pt x="16" y="19"/>
                  </a:lnTo>
                  <a:lnTo>
                    <a:pt x="42" y="7"/>
                  </a:lnTo>
                  <a:lnTo>
                    <a:pt x="93" y="0"/>
                  </a:lnTo>
                  <a:lnTo>
                    <a:pt x="149" y="3"/>
                  </a:lnTo>
                  <a:lnTo>
                    <a:pt x="212" y="9"/>
                  </a:lnTo>
                  <a:lnTo>
                    <a:pt x="259" y="17"/>
                  </a:lnTo>
                  <a:lnTo>
                    <a:pt x="297" y="22"/>
                  </a:lnTo>
                  <a:lnTo>
                    <a:pt x="330" y="24"/>
                  </a:lnTo>
                  <a:lnTo>
                    <a:pt x="355" y="28"/>
                  </a:lnTo>
                  <a:close/>
                </a:path>
              </a:pathLst>
            </a:custGeom>
            <a:solidFill>
              <a:srgbClr val="000000"/>
            </a:solidFill>
            <a:ln w="9525">
              <a:noFill/>
              <a:round/>
              <a:headEnd/>
              <a:tailEnd/>
            </a:ln>
          </p:spPr>
          <p:txBody>
            <a:bodyPr/>
            <a:lstStyle/>
            <a:p>
              <a:endParaRPr lang="en-US"/>
            </a:p>
          </p:txBody>
        </p:sp>
        <p:sp>
          <p:nvSpPr>
            <p:cNvPr id="33836" name="Freeform 8"/>
            <p:cNvSpPr>
              <a:spLocks/>
            </p:cNvSpPr>
            <p:nvPr/>
          </p:nvSpPr>
          <p:spPr bwMode="auto">
            <a:xfrm>
              <a:off x="435" y="2309"/>
              <a:ext cx="537" cy="184"/>
            </a:xfrm>
            <a:custGeom>
              <a:avLst/>
              <a:gdLst>
                <a:gd name="T0" fmla="*/ 52 w 537"/>
                <a:gd name="T1" fmla="*/ 69 h 184"/>
                <a:gd name="T2" fmla="*/ 148 w 537"/>
                <a:gd name="T3" fmla="*/ 97 h 184"/>
                <a:gd name="T4" fmla="*/ 251 w 537"/>
                <a:gd name="T5" fmla="*/ 120 h 184"/>
                <a:gd name="T6" fmla="*/ 352 w 537"/>
                <a:gd name="T7" fmla="*/ 112 h 184"/>
                <a:gd name="T8" fmla="*/ 449 w 537"/>
                <a:gd name="T9" fmla="*/ 82 h 184"/>
                <a:gd name="T10" fmla="*/ 478 w 537"/>
                <a:gd name="T11" fmla="*/ 75 h 184"/>
                <a:gd name="T12" fmla="*/ 483 w 537"/>
                <a:gd name="T13" fmla="*/ 64 h 184"/>
                <a:gd name="T14" fmla="*/ 481 w 537"/>
                <a:gd name="T15" fmla="*/ 52 h 184"/>
                <a:gd name="T16" fmla="*/ 474 w 537"/>
                <a:gd name="T17" fmla="*/ 41 h 184"/>
                <a:gd name="T18" fmla="*/ 468 w 537"/>
                <a:gd name="T19" fmla="*/ 31 h 184"/>
                <a:gd name="T20" fmla="*/ 468 w 537"/>
                <a:gd name="T21" fmla="*/ 20 h 184"/>
                <a:gd name="T22" fmla="*/ 472 w 537"/>
                <a:gd name="T23" fmla="*/ 9 h 184"/>
                <a:gd name="T24" fmla="*/ 483 w 537"/>
                <a:gd name="T25" fmla="*/ 2 h 184"/>
                <a:gd name="T26" fmla="*/ 494 w 537"/>
                <a:gd name="T27" fmla="*/ 0 h 184"/>
                <a:gd name="T28" fmla="*/ 505 w 537"/>
                <a:gd name="T29" fmla="*/ 4 h 184"/>
                <a:gd name="T30" fmla="*/ 515 w 537"/>
                <a:gd name="T31" fmla="*/ 12 h 184"/>
                <a:gd name="T32" fmla="*/ 516 w 537"/>
                <a:gd name="T33" fmla="*/ 23 h 184"/>
                <a:gd name="T34" fmla="*/ 522 w 537"/>
                <a:gd name="T35" fmla="*/ 34 h 184"/>
                <a:gd name="T36" fmla="*/ 522 w 537"/>
                <a:gd name="T37" fmla="*/ 45 h 184"/>
                <a:gd name="T38" fmla="*/ 520 w 537"/>
                <a:gd name="T39" fmla="*/ 56 h 184"/>
                <a:gd name="T40" fmla="*/ 512 w 537"/>
                <a:gd name="T41" fmla="*/ 67 h 184"/>
                <a:gd name="T42" fmla="*/ 516 w 537"/>
                <a:gd name="T43" fmla="*/ 78 h 184"/>
                <a:gd name="T44" fmla="*/ 526 w 537"/>
                <a:gd name="T45" fmla="*/ 90 h 184"/>
                <a:gd name="T46" fmla="*/ 533 w 537"/>
                <a:gd name="T47" fmla="*/ 98 h 184"/>
                <a:gd name="T48" fmla="*/ 537 w 537"/>
                <a:gd name="T49" fmla="*/ 109 h 184"/>
                <a:gd name="T50" fmla="*/ 535 w 537"/>
                <a:gd name="T51" fmla="*/ 120 h 184"/>
                <a:gd name="T52" fmla="*/ 531 w 537"/>
                <a:gd name="T53" fmla="*/ 132 h 184"/>
                <a:gd name="T54" fmla="*/ 526 w 537"/>
                <a:gd name="T55" fmla="*/ 143 h 184"/>
                <a:gd name="T56" fmla="*/ 518 w 537"/>
                <a:gd name="T57" fmla="*/ 151 h 184"/>
                <a:gd name="T58" fmla="*/ 509 w 537"/>
                <a:gd name="T59" fmla="*/ 165 h 184"/>
                <a:gd name="T60" fmla="*/ 494 w 537"/>
                <a:gd name="T61" fmla="*/ 176 h 184"/>
                <a:gd name="T62" fmla="*/ 483 w 537"/>
                <a:gd name="T63" fmla="*/ 183 h 184"/>
                <a:gd name="T64" fmla="*/ 470 w 537"/>
                <a:gd name="T65" fmla="*/ 184 h 184"/>
                <a:gd name="T66" fmla="*/ 457 w 537"/>
                <a:gd name="T67" fmla="*/ 181 h 184"/>
                <a:gd name="T68" fmla="*/ 452 w 537"/>
                <a:gd name="T69" fmla="*/ 172 h 184"/>
                <a:gd name="T70" fmla="*/ 455 w 537"/>
                <a:gd name="T71" fmla="*/ 159 h 184"/>
                <a:gd name="T72" fmla="*/ 467 w 537"/>
                <a:gd name="T73" fmla="*/ 154 h 184"/>
                <a:gd name="T74" fmla="*/ 464 w 537"/>
                <a:gd name="T75" fmla="*/ 143 h 184"/>
                <a:gd name="T76" fmla="*/ 460 w 537"/>
                <a:gd name="T77" fmla="*/ 132 h 184"/>
                <a:gd name="T78" fmla="*/ 464 w 537"/>
                <a:gd name="T79" fmla="*/ 120 h 184"/>
                <a:gd name="T80" fmla="*/ 427 w 537"/>
                <a:gd name="T81" fmla="*/ 124 h 184"/>
                <a:gd name="T82" fmla="*/ 319 w 537"/>
                <a:gd name="T83" fmla="*/ 157 h 184"/>
                <a:gd name="T84" fmla="*/ 241 w 537"/>
                <a:gd name="T85" fmla="*/ 157 h 184"/>
                <a:gd name="T86" fmla="*/ 152 w 537"/>
                <a:gd name="T87" fmla="*/ 135 h 184"/>
                <a:gd name="T88" fmla="*/ 52 w 537"/>
                <a:gd name="T89" fmla="*/ 130 h 184"/>
                <a:gd name="T90" fmla="*/ 10 w 537"/>
                <a:gd name="T91" fmla="*/ 109 h 184"/>
                <a:gd name="T92" fmla="*/ 6 w 537"/>
                <a:gd name="T93" fmla="*/ 78 h 1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37"/>
                <a:gd name="T142" fmla="*/ 0 h 184"/>
                <a:gd name="T143" fmla="*/ 537 w 537"/>
                <a:gd name="T144" fmla="*/ 184 h 1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37" h="184">
                  <a:moveTo>
                    <a:pt x="17" y="65"/>
                  </a:moveTo>
                  <a:lnTo>
                    <a:pt x="52" y="69"/>
                  </a:lnTo>
                  <a:lnTo>
                    <a:pt x="89" y="78"/>
                  </a:lnTo>
                  <a:lnTo>
                    <a:pt x="148" y="97"/>
                  </a:lnTo>
                  <a:lnTo>
                    <a:pt x="211" y="109"/>
                  </a:lnTo>
                  <a:lnTo>
                    <a:pt x="251" y="120"/>
                  </a:lnTo>
                  <a:lnTo>
                    <a:pt x="300" y="120"/>
                  </a:lnTo>
                  <a:lnTo>
                    <a:pt x="352" y="112"/>
                  </a:lnTo>
                  <a:lnTo>
                    <a:pt x="396" y="98"/>
                  </a:lnTo>
                  <a:lnTo>
                    <a:pt x="449" y="82"/>
                  </a:lnTo>
                  <a:lnTo>
                    <a:pt x="472" y="76"/>
                  </a:lnTo>
                  <a:lnTo>
                    <a:pt x="478" y="75"/>
                  </a:lnTo>
                  <a:lnTo>
                    <a:pt x="481" y="69"/>
                  </a:lnTo>
                  <a:lnTo>
                    <a:pt x="483" y="64"/>
                  </a:lnTo>
                  <a:lnTo>
                    <a:pt x="483" y="57"/>
                  </a:lnTo>
                  <a:lnTo>
                    <a:pt x="481" y="52"/>
                  </a:lnTo>
                  <a:lnTo>
                    <a:pt x="475" y="46"/>
                  </a:lnTo>
                  <a:lnTo>
                    <a:pt x="474" y="41"/>
                  </a:lnTo>
                  <a:lnTo>
                    <a:pt x="468" y="38"/>
                  </a:lnTo>
                  <a:lnTo>
                    <a:pt x="468" y="31"/>
                  </a:lnTo>
                  <a:lnTo>
                    <a:pt x="468" y="26"/>
                  </a:lnTo>
                  <a:lnTo>
                    <a:pt x="468" y="20"/>
                  </a:lnTo>
                  <a:lnTo>
                    <a:pt x="468" y="15"/>
                  </a:lnTo>
                  <a:lnTo>
                    <a:pt x="472" y="9"/>
                  </a:lnTo>
                  <a:lnTo>
                    <a:pt x="478" y="5"/>
                  </a:lnTo>
                  <a:lnTo>
                    <a:pt x="483" y="2"/>
                  </a:lnTo>
                  <a:lnTo>
                    <a:pt x="489" y="2"/>
                  </a:lnTo>
                  <a:lnTo>
                    <a:pt x="494" y="0"/>
                  </a:lnTo>
                  <a:lnTo>
                    <a:pt x="500" y="2"/>
                  </a:lnTo>
                  <a:lnTo>
                    <a:pt x="505" y="4"/>
                  </a:lnTo>
                  <a:lnTo>
                    <a:pt x="509" y="9"/>
                  </a:lnTo>
                  <a:lnTo>
                    <a:pt x="515" y="12"/>
                  </a:lnTo>
                  <a:lnTo>
                    <a:pt x="516" y="17"/>
                  </a:lnTo>
                  <a:lnTo>
                    <a:pt x="516" y="23"/>
                  </a:lnTo>
                  <a:lnTo>
                    <a:pt x="518" y="28"/>
                  </a:lnTo>
                  <a:lnTo>
                    <a:pt x="522" y="34"/>
                  </a:lnTo>
                  <a:lnTo>
                    <a:pt x="522" y="39"/>
                  </a:lnTo>
                  <a:lnTo>
                    <a:pt x="522" y="45"/>
                  </a:lnTo>
                  <a:lnTo>
                    <a:pt x="522" y="50"/>
                  </a:lnTo>
                  <a:lnTo>
                    <a:pt x="520" y="56"/>
                  </a:lnTo>
                  <a:lnTo>
                    <a:pt x="516" y="61"/>
                  </a:lnTo>
                  <a:lnTo>
                    <a:pt x="512" y="67"/>
                  </a:lnTo>
                  <a:lnTo>
                    <a:pt x="515" y="72"/>
                  </a:lnTo>
                  <a:lnTo>
                    <a:pt x="516" y="78"/>
                  </a:lnTo>
                  <a:lnTo>
                    <a:pt x="520" y="83"/>
                  </a:lnTo>
                  <a:lnTo>
                    <a:pt x="526" y="90"/>
                  </a:lnTo>
                  <a:lnTo>
                    <a:pt x="531" y="93"/>
                  </a:lnTo>
                  <a:lnTo>
                    <a:pt x="533" y="98"/>
                  </a:lnTo>
                  <a:lnTo>
                    <a:pt x="537" y="104"/>
                  </a:lnTo>
                  <a:lnTo>
                    <a:pt x="537" y="109"/>
                  </a:lnTo>
                  <a:lnTo>
                    <a:pt x="535" y="115"/>
                  </a:lnTo>
                  <a:lnTo>
                    <a:pt x="535" y="120"/>
                  </a:lnTo>
                  <a:lnTo>
                    <a:pt x="533" y="127"/>
                  </a:lnTo>
                  <a:lnTo>
                    <a:pt x="531" y="132"/>
                  </a:lnTo>
                  <a:lnTo>
                    <a:pt x="527" y="138"/>
                  </a:lnTo>
                  <a:lnTo>
                    <a:pt x="526" y="143"/>
                  </a:lnTo>
                  <a:lnTo>
                    <a:pt x="523" y="150"/>
                  </a:lnTo>
                  <a:lnTo>
                    <a:pt x="518" y="151"/>
                  </a:lnTo>
                  <a:lnTo>
                    <a:pt x="516" y="157"/>
                  </a:lnTo>
                  <a:lnTo>
                    <a:pt x="509" y="165"/>
                  </a:lnTo>
                  <a:lnTo>
                    <a:pt x="501" y="172"/>
                  </a:lnTo>
                  <a:lnTo>
                    <a:pt x="494" y="176"/>
                  </a:lnTo>
                  <a:lnTo>
                    <a:pt x="489" y="180"/>
                  </a:lnTo>
                  <a:lnTo>
                    <a:pt x="483" y="183"/>
                  </a:lnTo>
                  <a:lnTo>
                    <a:pt x="475" y="184"/>
                  </a:lnTo>
                  <a:lnTo>
                    <a:pt x="470" y="184"/>
                  </a:lnTo>
                  <a:lnTo>
                    <a:pt x="464" y="184"/>
                  </a:lnTo>
                  <a:lnTo>
                    <a:pt x="457" y="181"/>
                  </a:lnTo>
                  <a:lnTo>
                    <a:pt x="452" y="177"/>
                  </a:lnTo>
                  <a:lnTo>
                    <a:pt x="452" y="172"/>
                  </a:lnTo>
                  <a:lnTo>
                    <a:pt x="452" y="166"/>
                  </a:lnTo>
                  <a:lnTo>
                    <a:pt x="455" y="159"/>
                  </a:lnTo>
                  <a:lnTo>
                    <a:pt x="460" y="157"/>
                  </a:lnTo>
                  <a:lnTo>
                    <a:pt x="467" y="154"/>
                  </a:lnTo>
                  <a:lnTo>
                    <a:pt x="470" y="147"/>
                  </a:lnTo>
                  <a:lnTo>
                    <a:pt x="464" y="143"/>
                  </a:lnTo>
                  <a:lnTo>
                    <a:pt x="460" y="138"/>
                  </a:lnTo>
                  <a:lnTo>
                    <a:pt x="460" y="132"/>
                  </a:lnTo>
                  <a:lnTo>
                    <a:pt x="460" y="127"/>
                  </a:lnTo>
                  <a:lnTo>
                    <a:pt x="464" y="120"/>
                  </a:lnTo>
                  <a:lnTo>
                    <a:pt x="467" y="115"/>
                  </a:lnTo>
                  <a:lnTo>
                    <a:pt x="427" y="124"/>
                  </a:lnTo>
                  <a:lnTo>
                    <a:pt x="358" y="147"/>
                  </a:lnTo>
                  <a:lnTo>
                    <a:pt x="319" y="157"/>
                  </a:lnTo>
                  <a:lnTo>
                    <a:pt x="278" y="159"/>
                  </a:lnTo>
                  <a:lnTo>
                    <a:pt x="241" y="157"/>
                  </a:lnTo>
                  <a:lnTo>
                    <a:pt x="196" y="145"/>
                  </a:lnTo>
                  <a:lnTo>
                    <a:pt x="152" y="135"/>
                  </a:lnTo>
                  <a:lnTo>
                    <a:pt x="106" y="132"/>
                  </a:lnTo>
                  <a:lnTo>
                    <a:pt x="52" y="130"/>
                  </a:lnTo>
                  <a:lnTo>
                    <a:pt x="28" y="124"/>
                  </a:lnTo>
                  <a:lnTo>
                    <a:pt x="10" y="109"/>
                  </a:lnTo>
                  <a:lnTo>
                    <a:pt x="0" y="93"/>
                  </a:lnTo>
                  <a:lnTo>
                    <a:pt x="6" y="78"/>
                  </a:lnTo>
                  <a:lnTo>
                    <a:pt x="17" y="65"/>
                  </a:lnTo>
                  <a:close/>
                </a:path>
              </a:pathLst>
            </a:custGeom>
            <a:solidFill>
              <a:srgbClr val="000000"/>
            </a:solidFill>
            <a:ln w="9525">
              <a:noFill/>
              <a:round/>
              <a:headEnd/>
              <a:tailEnd/>
            </a:ln>
          </p:spPr>
          <p:txBody>
            <a:bodyPr/>
            <a:lstStyle/>
            <a:p>
              <a:endParaRPr lang="en-US"/>
            </a:p>
          </p:txBody>
        </p:sp>
        <p:sp>
          <p:nvSpPr>
            <p:cNvPr id="33837" name="Freeform 9"/>
            <p:cNvSpPr>
              <a:spLocks/>
            </p:cNvSpPr>
            <p:nvPr/>
          </p:nvSpPr>
          <p:spPr bwMode="auto">
            <a:xfrm>
              <a:off x="472" y="2718"/>
              <a:ext cx="293" cy="607"/>
            </a:xfrm>
            <a:custGeom>
              <a:avLst/>
              <a:gdLst>
                <a:gd name="T0" fmla="*/ 37 w 293"/>
                <a:gd name="T1" fmla="*/ 4 h 607"/>
                <a:gd name="T2" fmla="*/ 56 w 293"/>
                <a:gd name="T3" fmla="*/ 17 h 607"/>
                <a:gd name="T4" fmla="*/ 78 w 293"/>
                <a:gd name="T5" fmla="*/ 41 h 607"/>
                <a:gd name="T6" fmla="*/ 103 w 293"/>
                <a:gd name="T7" fmla="*/ 72 h 607"/>
                <a:gd name="T8" fmla="*/ 137 w 293"/>
                <a:gd name="T9" fmla="*/ 112 h 607"/>
                <a:gd name="T10" fmla="*/ 167 w 293"/>
                <a:gd name="T11" fmla="*/ 149 h 607"/>
                <a:gd name="T12" fmla="*/ 186 w 293"/>
                <a:gd name="T13" fmla="*/ 172 h 607"/>
                <a:gd name="T14" fmla="*/ 197 w 293"/>
                <a:gd name="T15" fmla="*/ 191 h 607"/>
                <a:gd name="T16" fmla="*/ 200 w 293"/>
                <a:gd name="T17" fmla="*/ 205 h 607"/>
                <a:gd name="T18" fmla="*/ 200 w 293"/>
                <a:gd name="T19" fmla="*/ 226 h 607"/>
                <a:gd name="T20" fmla="*/ 193 w 293"/>
                <a:gd name="T21" fmla="*/ 241 h 607"/>
                <a:gd name="T22" fmla="*/ 178 w 293"/>
                <a:gd name="T23" fmla="*/ 265 h 607"/>
                <a:gd name="T24" fmla="*/ 152 w 293"/>
                <a:gd name="T25" fmla="*/ 301 h 607"/>
                <a:gd name="T26" fmla="*/ 125 w 293"/>
                <a:gd name="T27" fmla="*/ 340 h 607"/>
                <a:gd name="T28" fmla="*/ 106 w 293"/>
                <a:gd name="T29" fmla="*/ 377 h 607"/>
                <a:gd name="T30" fmla="*/ 95 w 293"/>
                <a:gd name="T31" fmla="*/ 409 h 607"/>
                <a:gd name="T32" fmla="*/ 89 w 293"/>
                <a:gd name="T33" fmla="*/ 440 h 607"/>
                <a:gd name="T34" fmla="*/ 89 w 293"/>
                <a:gd name="T35" fmla="*/ 469 h 607"/>
                <a:gd name="T36" fmla="*/ 93 w 293"/>
                <a:gd name="T37" fmla="*/ 490 h 607"/>
                <a:gd name="T38" fmla="*/ 111 w 293"/>
                <a:gd name="T39" fmla="*/ 502 h 607"/>
                <a:gd name="T40" fmla="*/ 134 w 293"/>
                <a:gd name="T41" fmla="*/ 505 h 607"/>
                <a:gd name="T42" fmla="*/ 171 w 293"/>
                <a:gd name="T43" fmla="*/ 506 h 607"/>
                <a:gd name="T44" fmla="*/ 215 w 293"/>
                <a:gd name="T45" fmla="*/ 513 h 607"/>
                <a:gd name="T46" fmla="*/ 249 w 293"/>
                <a:gd name="T47" fmla="*/ 525 h 607"/>
                <a:gd name="T48" fmla="*/ 277 w 293"/>
                <a:gd name="T49" fmla="*/ 542 h 607"/>
                <a:gd name="T50" fmla="*/ 292 w 293"/>
                <a:gd name="T51" fmla="*/ 558 h 607"/>
                <a:gd name="T52" fmla="*/ 293 w 293"/>
                <a:gd name="T53" fmla="*/ 573 h 607"/>
                <a:gd name="T54" fmla="*/ 282 w 293"/>
                <a:gd name="T55" fmla="*/ 592 h 607"/>
                <a:gd name="T56" fmla="*/ 260 w 293"/>
                <a:gd name="T57" fmla="*/ 607 h 607"/>
                <a:gd name="T58" fmla="*/ 245 w 293"/>
                <a:gd name="T59" fmla="*/ 605 h 607"/>
                <a:gd name="T60" fmla="*/ 237 w 293"/>
                <a:gd name="T61" fmla="*/ 590 h 607"/>
                <a:gd name="T62" fmla="*/ 225 w 293"/>
                <a:gd name="T63" fmla="*/ 569 h 607"/>
                <a:gd name="T64" fmla="*/ 197 w 293"/>
                <a:gd name="T65" fmla="*/ 553 h 607"/>
                <a:gd name="T66" fmla="*/ 162 w 293"/>
                <a:gd name="T67" fmla="*/ 540 h 607"/>
                <a:gd name="T68" fmla="*/ 126 w 293"/>
                <a:gd name="T69" fmla="*/ 539 h 607"/>
                <a:gd name="T70" fmla="*/ 93 w 293"/>
                <a:gd name="T71" fmla="*/ 547 h 607"/>
                <a:gd name="T72" fmla="*/ 78 w 293"/>
                <a:gd name="T73" fmla="*/ 550 h 607"/>
                <a:gd name="T74" fmla="*/ 58 w 293"/>
                <a:gd name="T75" fmla="*/ 547 h 607"/>
                <a:gd name="T76" fmla="*/ 47 w 293"/>
                <a:gd name="T77" fmla="*/ 535 h 607"/>
                <a:gd name="T78" fmla="*/ 41 w 293"/>
                <a:gd name="T79" fmla="*/ 520 h 607"/>
                <a:gd name="T80" fmla="*/ 45 w 293"/>
                <a:gd name="T81" fmla="*/ 503 h 607"/>
                <a:gd name="T82" fmla="*/ 55 w 293"/>
                <a:gd name="T83" fmla="*/ 466 h 607"/>
                <a:gd name="T84" fmla="*/ 62 w 293"/>
                <a:gd name="T85" fmla="*/ 418 h 607"/>
                <a:gd name="T86" fmla="*/ 74 w 293"/>
                <a:gd name="T87" fmla="*/ 361 h 607"/>
                <a:gd name="T88" fmla="*/ 85 w 293"/>
                <a:gd name="T89" fmla="*/ 315 h 607"/>
                <a:gd name="T90" fmla="*/ 100 w 293"/>
                <a:gd name="T91" fmla="*/ 280 h 607"/>
                <a:gd name="T92" fmla="*/ 121 w 293"/>
                <a:gd name="T93" fmla="*/ 249 h 607"/>
                <a:gd name="T94" fmla="*/ 136 w 293"/>
                <a:gd name="T95" fmla="*/ 224 h 607"/>
                <a:gd name="T96" fmla="*/ 145 w 293"/>
                <a:gd name="T97" fmla="*/ 209 h 607"/>
                <a:gd name="T98" fmla="*/ 141 w 293"/>
                <a:gd name="T99" fmla="*/ 197 h 607"/>
                <a:gd name="T100" fmla="*/ 115 w 293"/>
                <a:gd name="T101" fmla="*/ 172 h 607"/>
                <a:gd name="T102" fmla="*/ 78 w 293"/>
                <a:gd name="T103" fmla="*/ 145 h 607"/>
                <a:gd name="T104" fmla="*/ 52 w 293"/>
                <a:gd name="T105" fmla="*/ 120 h 607"/>
                <a:gd name="T106" fmla="*/ 30 w 293"/>
                <a:gd name="T107" fmla="*/ 98 h 607"/>
                <a:gd name="T108" fmla="*/ 11 w 293"/>
                <a:gd name="T109" fmla="*/ 68 h 607"/>
                <a:gd name="T110" fmla="*/ 0 w 293"/>
                <a:gd name="T111" fmla="*/ 34 h 607"/>
                <a:gd name="T112" fmla="*/ 10 w 293"/>
                <a:gd name="T113" fmla="*/ 9 h 607"/>
                <a:gd name="T114" fmla="*/ 19 w 293"/>
                <a:gd name="T115" fmla="*/ 0 h 607"/>
                <a:gd name="T116" fmla="*/ 37 w 293"/>
                <a:gd name="T117" fmla="*/ 4 h 60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93"/>
                <a:gd name="T178" fmla="*/ 0 h 607"/>
                <a:gd name="T179" fmla="*/ 293 w 293"/>
                <a:gd name="T180" fmla="*/ 607 h 60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93" h="607">
                  <a:moveTo>
                    <a:pt x="37" y="4"/>
                  </a:moveTo>
                  <a:lnTo>
                    <a:pt x="56" y="17"/>
                  </a:lnTo>
                  <a:lnTo>
                    <a:pt x="78" y="41"/>
                  </a:lnTo>
                  <a:lnTo>
                    <a:pt x="103" y="72"/>
                  </a:lnTo>
                  <a:lnTo>
                    <a:pt x="137" y="112"/>
                  </a:lnTo>
                  <a:lnTo>
                    <a:pt x="167" y="149"/>
                  </a:lnTo>
                  <a:lnTo>
                    <a:pt x="186" y="172"/>
                  </a:lnTo>
                  <a:lnTo>
                    <a:pt x="197" y="191"/>
                  </a:lnTo>
                  <a:lnTo>
                    <a:pt x="200" y="205"/>
                  </a:lnTo>
                  <a:lnTo>
                    <a:pt x="200" y="226"/>
                  </a:lnTo>
                  <a:lnTo>
                    <a:pt x="193" y="241"/>
                  </a:lnTo>
                  <a:lnTo>
                    <a:pt x="178" y="265"/>
                  </a:lnTo>
                  <a:lnTo>
                    <a:pt x="152" y="301"/>
                  </a:lnTo>
                  <a:lnTo>
                    <a:pt x="125" y="340"/>
                  </a:lnTo>
                  <a:lnTo>
                    <a:pt x="106" y="377"/>
                  </a:lnTo>
                  <a:lnTo>
                    <a:pt x="95" y="409"/>
                  </a:lnTo>
                  <a:lnTo>
                    <a:pt x="89" y="440"/>
                  </a:lnTo>
                  <a:lnTo>
                    <a:pt x="89" y="469"/>
                  </a:lnTo>
                  <a:lnTo>
                    <a:pt x="93" y="490"/>
                  </a:lnTo>
                  <a:lnTo>
                    <a:pt x="111" y="502"/>
                  </a:lnTo>
                  <a:lnTo>
                    <a:pt x="134" y="505"/>
                  </a:lnTo>
                  <a:lnTo>
                    <a:pt x="171" y="506"/>
                  </a:lnTo>
                  <a:lnTo>
                    <a:pt x="215" y="513"/>
                  </a:lnTo>
                  <a:lnTo>
                    <a:pt x="249" y="525"/>
                  </a:lnTo>
                  <a:lnTo>
                    <a:pt x="277" y="542"/>
                  </a:lnTo>
                  <a:lnTo>
                    <a:pt x="292" y="558"/>
                  </a:lnTo>
                  <a:lnTo>
                    <a:pt x="293" y="573"/>
                  </a:lnTo>
                  <a:lnTo>
                    <a:pt x="282" y="592"/>
                  </a:lnTo>
                  <a:lnTo>
                    <a:pt x="260" y="607"/>
                  </a:lnTo>
                  <a:lnTo>
                    <a:pt x="245" y="605"/>
                  </a:lnTo>
                  <a:lnTo>
                    <a:pt x="237" y="590"/>
                  </a:lnTo>
                  <a:lnTo>
                    <a:pt x="225" y="569"/>
                  </a:lnTo>
                  <a:lnTo>
                    <a:pt x="197" y="553"/>
                  </a:lnTo>
                  <a:lnTo>
                    <a:pt x="162" y="540"/>
                  </a:lnTo>
                  <a:lnTo>
                    <a:pt x="126" y="539"/>
                  </a:lnTo>
                  <a:lnTo>
                    <a:pt x="93" y="547"/>
                  </a:lnTo>
                  <a:lnTo>
                    <a:pt x="78" y="550"/>
                  </a:lnTo>
                  <a:lnTo>
                    <a:pt x="58" y="547"/>
                  </a:lnTo>
                  <a:lnTo>
                    <a:pt x="47" y="535"/>
                  </a:lnTo>
                  <a:lnTo>
                    <a:pt x="41" y="520"/>
                  </a:lnTo>
                  <a:lnTo>
                    <a:pt x="45" y="503"/>
                  </a:lnTo>
                  <a:lnTo>
                    <a:pt x="55" y="466"/>
                  </a:lnTo>
                  <a:lnTo>
                    <a:pt x="62" y="418"/>
                  </a:lnTo>
                  <a:lnTo>
                    <a:pt x="74" y="361"/>
                  </a:lnTo>
                  <a:lnTo>
                    <a:pt x="85" y="315"/>
                  </a:lnTo>
                  <a:lnTo>
                    <a:pt x="100" y="280"/>
                  </a:lnTo>
                  <a:lnTo>
                    <a:pt x="121" y="249"/>
                  </a:lnTo>
                  <a:lnTo>
                    <a:pt x="136" y="224"/>
                  </a:lnTo>
                  <a:lnTo>
                    <a:pt x="145" y="209"/>
                  </a:lnTo>
                  <a:lnTo>
                    <a:pt x="141" y="197"/>
                  </a:lnTo>
                  <a:lnTo>
                    <a:pt x="115" y="172"/>
                  </a:lnTo>
                  <a:lnTo>
                    <a:pt x="78" y="145"/>
                  </a:lnTo>
                  <a:lnTo>
                    <a:pt x="52" y="120"/>
                  </a:lnTo>
                  <a:lnTo>
                    <a:pt x="30" y="98"/>
                  </a:lnTo>
                  <a:lnTo>
                    <a:pt x="11" y="68"/>
                  </a:lnTo>
                  <a:lnTo>
                    <a:pt x="0" y="34"/>
                  </a:lnTo>
                  <a:lnTo>
                    <a:pt x="10" y="9"/>
                  </a:lnTo>
                  <a:lnTo>
                    <a:pt x="19" y="0"/>
                  </a:lnTo>
                  <a:lnTo>
                    <a:pt x="37" y="4"/>
                  </a:lnTo>
                  <a:close/>
                </a:path>
              </a:pathLst>
            </a:custGeom>
            <a:solidFill>
              <a:srgbClr val="000000"/>
            </a:solidFill>
            <a:ln w="9525">
              <a:noFill/>
              <a:round/>
              <a:headEnd/>
              <a:tailEnd/>
            </a:ln>
          </p:spPr>
          <p:txBody>
            <a:bodyPr/>
            <a:lstStyle/>
            <a:p>
              <a:endParaRPr lang="en-US"/>
            </a:p>
          </p:txBody>
        </p:sp>
        <p:sp>
          <p:nvSpPr>
            <p:cNvPr id="33838" name="Freeform 10"/>
            <p:cNvSpPr>
              <a:spLocks/>
            </p:cNvSpPr>
            <p:nvPr/>
          </p:nvSpPr>
          <p:spPr bwMode="auto">
            <a:xfrm>
              <a:off x="178" y="2694"/>
              <a:ext cx="264" cy="601"/>
            </a:xfrm>
            <a:custGeom>
              <a:avLst/>
              <a:gdLst>
                <a:gd name="T0" fmla="*/ 197 w 264"/>
                <a:gd name="T1" fmla="*/ 23 h 601"/>
                <a:gd name="T2" fmla="*/ 217 w 264"/>
                <a:gd name="T3" fmla="*/ 7 h 601"/>
                <a:gd name="T4" fmla="*/ 238 w 264"/>
                <a:gd name="T5" fmla="*/ 0 h 601"/>
                <a:gd name="T6" fmla="*/ 258 w 264"/>
                <a:gd name="T7" fmla="*/ 12 h 601"/>
                <a:gd name="T8" fmla="*/ 264 w 264"/>
                <a:gd name="T9" fmla="*/ 33 h 601"/>
                <a:gd name="T10" fmla="*/ 262 w 264"/>
                <a:gd name="T11" fmla="*/ 60 h 601"/>
                <a:gd name="T12" fmla="*/ 249 w 264"/>
                <a:gd name="T13" fmla="*/ 78 h 601"/>
                <a:gd name="T14" fmla="*/ 216 w 264"/>
                <a:gd name="T15" fmla="*/ 104 h 601"/>
                <a:gd name="T16" fmla="*/ 190 w 264"/>
                <a:gd name="T17" fmla="*/ 129 h 601"/>
                <a:gd name="T18" fmla="*/ 168 w 264"/>
                <a:gd name="T19" fmla="*/ 156 h 601"/>
                <a:gd name="T20" fmla="*/ 151 w 264"/>
                <a:gd name="T21" fmla="*/ 188 h 601"/>
                <a:gd name="T22" fmla="*/ 143 w 264"/>
                <a:gd name="T23" fmla="*/ 217 h 601"/>
                <a:gd name="T24" fmla="*/ 147 w 264"/>
                <a:gd name="T25" fmla="*/ 245 h 601"/>
                <a:gd name="T26" fmla="*/ 162 w 264"/>
                <a:gd name="T27" fmla="*/ 269 h 601"/>
                <a:gd name="T28" fmla="*/ 190 w 264"/>
                <a:gd name="T29" fmla="*/ 300 h 601"/>
                <a:gd name="T30" fmla="*/ 216 w 264"/>
                <a:gd name="T31" fmla="*/ 332 h 601"/>
                <a:gd name="T32" fmla="*/ 228 w 264"/>
                <a:gd name="T33" fmla="*/ 356 h 601"/>
                <a:gd name="T34" fmla="*/ 236 w 264"/>
                <a:gd name="T35" fmla="*/ 396 h 601"/>
                <a:gd name="T36" fmla="*/ 242 w 264"/>
                <a:gd name="T37" fmla="*/ 444 h 601"/>
                <a:gd name="T38" fmla="*/ 239 w 264"/>
                <a:gd name="T39" fmla="*/ 486 h 601"/>
                <a:gd name="T40" fmla="*/ 236 w 264"/>
                <a:gd name="T41" fmla="*/ 519 h 601"/>
                <a:gd name="T42" fmla="*/ 232 w 264"/>
                <a:gd name="T43" fmla="*/ 541 h 601"/>
                <a:gd name="T44" fmla="*/ 221 w 264"/>
                <a:gd name="T45" fmla="*/ 552 h 601"/>
                <a:gd name="T46" fmla="*/ 216 w 264"/>
                <a:gd name="T47" fmla="*/ 552 h 601"/>
                <a:gd name="T48" fmla="*/ 205 w 264"/>
                <a:gd name="T49" fmla="*/ 556 h 601"/>
                <a:gd name="T50" fmla="*/ 175 w 264"/>
                <a:gd name="T51" fmla="*/ 552 h 601"/>
                <a:gd name="T52" fmla="*/ 147 w 264"/>
                <a:gd name="T53" fmla="*/ 552 h 601"/>
                <a:gd name="T54" fmla="*/ 142 w 264"/>
                <a:gd name="T55" fmla="*/ 555 h 601"/>
                <a:gd name="T56" fmla="*/ 106 w 264"/>
                <a:gd name="T57" fmla="*/ 562 h 601"/>
                <a:gd name="T58" fmla="*/ 74 w 264"/>
                <a:gd name="T59" fmla="*/ 581 h 601"/>
                <a:gd name="T60" fmla="*/ 53 w 264"/>
                <a:gd name="T61" fmla="*/ 601 h 601"/>
                <a:gd name="T62" fmla="*/ 38 w 264"/>
                <a:gd name="T63" fmla="*/ 599 h 601"/>
                <a:gd name="T64" fmla="*/ 15 w 264"/>
                <a:gd name="T65" fmla="*/ 581 h 601"/>
                <a:gd name="T66" fmla="*/ 0 w 264"/>
                <a:gd name="T67" fmla="*/ 549 h 601"/>
                <a:gd name="T68" fmla="*/ 8 w 264"/>
                <a:gd name="T69" fmla="*/ 538 h 601"/>
                <a:gd name="T70" fmla="*/ 50 w 264"/>
                <a:gd name="T71" fmla="*/ 522 h 601"/>
                <a:gd name="T72" fmla="*/ 121 w 264"/>
                <a:gd name="T73" fmla="*/ 512 h 601"/>
                <a:gd name="T74" fmla="*/ 176 w 264"/>
                <a:gd name="T75" fmla="*/ 511 h 601"/>
                <a:gd name="T76" fmla="*/ 195 w 264"/>
                <a:gd name="T77" fmla="*/ 503 h 601"/>
                <a:gd name="T78" fmla="*/ 206 w 264"/>
                <a:gd name="T79" fmla="*/ 486 h 601"/>
                <a:gd name="T80" fmla="*/ 212 w 264"/>
                <a:gd name="T81" fmla="*/ 460 h 601"/>
                <a:gd name="T82" fmla="*/ 212 w 264"/>
                <a:gd name="T83" fmla="*/ 425 h 601"/>
                <a:gd name="T84" fmla="*/ 201 w 264"/>
                <a:gd name="T85" fmla="*/ 390 h 601"/>
                <a:gd name="T86" fmla="*/ 176 w 264"/>
                <a:gd name="T87" fmla="*/ 355 h 601"/>
                <a:gd name="T88" fmla="*/ 153 w 264"/>
                <a:gd name="T89" fmla="*/ 326 h 601"/>
                <a:gd name="T90" fmla="*/ 132 w 264"/>
                <a:gd name="T91" fmla="*/ 302 h 601"/>
                <a:gd name="T92" fmla="*/ 113 w 264"/>
                <a:gd name="T93" fmla="*/ 277 h 601"/>
                <a:gd name="T94" fmla="*/ 102 w 264"/>
                <a:gd name="T95" fmla="*/ 248 h 601"/>
                <a:gd name="T96" fmla="*/ 101 w 264"/>
                <a:gd name="T97" fmla="*/ 225 h 601"/>
                <a:gd name="T98" fmla="*/ 102 w 264"/>
                <a:gd name="T99" fmla="*/ 192 h 601"/>
                <a:gd name="T100" fmla="*/ 112 w 264"/>
                <a:gd name="T101" fmla="*/ 162 h 601"/>
                <a:gd name="T102" fmla="*/ 125 w 264"/>
                <a:gd name="T103" fmla="*/ 134 h 601"/>
                <a:gd name="T104" fmla="*/ 139 w 264"/>
                <a:gd name="T105" fmla="*/ 103 h 601"/>
                <a:gd name="T106" fmla="*/ 158 w 264"/>
                <a:gd name="T107" fmla="*/ 73 h 601"/>
                <a:gd name="T108" fmla="*/ 179 w 264"/>
                <a:gd name="T109" fmla="*/ 47 h 601"/>
                <a:gd name="T110" fmla="*/ 197 w 264"/>
                <a:gd name="T111" fmla="*/ 23 h 60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4"/>
                <a:gd name="T169" fmla="*/ 0 h 601"/>
                <a:gd name="T170" fmla="*/ 264 w 264"/>
                <a:gd name="T171" fmla="*/ 601 h 60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4" h="601">
                  <a:moveTo>
                    <a:pt x="197" y="23"/>
                  </a:moveTo>
                  <a:lnTo>
                    <a:pt x="217" y="7"/>
                  </a:lnTo>
                  <a:lnTo>
                    <a:pt x="238" y="0"/>
                  </a:lnTo>
                  <a:lnTo>
                    <a:pt x="258" y="12"/>
                  </a:lnTo>
                  <a:lnTo>
                    <a:pt x="264" y="33"/>
                  </a:lnTo>
                  <a:lnTo>
                    <a:pt x="262" y="60"/>
                  </a:lnTo>
                  <a:lnTo>
                    <a:pt x="249" y="78"/>
                  </a:lnTo>
                  <a:lnTo>
                    <a:pt x="216" y="104"/>
                  </a:lnTo>
                  <a:lnTo>
                    <a:pt x="190" y="129"/>
                  </a:lnTo>
                  <a:lnTo>
                    <a:pt x="168" y="156"/>
                  </a:lnTo>
                  <a:lnTo>
                    <a:pt x="151" y="188"/>
                  </a:lnTo>
                  <a:lnTo>
                    <a:pt x="143" y="217"/>
                  </a:lnTo>
                  <a:lnTo>
                    <a:pt x="147" y="245"/>
                  </a:lnTo>
                  <a:lnTo>
                    <a:pt x="162" y="269"/>
                  </a:lnTo>
                  <a:lnTo>
                    <a:pt x="190" y="300"/>
                  </a:lnTo>
                  <a:lnTo>
                    <a:pt x="216" y="332"/>
                  </a:lnTo>
                  <a:lnTo>
                    <a:pt x="228" y="356"/>
                  </a:lnTo>
                  <a:lnTo>
                    <a:pt x="236" y="396"/>
                  </a:lnTo>
                  <a:lnTo>
                    <a:pt x="242" y="444"/>
                  </a:lnTo>
                  <a:lnTo>
                    <a:pt x="239" y="486"/>
                  </a:lnTo>
                  <a:lnTo>
                    <a:pt x="236" y="519"/>
                  </a:lnTo>
                  <a:lnTo>
                    <a:pt x="232" y="541"/>
                  </a:lnTo>
                  <a:lnTo>
                    <a:pt x="221" y="552"/>
                  </a:lnTo>
                  <a:lnTo>
                    <a:pt x="216" y="552"/>
                  </a:lnTo>
                  <a:lnTo>
                    <a:pt x="205" y="556"/>
                  </a:lnTo>
                  <a:lnTo>
                    <a:pt x="175" y="552"/>
                  </a:lnTo>
                  <a:lnTo>
                    <a:pt x="147" y="552"/>
                  </a:lnTo>
                  <a:lnTo>
                    <a:pt x="142" y="555"/>
                  </a:lnTo>
                  <a:lnTo>
                    <a:pt x="106" y="562"/>
                  </a:lnTo>
                  <a:lnTo>
                    <a:pt x="74" y="581"/>
                  </a:lnTo>
                  <a:lnTo>
                    <a:pt x="53" y="601"/>
                  </a:lnTo>
                  <a:lnTo>
                    <a:pt x="38" y="599"/>
                  </a:lnTo>
                  <a:lnTo>
                    <a:pt x="15" y="581"/>
                  </a:lnTo>
                  <a:lnTo>
                    <a:pt x="0" y="549"/>
                  </a:lnTo>
                  <a:lnTo>
                    <a:pt x="8" y="538"/>
                  </a:lnTo>
                  <a:lnTo>
                    <a:pt x="50" y="522"/>
                  </a:lnTo>
                  <a:lnTo>
                    <a:pt x="121" y="512"/>
                  </a:lnTo>
                  <a:lnTo>
                    <a:pt x="176" y="511"/>
                  </a:lnTo>
                  <a:lnTo>
                    <a:pt x="195" y="503"/>
                  </a:lnTo>
                  <a:lnTo>
                    <a:pt x="206" y="486"/>
                  </a:lnTo>
                  <a:lnTo>
                    <a:pt x="212" y="460"/>
                  </a:lnTo>
                  <a:lnTo>
                    <a:pt x="212" y="425"/>
                  </a:lnTo>
                  <a:lnTo>
                    <a:pt x="201" y="390"/>
                  </a:lnTo>
                  <a:lnTo>
                    <a:pt x="176" y="355"/>
                  </a:lnTo>
                  <a:lnTo>
                    <a:pt x="153" y="326"/>
                  </a:lnTo>
                  <a:lnTo>
                    <a:pt x="132" y="302"/>
                  </a:lnTo>
                  <a:lnTo>
                    <a:pt x="113" y="277"/>
                  </a:lnTo>
                  <a:lnTo>
                    <a:pt x="102" y="248"/>
                  </a:lnTo>
                  <a:lnTo>
                    <a:pt x="101" y="225"/>
                  </a:lnTo>
                  <a:lnTo>
                    <a:pt x="102" y="192"/>
                  </a:lnTo>
                  <a:lnTo>
                    <a:pt x="112" y="162"/>
                  </a:lnTo>
                  <a:lnTo>
                    <a:pt x="125" y="134"/>
                  </a:lnTo>
                  <a:lnTo>
                    <a:pt x="139" y="103"/>
                  </a:lnTo>
                  <a:lnTo>
                    <a:pt x="158" y="73"/>
                  </a:lnTo>
                  <a:lnTo>
                    <a:pt x="179" y="47"/>
                  </a:lnTo>
                  <a:lnTo>
                    <a:pt x="197" y="23"/>
                  </a:lnTo>
                  <a:close/>
                </a:path>
              </a:pathLst>
            </a:custGeom>
            <a:solidFill>
              <a:srgbClr val="000000"/>
            </a:solidFill>
            <a:ln w="9525">
              <a:noFill/>
              <a:round/>
              <a:headEnd/>
              <a:tailEnd/>
            </a:ln>
          </p:spPr>
          <p:txBody>
            <a:bodyPr/>
            <a:lstStyle/>
            <a:p>
              <a:endParaRPr lang="en-US"/>
            </a:p>
          </p:txBody>
        </p:sp>
        <p:sp>
          <p:nvSpPr>
            <p:cNvPr id="33839" name="Freeform 11"/>
            <p:cNvSpPr>
              <a:spLocks/>
            </p:cNvSpPr>
            <p:nvPr/>
          </p:nvSpPr>
          <p:spPr bwMode="auto">
            <a:xfrm>
              <a:off x="240" y="1729"/>
              <a:ext cx="289" cy="1240"/>
            </a:xfrm>
            <a:custGeom>
              <a:avLst/>
              <a:gdLst>
                <a:gd name="T0" fmla="*/ 22 w 289"/>
                <a:gd name="T1" fmla="*/ 754 h 1240"/>
                <a:gd name="T2" fmla="*/ 289 w 289"/>
                <a:gd name="T3" fmla="*/ 1223 h 1240"/>
                <a:gd name="T4" fmla="*/ 275 w 289"/>
                <a:gd name="T5" fmla="*/ 1240 h 1240"/>
                <a:gd name="T6" fmla="*/ 0 w 289"/>
                <a:gd name="T7" fmla="*/ 752 h 1240"/>
                <a:gd name="T8" fmla="*/ 197 w 289"/>
                <a:gd name="T9" fmla="*/ 0 h 1240"/>
                <a:gd name="T10" fmla="*/ 214 w 289"/>
                <a:gd name="T11" fmla="*/ 13 h 1240"/>
                <a:gd name="T12" fmla="*/ 22 w 289"/>
                <a:gd name="T13" fmla="*/ 754 h 1240"/>
                <a:gd name="T14" fmla="*/ 0 60000 65536"/>
                <a:gd name="T15" fmla="*/ 0 60000 65536"/>
                <a:gd name="T16" fmla="*/ 0 60000 65536"/>
                <a:gd name="T17" fmla="*/ 0 60000 65536"/>
                <a:gd name="T18" fmla="*/ 0 60000 65536"/>
                <a:gd name="T19" fmla="*/ 0 60000 65536"/>
                <a:gd name="T20" fmla="*/ 0 60000 65536"/>
                <a:gd name="T21" fmla="*/ 0 w 289"/>
                <a:gd name="T22" fmla="*/ 0 h 1240"/>
                <a:gd name="T23" fmla="*/ 289 w 289"/>
                <a:gd name="T24" fmla="*/ 1240 h 1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9" h="1240">
                  <a:moveTo>
                    <a:pt x="22" y="754"/>
                  </a:moveTo>
                  <a:lnTo>
                    <a:pt x="289" y="1223"/>
                  </a:lnTo>
                  <a:lnTo>
                    <a:pt x="275" y="1240"/>
                  </a:lnTo>
                  <a:lnTo>
                    <a:pt x="0" y="752"/>
                  </a:lnTo>
                  <a:lnTo>
                    <a:pt x="197" y="0"/>
                  </a:lnTo>
                  <a:lnTo>
                    <a:pt x="214" y="13"/>
                  </a:lnTo>
                  <a:lnTo>
                    <a:pt x="22" y="754"/>
                  </a:lnTo>
                  <a:close/>
                </a:path>
              </a:pathLst>
            </a:custGeom>
            <a:solidFill>
              <a:srgbClr val="CC9900"/>
            </a:solidFill>
            <a:ln w="9525">
              <a:noFill/>
              <a:round/>
              <a:headEnd/>
              <a:tailEnd/>
            </a:ln>
          </p:spPr>
          <p:txBody>
            <a:bodyPr/>
            <a:lstStyle/>
            <a:p>
              <a:endParaRPr lang="en-US"/>
            </a:p>
          </p:txBody>
        </p:sp>
        <p:sp>
          <p:nvSpPr>
            <p:cNvPr id="33840" name="Freeform 12"/>
            <p:cNvSpPr>
              <a:spLocks/>
            </p:cNvSpPr>
            <p:nvPr/>
          </p:nvSpPr>
          <p:spPr bwMode="auto">
            <a:xfrm>
              <a:off x="396" y="1634"/>
              <a:ext cx="551" cy="1423"/>
            </a:xfrm>
            <a:custGeom>
              <a:avLst/>
              <a:gdLst>
                <a:gd name="T0" fmla="*/ 10 w 551"/>
                <a:gd name="T1" fmla="*/ 84 h 1423"/>
                <a:gd name="T2" fmla="*/ 0 w 551"/>
                <a:gd name="T3" fmla="*/ 45 h 1423"/>
                <a:gd name="T4" fmla="*/ 41 w 551"/>
                <a:gd name="T5" fmla="*/ 14 h 1423"/>
                <a:gd name="T6" fmla="*/ 74 w 551"/>
                <a:gd name="T7" fmla="*/ 4 h 1423"/>
                <a:gd name="T8" fmla="*/ 51 w 551"/>
                <a:gd name="T9" fmla="*/ 33 h 1423"/>
                <a:gd name="T10" fmla="*/ 41 w 551"/>
                <a:gd name="T11" fmla="*/ 67 h 1423"/>
                <a:gd name="T12" fmla="*/ 76 w 551"/>
                <a:gd name="T13" fmla="*/ 99 h 1423"/>
                <a:gd name="T14" fmla="*/ 173 w 551"/>
                <a:gd name="T15" fmla="*/ 152 h 1423"/>
                <a:gd name="T16" fmla="*/ 261 w 551"/>
                <a:gd name="T17" fmla="*/ 214 h 1423"/>
                <a:gd name="T18" fmla="*/ 347 w 551"/>
                <a:gd name="T19" fmla="*/ 327 h 1423"/>
                <a:gd name="T20" fmla="*/ 423 w 551"/>
                <a:gd name="T21" fmla="*/ 431 h 1423"/>
                <a:gd name="T22" fmla="*/ 482 w 551"/>
                <a:gd name="T23" fmla="*/ 541 h 1423"/>
                <a:gd name="T24" fmla="*/ 544 w 551"/>
                <a:gd name="T25" fmla="*/ 686 h 1423"/>
                <a:gd name="T26" fmla="*/ 549 w 551"/>
                <a:gd name="T27" fmla="*/ 775 h 1423"/>
                <a:gd name="T28" fmla="*/ 497 w 551"/>
                <a:gd name="T29" fmla="*/ 898 h 1423"/>
                <a:gd name="T30" fmla="*/ 407 w 551"/>
                <a:gd name="T31" fmla="*/ 1050 h 1423"/>
                <a:gd name="T32" fmla="*/ 310 w 551"/>
                <a:gd name="T33" fmla="*/ 1178 h 1423"/>
                <a:gd name="T34" fmla="*/ 195 w 551"/>
                <a:gd name="T35" fmla="*/ 1281 h 1423"/>
                <a:gd name="T36" fmla="*/ 118 w 551"/>
                <a:gd name="T37" fmla="*/ 1355 h 1423"/>
                <a:gd name="T38" fmla="*/ 110 w 551"/>
                <a:gd name="T39" fmla="*/ 1377 h 1423"/>
                <a:gd name="T40" fmla="*/ 126 w 551"/>
                <a:gd name="T41" fmla="*/ 1399 h 1423"/>
                <a:gd name="T42" fmla="*/ 147 w 551"/>
                <a:gd name="T43" fmla="*/ 1419 h 1423"/>
                <a:gd name="T44" fmla="*/ 107 w 551"/>
                <a:gd name="T45" fmla="*/ 1420 h 1423"/>
                <a:gd name="T46" fmla="*/ 88 w 551"/>
                <a:gd name="T47" fmla="*/ 1381 h 1423"/>
                <a:gd name="T48" fmla="*/ 104 w 551"/>
                <a:gd name="T49" fmla="*/ 1323 h 1423"/>
                <a:gd name="T50" fmla="*/ 199 w 551"/>
                <a:gd name="T51" fmla="*/ 1238 h 1423"/>
                <a:gd name="T52" fmla="*/ 291 w 551"/>
                <a:gd name="T53" fmla="*/ 1145 h 1423"/>
                <a:gd name="T54" fmla="*/ 387 w 551"/>
                <a:gd name="T55" fmla="*/ 1004 h 1423"/>
                <a:gd name="T56" fmla="*/ 449 w 551"/>
                <a:gd name="T57" fmla="*/ 871 h 1423"/>
                <a:gd name="T58" fmla="*/ 481 w 551"/>
                <a:gd name="T59" fmla="*/ 781 h 1423"/>
                <a:gd name="T60" fmla="*/ 486 w 551"/>
                <a:gd name="T61" fmla="*/ 690 h 1423"/>
                <a:gd name="T62" fmla="*/ 449 w 551"/>
                <a:gd name="T63" fmla="*/ 586 h 1423"/>
                <a:gd name="T64" fmla="*/ 388 w 551"/>
                <a:gd name="T65" fmla="*/ 464 h 1423"/>
                <a:gd name="T66" fmla="*/ 296 w 551"/>
                <a:gd name="T67" fmla="*/ 315 h 1423"/>
                <a:gd name="T68" fmla="*/ 176 w 551"/>
                <a:gd name="T69" fmla="*/ 188 h 1423"/>
                <a:gd name="T70" fmla="*/ 62 w 551"/>
                <a:gd name="T71" fmla="*/ 126 h 14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1"/>
                <a:gd name="T109" fmla="*/ 0 h 1423"/>
                <a:gd name="T110" fmla="*/ 551 w 551"/>
                <a:gd name="T111" fmla="*/ 1423 h 14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1" h="1423">
                  <a:moveTo>
                    <a:pt x="30" y="104"/>
                  </a:moveTo>
                  <a:lnTo>
                    <a:pt x="10" y="84"/>
                  </a:lnTo>
                  <a:lnTo>
                    <a:pt x="0" y="66"/>
                  </a:lnTo>
                  <a:lnTo>
                    <a:pt x="0" y="45"/>
                  </a:lnTo>
                  <a:lnTo>
                    <a:pt x="11" y="29"/>
                  </a:lnTo>
                  <a:lnTo>
                    <a:pt x="41" y="14"/>
                  </a:lnTo>
                  <a:lnTo>
                    <a:pt x="67" y="0"/>
                  </a:lnTo>
                  <a:lnTo>
                    <a:pt x="74" y="4"/>
                  </a:lnTo>
                  <a:lnTo>
                    <a:pt x="67" y="18"/>
                  </a:lnTo>
                  <a:lnTo>
                    <a:pt x="51" y="33"/>
                  </a:lnTo>
                  <a:lnTo>
                    <a:pt x="37" y="52"/>
                  </a:lnTo>
                  <a:lnTo>
                    <a:pt x="41" y="67"/>
                  </a:lnTo>
                  <a:lnTo>
                    <a:pt x="48" y="82"/>
                  </a:lnTo>
                  <a:lnTo>
                    <a:pt x="76" y="99"/>
                  </a:lnTo>
                  <a:lnTo>
                    <a:pt x="122" y="125"/>
                  </a:lnTo>
                  <a:lnTo>
                    <a:pt x="173" y="152"/>
                  </a:lnTo>
                  <a:lnTo>
                    <a:pt x="218" y="181"/>
                  </a:lnTo>
                  <a:lnTo>
                    <a:pt x="261" y="214"/>
                  </a:lnTo>
                  <a:lnTo>
                    <a:pt x="303" y="267"/>
                  </a:lnTo>
                  <a:lnTo>
                    <a:pt x="347" y="327"/>
                  </a:lnTo>
                  <a:lnTo>
                    <a:pt x="385" y="378"/>
                  </a:lnTo>
                  <a:lnTo>
                    <a:pt x="423" y="431"/>
                  </a:lnTo>
                  <a:lnTo>
                    <a:pt x="451" y="479"/>
                  </a:lnTo>
                  <a:lnTo>
                    <a:pt x="482" y="541"/>
                  </a:lnTo>
                  <a:lnTo>
                    <a:pt x="514" y="612"/>
                  </a:lnTo>
                  <a:lnTo>
                    <a:pt x="544" y="686"/>
                  </a:lnTo>
                  <a:lnTo>
                    <a:pt x="551" y="727"/>
                  </a:lnTo>
                  <a:lnTo>
                    <a:pt x="549" y="775"/>
                  </a:lnTo>
                  <a:lnTo>
                    <a:pt x="534" y="832"/>
                  </a:lnTo>
                  <a:lnTo>
                    <a:pt x="497" y="898"/>
                  </a:lnTo>
                  <a:lnTo>
                    <a:pt x="455" y="979"/>
                  </a:lnTo>
                  <a:lnTo>
                    <a:pt x="407" y="1050"/>
                  </a:lnTo>
                  <a:lnTo>
                    <a:pt x="361" y="1119"/>
                  </a:lnTo>
                  <a:lnTo>
                    <a:pt x="310" y="1178"/>
                  </a:lnTo>
                  <a:lnTo>
                    <a:pt x="255" y="1229"/>
                  </a:lnTo>
                  <a:lnTo>
                    <a:pt x="195" y="1281"/>
                  </a:lnTo>
                  <a:lnTo>
                    <a:pt x="147" y="1323"/>
                  </a:lnTo>
                  <a:lnTo>
                    <a:pt x="118" y="1355"/>
                  </a:lnTo>
                  <a:lnTo>
                    <a:pt x="111" y="1371"/>
                  </a:lnTo>
                  <a:lnTo>
                    <a:pt x="110" y="1377"/>
                  </a:lnTo>
                  <a:lnTo>
                    <a:pt x="113" y="1388"/>
                  </a:lnTo>
                  <a:lnTo>
                    <a:pt x="126" y="1399"/>
                  </a:lnTo>
                  <a:lnTo>
                    <a:pt x="143" y="1404"/>
                  </a:lnTo>
                  <a:lnTo>
                    <a:pt x="147" y="1419"/>
                  </a:lnTo>
                  <a:lnTo>
                    <a:pt x="128" y="1423"/>
                  </a:lnTo>
                  <a:lnTo>
                    <a:pt x="107" y="1420"/>
                  </a:lnTo>
                  <a:lnTo>
                    <a:pt x="89" y="1401"/>
                  </a:lnTo>
                  <a:lnTo>
                    <a:pt x="88" y="1381"/>
                  </a:lnTo>
                  <a:lnTo>
                    <a:pt x="89" y="1352"/>
                  </a:lnTo>
                  <a:lnTo>
                    <a:pt x="104" y="1323"/>
                  </a:lnTo>
                  <a:lnTo>
                    <a:pt x="137" y="1289"/>
                  </a:lnTo>
                  <a:lnTo>
                    <a:pt x="199" y="1238"/>
                  </a:lnTo>
                  <a:lnTo>
                    <a:pt x="252" y="1190"/>
                  </a:lnTo>
                  <a:lnTo>
                    <a:pt x="291" y="1145"/>
                  </a:lnTo>
                  <a:lnTo>
                    <a:pt x="344" y="1075"/>
                  </a:lnTo>
                  <a:lnTo>
                    <a:pt x="387" y="1004"/>
                  </a:lnTo>
                  <a:lnTo>
                    <a:pt x="412" y="949"/>
                  </a:lnTo>
                  <a:lnTo>
                    <a:pt x="449" y="871"/>
                  </a:lnTo>
                  <a:lnTo>
                    <a:pt x="466" y="824"/>
                  </a:lnTo>
                  <a:lnTo>
                    <a:pt x="481" y="781"/>
                  </a:lnTo>
                  <a:lnTo>
                    <a:pt x="486" y="734"/>
                  </a:lnTo>
                  <a:lnTo>
                    <a:pt x="486" y="690"/>
                  </a:lnTo>
                  <a:lnTo>
                    <a:pt x="471" y="638"/>
                  </a:lnTo>
                  <a:lnTo>
                    <a:pt x="449" y="586"/>
                  </a:lnTo>
                  <a:lnTo>
                    <a:pt x="425" y="527"/>
                  </a:lnTo>
                  <a:lnTo>
                    <a:pt x="388" y="464"/>
                  </a:lnTo>
                  <a:lnTo>
                    <a:pt x="344" y="386"/>
                  </a:lnTo>
                  <a:lnTo>
                    <a:pt x="296" y="315"/>
                  </a:lnTo>
                  <a:lnTo>
                    <a:pt x="237" y="236"/>
                  </a:lnTo>
                  <a:lnTo>
                    <a:pt x="176" y="188"/>
                  </a:lnTo>
                  <a:lnTo>
                    <a:pt x="117" y="152"/>
                  </a:lnTo>
                  <a:lnTo>
                    <a:pt x="62" y="126"/>
                  </a:lnTo>
                  <a:lnTo>
                    <a:pt x="30" y="104"/>
                  </a:lnTo>
                  <a:close/>
                </a:path>
              </a:pathLst>
            </a:custGeom>
            <a:solidFill>
              <a:srgbClr val="996633"/>
            </a:solidFill>
            <a:ln w="9525">
              <a:noFill/>
              <a:round/>
              <a:headEnd/>
              <a:tailEnd/>
            </a:ln>
          </p:spPr>
          <p:txBody>
            <a:bodyPr/>
            <a:lstStyle/>
            <a:p>
              <a:endParaRPr lang="en-US"/>
            </a:p>
          </p:txBody>
        </p:sp>
        <p:grpSp>
          <p:nvGrpSpPr>
            <p:cNvPr id="3" name="Group 13"/>
            <p:cNvGrpSpPr>
              <a:grpSpLocks/>
            </p:cNvGrpSpPr>
            <p:nvPr/>
          </p:nvGrpSpPr>
          <p:grpSpPr bwMode="auto">
            <a:xfrm>
              <a:off x="149" y="2375"/>
              <a:ext cx="929" cy="94"/>
              <a:chOff x="149" y="2375"/>
              <a:chExt cx="929" cy="94"/>
            </a:xfrm>
          </p:grpSpPr>
          <p:sp>
            <p:nvSpPr>
              <p:cNvPr id="33844" name="Freeform 14"/>
              <p:cNvSpPr>
                <a:spLocks/>
              </p:cNvSpPr>
              <p:nvPr/>
            </p:nvSpPr>
            <p:spPr bwMode="auto">
              <a:xfrm>
                <a:off x="149" y="2375"/>
                <a:ext cx="929" cy="94"/>
              </a:xfrm>
              <a:custGeom>
                <a:avLst/>
                <a:gdLst>
                  <a:gd name="T0" fmla="*/ 139 w 929"/>
                  <a:gd name="T1" fmla="*/ 37 h 94"/>
                  <a:gd name="T2" fmla="*/ 111 w 929"/>
                  <a:gd name="T3" fmla="*/ 15 h 94"/>
                  <a:gd name="T4" fmla="*/ 0 w 929"/>
                  <a:gd name="T5" fmla="*/ 15 h 94"/>
                  <a:gd name="T6" fmla="*/ 30 w 929"/>
                  <a:gd name="T7" fmla="*/ 55 h 94"/>
                  <a:gd name="T8" fmla="*/ 0 w 929"/>
                  <a:gd name="T9" fmla="*/ 89 h 94"/>
                  <a:gd name="T10" fmla="*/ 123 w 929"/>
                  <a:gd name="T11" fmla="*/ 85 h 94"/>
                  <a:gd name="T12" fmla="*/ 142 w 929"/>
                  <a:gd name="T13" fmla="*/ 55 h 94"/>
                  <a:gd name="T14" fmla="*/ 828 w 929"/>
                  <a:gd name="T15" fmla="*/ 55 h 94"/>
                  <a:gd name="T16" fmla="*/ 813 w 929"/>
                  <a:gd name="T17" fmla="*/ 94 h 94"/>
                  <a:gd name="T18" fmla="*/ 840 w 929"/>
                  <a:gd name="T19" fmla="*/ 75 h 94"/>
                  <a:gd name="T20" fmla="*/ 877 w 929"/>
                  <a:gd name="T21" fmla="*/ 62 h 94"/>
                  <a:gd name="T22" fmla="*/ 929 w 929"/>
                  <a:gd name="T23" fmla="*/ 51 h 94"/>
                  <a:gd name="T24" fmla="*/ 928 w 929"/>
                  <a:gd name="T25" fmla="*/ 41 h 94"/>
                  <a:gd name="T26" fmla="*/ 909 w 929"/>
                  <a:gd name="T27" fmla="*/ 37 h 94"/>
                  <a:gd name="T28" fmla="*/ 850 w 929"/>
                  <a:gd name="T29" fmla="*/ 19 h 94"/>
                  <a:gd name="T30" fmla="*/ 809 w 929"/>
                  <a:gd name="T31" fmla="*/ 0 h 94"/>
                  <a:gd name="T32" fmla="*/ 809 w 929"/>
                  <a:gd name="T33" fmla="*/ 4 h 94"/>
                  <a:gd name="T34" fmla="*/ 828 w 929"/>
                  <a:gd name="T35" fmla="*/ 36 h 94"/>
                  <a:gd name="T36" fmla="*/ 139 w 929"/>
                  <a:gd name="T37" fmla="*/ 37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29"/>
                  <a:gd name="T58" fmla="*/ 0 h 94"/>
                  <a:gd name="T59" fmla="*/ 929 w 929"/>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29" h="94">
                    <a:moveTo>
                      <a:pt x="139" y="37"/>
                    </a:moveTo>
                    <a:lnTo>
                      <a:pt x="111" y="15"/>
                    </a:lnTo>
                    <a:lnTo>
                      <a:pt x="0" y="15"/>
                    </a:lnTo>
                    <a:lnTo>
                      <a:pt x="30" y="55"/>
                    </a:lnTo>
                    <a:lnTo>
                      <a:pt x="0" y="89"/>
                    </a:lnTo>
                    <a:lnTo>
                      <a:pt x="123" y="85"/>
                    </a:lnTo>
                    <a:lnTo>
                      <a:pt x="142" y="55"/>
                    </a:lnTo>
                    <a:lnTo>
                      <a:pt x="828" y="55"/>
                    </a:lnTo>
                    <a:lnTo>
                      <a:pt x="813" y="94"/>
                    </a:lnTo>
                    <a:lnTo>
                      <a:pt x="840" y="75"/>
                    </a:lnTo>
                    <a:lnTo>
                      <a:pt x="877" y="62"/>
                    </a:lnTo>
                    <a:lnTo>
                      <a:pt x="929" y="51"/>
                    </a:lnTo>
                    <a:lnTo>
                      <a:pt x="928" y="41"/>
                    </a:lnTo>
                    <a:lnTo>
                      <a:pt x="909" y="37"/>
                    </a:lnTo>
                    <a:lnTo>
                      <a:pt x="850" y="19"/>
                    </a:lnTo>
                    <a:lnTo>
                      <a:pt x="809" y="0"/>
                    </a:lnTo>
                    <a:lnTo>
                      <a:pt x="809" y="4"/>
                    </a:lnTo>
                    <a:lnTo>
                      <a:pt x="828" y="36"/>
                    </a:lnTo>
                    <a:lnTo>
                      <a:pt x="139" y="37"/>
                    </a:lnTo>
                    <a:close/>
                  </a:path>
                </a:pathLst>
              </a:custGeom>
              <a:solidFill>
                <a:srgbClr val="000000"/>
              </a:solidFill>
              <a:ln w="9525">
                <a:noFill/>
                <a:round/>
                <a:headEnd/>
                <a:tailEnd/>
              </a:ln>
            </p:spPr>
            <p:txBody>
              <a:bodyPr/>
              <a:lstStyle/>
              <a:p>
                <a:endParaRPr lang="en-US"/>
              </a:p>
            </p:txBody>
          </p:sp>
          <p:sp>
            <p:nvSpPr>
              <p:cNvPr id="33845" name="Freeform 15"/>
              <p:cNvSpPr>
                <a:spLocks/>
              </p:cNvSpPr>
              <p:nvPr/>
            </p:nvSpPr>
            <p:spPr bwMode="auto">
              <a:xfrm>
                <a:off x="173" y="2398"/>
                <a:ext cx="104" cy="53"/>
              </a:xfrm>
              <a:custGeom>
                <a:avLst/>
                <a:gdLst>
                  <a:gd name="T0" fmla="*/ 104 w 104"/>
                  <a:gd name="T1" fmla="*/ 19 h 53"/>
                  <a:gd name="T2" fmla="*/ 73 w 104"/>
                  <a:gd name="T3" fmla="*/ 0 h 53"/>
                  <a:gd name="T4" fmla="*/ 0 w 104"/>
                  <a:gd name="T5" fmla="*/ 0 h 53"/>
                  <a:gd name="T6" fmla="*/ 18 w 104"/>
                  <a:gd name="T7" fmla="*/ 20 h 53"/>
                  <a:gd name="T8" fmla="*/ 84 w 104"/>
                  <a:gd name="T9" fmla="*/ 24 h 53"/>
                  <a:gd name="T10" fmla="*/ 22 w 104"/>
                  <a:gd name="T11" fmla="*/ 31 h 53"/>
                  <a:gd name="T12" fmla="*/ 2 w 104"/>
                  <a:gd name="T13" fmla="*/ 53 h 53"/>
                  <a:gd name="T14" fmla="*/ 90 w 104"/>
                  <a:gd name="T15" fmla="*/ 53 h 53"/>
                  <a:gd name="T16" fmla="*/ 104 w 104"/>
                  <a:gd name="T17" fmla="*/ 19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
                  <a:gd name="T28" fmla="*/ 0 h 53"/>
                  <a:gd name="T29" fmla="*/ 104 w 104"/>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 h="53">
                    <a:moveTo>
                      <a:pt x="104" y="19"/>
                    </a:moveTo>
                    <a:lnTo>
                      <a:pt x="73" y="0"/>
                    </a:lnTo>
                    <a:lnTo>
                      <a:pt x="0" y="0"/>
                    </a:lnTo>
                    <a:lnTo>
                      <a:pt x="18" y="20"/>
                    </a:lnTo>
                    <a:lnTo>
                      <a:pt x="84" y="24"/>
                    </a:lnTo>
                    <a:lnTo>
                      <a:pt x="22" y="31"/>
                    </a:lnTo>
                    <a:lnTo>
                      <a:pt x="2" y="53"/>
                    </a:lnTo>
                    <a:lnTo>
                      <a:pt x="90" y="53"/>
                    </a:lnTo>
                    <a:lnTo>
                      <a:pt x="104" y="19"/>
                    </a:lnTo>
                    <a:close/>
                  </a:path>
                </a:pathLst>
              </a:custGeom>
              <a:solidFill>
                <a:srgbClr val="990000"/>
              </a:solidFill>
              <a:ln w="9525">
                <a:noFill/>
                <a:round/>
                <a:headEnd/>
                <a:tailEnd/>
              </a:ln>
            </p:spPr>
            <p:txBody>
              <a:bodyPr/>
              <a:lstStyle/>
              <a:p>
                <a:endParaRPr lang="en-US"/>
              </a:p>
            </p:txBody>
          </p:sp>
        </p:grpSp>
        <p:sp>
          <p:nvSpPr>
            <p:cNvPr id="33842" name="Freeform 16"/>
            <p:cNvSpPr>
              <a:spLocks/>
            </p:cNvSpPr>
            <p:nvPr/>
          </p:nvSpPr>
          <p:spPr bwMode="auto">
            <a:xfrm>
              <a:off x="205" y="2413"/>
              <a:ext cx="90" cy="109"/>
            </a:xfrm>
            <a:custGeom>
              <a:avLst/>
              <a:gdLst>
                <a:gd name="T0" fmla="*/ 41 w 90"/>
                <a:gd name="T1" fmla="*/ 3 h 109"/>
                <a:gd name="T2" fmla="*/ 52 w 90"/>
                <a:gd name="T3" fmla="*/ 3 h 109"/>
                <a:gd name="T4" fmla="*/ 65 w 90"/>
                <a:gd name="T5" fmla="*/ 0 h 109"/>
                <a:gd name="T6" fmla="*/ 78 w 90"/>
                <a:gd name="T7" fmla="*/ 0 h 109"/>
                <a:gd name="T8" fmla="*/ 83 w 90"/>
                <a:gd name="T9" fmla="*/ 5 h 109"/>
                <a:gd name="T10" fmla="*/ 87 w 90"/>
                <a:gd name="T11" fmla="*/ 16 h 109"/>
                <a:gd name="T12" fmla="*/ 72 w 90"/>
                <a:gd name="T13" fmla="*/ 23 h 109"/>
                <a:gd name="T14" fmla="*/ 60 w 90"/>
                <a:gd name="T15" fmla="*/ 22 h 109"/>
                <a:gd name="T16" fmla="*/ 49 w 90"/>
                <a:gd name="T17" fmla="*/ 19 h 109"/>
                <a:gd name="T18" fmla="*/ 45 w 90"/>
                <a:gd name="T19" fmla="*/ 27 h 109"/>
                <a:gd name="T20" fmla="*/ 56 w 90"/>
                <a:gd name="T21" fmla="*/ 31 h 109"/>
                <a:gd name="T22" fmla="*/ 68 w 90"/>
                <a:gd name="T23" fmla="*/ 33 h 109"/>
                <a:gd name="T24" fmla="*/ 79 w 90"/>
                <a:gd name="T25" fmla="*/ 38 h 109"/>
                <a:gd name="T26" fmla="*/ 87 w 90"/>
                <a:gd name="T27" fmla="*/ 50 h 109"/>
                <a:gd name="T28" fmla="*/ 90 w 90"/>
                <a:gd name="T29" fmla="*/ 61 h 109"/>
                <a:gd name="T30" fmla="*/ 79 w 90"/>
                <a:gd name="T31" fmla="*/ 68 h 109"/>
                <a:gd name="T32" fmla="*/ 68 w 90"/>
                <a:gd name="T33" fmla="*/ 68 h 109"/>
                <a:gd name="T34" fmla="*/ 56 w 90"/>
                <a:gd name="T35" fmla="*/ 68 h 109"/>
                <a:gd name="T36" fmla="*/ 45 w 90"/>
                <a:gd name="T37" fmla="*/ 64 h 109"/>
                <a:gd name="T38" fmla="*/ 34 w 90"/>
                <a:gd name="T39" fmla="*/ 58 h 109"/>
                <a:gd name="T40" fmla="*/ 44 w 90"/>
                <a:gd name="T41" fmla="*/ 64 h 109"/>
                <a:gd name="T42" fmla="*/ 55 w 90"/>
                <a:gd name="T43" fmla="*/ 68 h 109"/>
                <a:gd name="T44" fmla="*/ 67 w 90"/>
                <a:gd name="T45" fmla="*/ 73 h 109"/>
                <a:gd name="T46" fmla="*/ 78 w 90"/>
                <a:gd name="T47" fmla="*/ 80 h 109"/>
                <a:gd name="T48" fmla="*/ 79 w 90"/>
                <a:gd name="T49" fmla="*/ 91 h 109"/>
                <a:gd name="T50" fmla="*/ 74 w 90"/>
                <a:gd name="T51" fmla="*/ 102 h 109"/>
                <a:gd name="T52" fmla="*/ 62 w 90"/>
                <a:gd name="T53" fmla="*/ 109 h 109"/>
                <a:gd name="T54" fmla="*/ 47 w 90"/>
                <a:gd name="T55" fmla="*/ 109 h 109"/>
                <a:gd name="T56" fmla="*/ 34 w 90"/>
                <a:gd name="T57" fmla="*/ 105 h 109"/>
                <a:gd name="T58" fmla="*/ 25 w 90"/>
                <a:gd name="T59" fmla="*/ 94 h 109"/>
                <a:gd name="T60" fmla="*/ 18 w 90"/>
                <a:gd name="T61" fmla="*/ 84 h 109"/>
                <a:gd name="T62" fmla="*/ 8 w 90"/>
                <a:gd name="T63" fmla="*/ 73 h 109"/>
                <a:gd name="T64" fmla="*/ 0 w 90"/>
                <a:gd name="T65" fmla="*/ 61 h 109"/>
                <a:gd name="T66" fmla="*/ 34 w 90"/>
                <a:gd name="T67" fmla="*/ 8 h 10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0"/>
                <a:gd name="T103" fmla="*/ 0 h 109"/>
                <a:gd name="T104" fmla="*/ 90 w 90"/>
                <a:gd name="T105" fmla="*/ 109 h 10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0" h="109">
                  <a:moveTo>
                    <a:pt x="34" y="8"/>
                  </a:moveTo>
                  <a:lnTo>
                    <a:pt x="41" y="3"/>
                  </a:lnTo>
                  <a:lnTo>
                    <a:pt x="47" y="3"/>
                  </a:lnTo>
                  <a:lnTo>
                    <a:pt x="52" y="3"/>
                  </a:lnTo>
                  <a:lnTo>
                    <a:pt x="59" y="1"/>
                  </a:lnTo>
                  <a:lnTo>
                    <a:pt x="65" y="0"/>
                  </a:lnTo>
                  <a:lnTo>
                    <a:pt x="72" y="0"/>
                  </a:lnTo>
                  <a:lnTo>
                    <a:pt x="78" y="0"/>
                  </a:lnTo>
                  <a:lnTo>
                    <a:pt x="83" y="0"/>
                  </a:lnTo>
                  <a:lnTo>
                    <a:pt x="83" y="5"/>
                  </a:lnTo>
                  <a:lnTo>
                    <a:pt x="87" y="11"/>
                  </a:lnTo>
                  <a:lnTo>
                    <a:pt x="87" y="16"/>
                  </a:lnTo>
                  <a:lnTo>
                    <a:pt x="79" y="19"/>
                  </a:lnTo>
                  <a:lnTo>
                    <a:pt x="72" y="23"/>
                  </a:lnTo>
                  <a:lnTo>
                    <a:pt x="67" y="23"/>
                  </a:lnTo>
                  <a:lnTo>
                    <a:pt x="60" y="22"/>
                  </a:lnTo>
                  <a:lnTo>
                    <a:pt x="55" y="19"/>
                  </a:lnTo>
                  <a:lnTo>
                    <a:pt x="49" y="19"/>
                  </a:lnTo>
                  <a:lnTo>
                    <a:pt x="44" y="22"/>
                  </a:lnTo>
                  <a:lnTo>
                    <a:pt x="45" y="27"/>
                  </a:lnTo>
                  <a:lnTo>
                    <a:pt x="51" y="29"/>
                  </a:lnTo>
                  <a:lnTo>
                    <a:pt x="56" y="31"/>
                  </a:lnTo>
                  <a:lnTo>
                    <a:pt x="62" y="31"/>
                  </a:lnTo>
                  <a:lnTo>
                    <a:pt x="68" y="33"/>
                  </a:lnTo>
                  <a:lnTo>
                    <a:pt x="74" y="34"/>
                  </a:lnTo>
                  <a:lnTo>
                    <a:pt x="79" y="38"/>
                  </a:lnTo>
                  <a:lnTo>
                    <a:pt x="83" y="45"/>
                  </a:lnTo>
                  <a:lnTo>
                    <a:pt x="87" y="50"/>
                  </a:lnTo>
                  <a:lnTo>
                    <a:pt x="90" y="56"/>
                  </a:lnTo>
                  <a:lnTo>
                    <a:pt x="90" y="61"/>
                  </a:lnTo>
                  <a:lnTo>
                    <a:pt x="86" y="65"/>
                  </a:lnTo>
                  <a:lnTo>
                    <a:pt x="79" y="68"/>
                  </a:lnTo>
                  <a:lnTo>
                    <a:pt x="74" y="69"/>
                  </a:lnTo>
                  <a:lnTo>
                    <a:pt x="68" y="68"/>
                  </a:lnTo>
                  <a:lnTo>
                    <a:pt x="62" y="68"/>
                  </a:lnTo>
                  <a:lnTo>
                    <a:pt x="56" y="68"/>
                  </a:lnTo>
                  <a:lnTo>
                    <a:pt x="51" y="64"/>
                  </a:lnTo>
                  <a:lnTo>
                    <a:pt x="45" y="64"/>
                  </a:lnTo>
                  <a:lnTo>
                    <a:pt x="40" y="60"/>
                  </a:lnTo>
                  <a:lnTo>
                    <a:pt x="34" y="58"/>
                  </a:lnTo>
                  <a:lnTo>
                    <a:pt x="38" y="64"/>
                  </a:lnTo>
                  <a:lnTo>
                    <a:pt x="44" y="64"/>
                  </a:lnTo>
                  <a:lnTo>
                    <a:pt x="49" y="65"/>
                  </a:lnTo>
                  <a:lnTo>
                    <a:pt x="55" y="68"/>
                  </a:lnTo>
                  <a:lnTo>
                    <a:pt x="60" y="69"/>
                  </a:lnTo>
                  <a:lnTo>
                    <a:pt x="67" y="73"/>
                  </a:lnTo>
                  <a:lnTo>
                    <a:pt x="72" y="76"/>
                  </a:lnTo>
                  <a:lnTo>
                    <a:pt x="78" y="80"/>
                  </a:lnTo>
                  <a:lnTo>
                    <a:pt x="79" y="86"/>
                  </a:lnTo>
                  <a:lnTo>
                    <a:pt x="79" y="91"/>
                  </a:lnTo>
                  <a:lnTo>
                    <a:pt x="78" y="97"/>
                  </a:lnTo>
                  <a:lnTo>
                    <a:pt x="74" y="102"/>
                  </a:lnTo>
                  <a:lnTo>
                    <a:pt x="68" y="105"/>
                  </a:lnTo>
                  <a:lnTo>
                    <a:pt x="62" y="109"/>
                  </a:lnTo>
                  <a:lnTo>
                    <a:pt x="56" y="109"/>
                  </a:lnTo>
                  <a:lnTo>
                    <a:pt x="47" y="109"/>
                  </a:lnTo>
                  <a:lnTo>
                    <a:pt x="41" y="106"/>
                  </a:lnTo>
                  <a:lnTo>
                    <a:pt x="34" y="105"/>
                  </a:lnTo>
                  <a:lnTo>
                    <a:pt x="30" y="99"/>
                  </a:lnTo>
                  <a:lnTo>
                    <a:pt x="25" y="94"/>
                  </a:lnTo>
                  <a:lnTo>
                    <a:pt x="23" y="88"/>
                  </a:lnTo>
                  <a:lnTo>
                    <a:pt x="18" y="84"/>
                  </a:lnTo>
                  <a:lnTo>
                    <a:pt x="12" y="79"/>
                  </a:lnTo>
                  <a:lnTo>
                    <a:pt x="8" y="73"/>
                  </a:lnTo>
                  <a:lnTo>
                    <a:pt x="4" y="68"/>
                  </a:lnTo>
                  <a:lnTo>
                    <a:pt x="0" y="61"/>
                  </a:lnTo>
                  <a:lnTo>
                    <a:pt x="0" y="56"/>
                  </a:lnTo>
                  <a:lnTo>
                    <a:pt x="34" y="8"/>
                  </a:lnTo>
                  <a:close/>
                </a:path>
              </a:pathLst>
            </a:custGeom>
            <a:solidFill>
              <a:srgbClr val="000000"/>
            </a:solidFill>
            <a:ln w="9525">
              <a:noFill/>
              <a:round/>
              <a:headEnd/>
              <a:tailEnd/>
            </a:ln>
          </p:spPr>
          <p:txBody>
            <a:bodyPr/>
            <a:lstStyle/>
            <a:p>
              <a:endParaRPr lang="en-US"/>
            </a:p>
          </p:txBody>
        </p:sp>
        <p:sp>
          <p:nvSpPr>
            <p:cNvPr id="33843" name="Freeform 17"/>
            <p:cNvSpPr>
              <a:spLocks/>
            </p:cNvSpPr>
            <p:nvPr/>
          </p:nvSpPr>
          <p:spPr bwMode="auto">
            <a:xfrm>
              <a:off x="892" y="2402"/>
              <a:ext cx="59" cy="103"/>
            </a:xfrm>
            <a:custGeom>
              <a:avLst/>
              <a:gdLst>
                <a:gd name="T0" fmla="*/ 55 w 59"/>
                <a:gd name="T1" fmla="*/ 0 h 103"/>
                <a:gd name="T2" fmla="*/ 59 w 59"/>
                <a:gd name="T3" fmla="*/ 7 h 103"/>
                <a:gd name="T4" fmla="*/ 56 w 59"/>
                <a:gd name="T5" fmla="*/ 12 h 103"/>
                <a:gd name="T6" fmla="*/ 52 w 59"/>
                <a:gd name="T7" fmla="*/ 19 h 103"/>
                <a:gd name="T8" fmla="*/ 49 w 59"/>
                <a:gd name="T9" fmla="*/ 24 h 103"/>
                <a:gd name="T10" fmla="*/ 47 w 59"/>
                <a:gd name="T11" fmla="*/ 30 h 103"/>
                <a:gd name="T12" fmla="*/ 41 w 59"/>
                <a:gd name="T13" fmla="*/ 30 h 103"/>
                <a:gd name="T14" fmla="*/ 34 w 59"/>
                <a:gd name="T15" fmla="*/ 31 h 103"/>
                <a:gd name="T16" fmla="*/ 27 w 59"/>
                <a:gd name="T17" fmla="*/ 30 h 103"/>
                <a:gd name="T18" fmla="*/ 19 w 59"/>
                <a:gd name="T19" fmla="*/ 31 h 103"/>
                <a:gd name="T20" fmla="*/ 14 w 59"/>
                <a:gd name="T21" fmla="*/ 31 h 103"/>
                <a:gd name="T22" fmla="*/ 8 w 59"/>
                <a:gd name="T23" fmla="*/ 34 h 103"/>
                <a:gd name="T24" fmla="*/ 1 w 59"/>
                <a:gd name="T25" fmla="*/ 39 h 103"/>
                <a:gd name="T26" fmla="*/ 0 w 59"/>
                <a:gd name="T27" fmla="*/ 45 h 103"/>
                <a:gd name="T28" fmla="*/ 0 w 59"/>
                <a:gd name="T29" fmla="*/ 50 h 103"/>
                <a:gd name="T30" fmla="*/ 3 w 59"/>
                <a:gd name="T31" fmla="*/ 57 h 103"/>
                <a:gd name="T32" fmla="*/ 8 w 59"/>
                <a:gd name="T33" fmla="*/ 58 h 103"/>
                <a:gd name="T34" fmla="*/ 14 w 59"/>
                <a:gd name="T35" fmla="*/ 61 h 103"/>
                <a:gd name="T36" fmla="*/ 19 w 59"/>
                <a:gd name="T37" fmla="*/ 62 h 103"/>
                <a:gd name="T38" fmla="*/ 12 w 59"/>
                <a:gd name="T39" fmla="*/ 66 h 103"/>
                <a:gd name="T40" fmla="*/ 8 w 59"/>
                <a:gd name="T41" fmla="*/ 72 h 103"/>
                <a:gd name="T42" fmla="*/ 3 w 59"/>
                <a:gd name="T43" fmla="*/ 77 h 103"/>
                <a:gd name="T44" fmla="*/ 1 w 59"/>
                <a:gd name="T45" fmla="*/ 83 h 103"/>
                <a:gd name="T46" fmla="*/ 0 w 59"/>
                <a:gd name="T47" fmla="*/ 88 h 103"/>
                <a:gd name="T48" fmla="*/ 0 w 59"/>
                <a:gd name="T49" fmla="*/ 94 h 103"/>
                <a:gd name="T50" fmla="*/ 1 w 59"/>
                <a:gd name="T51" fmla="*/ 99 h 103"/>
                <a:gd name="T52" fmla="*/ 8 w 59"/>
                <a:gd name="T53" fmla="*/ 103 h 103"/>
                <a:gd name="T54" fmla="*/ 14 w 59"/>
                <a:gd name="T55" fmla="*/ 102 h 103"/>
                <a:gd name="T56" fmla="*/ 19 w 59"/>
                <a:gd name="T57" fmla="*/ 98 h 103"/>
                <a:gd name="T58" fmla="*/ 25 w 59"/>
                <a:gd name="T59" fmla="*/ 94 h 103"/>
                <a:gd name="T60" fmla="*/ 30 w 59"/>
                <a:gd name="T61" fmla="*/ 88 h 103"/>
                <a:gd name="T62" fmla="*/ 34 w 59"/>
                <a:gd name="T63" fmla="*/ 83 h 103"/>
                <a:gd name="T64" fmla="*/ 38 w 59"/>
                <a:gd name="T65" fmla="*/ 77 h 103"/>
                <a:gd name="T66" fmla="*/ 41 w 59"/>
                <a:gd name="T67" fmla="*/ 72 h 103"/>
                <a:gd name="T68" fmla="*/ 45 w 59"/>
                <a:gd name="T69" fmla="*/ 66 h 103"/>
                <a:gd name="T70" fmla="*/ 49 w 59"/>
                <a:gd name="T71" fmla="*/ 61 h 103"/>
                <a:gd name="T72" fmla="*/ 52 w 59"/>
                <a:gd name="T73" fmla="*/ 54 h 103"/>
                <a:gd name="T74" fmla="*/ 52 w 59"/>
                <a:gd name="T75" fmla="*/ 49 h 103"/>
                <a:gd name="T76" fmla="*/ 55 w 59"/>
                <a:gd name="T77" fmla="*/ 42 h 103"/>
                <a:gd name="T78" fmla="*/ 56 w 59"/>
                <a:gd name="T79" fmla="*/ 35 h 103"/>
                <a:gd name="T80" fmla="*/ 55 w 59"/>
                <a:gd name="T81" fmla="*/ 27 h 103"/>
                <a:gd name="T82" fmla="*/ 52 w 59"/>
                <a:gd name="T83" fmla="*/ 22 h 103"/>
                <a:gd name="T84" fmla="*/ 55 w 59"/>
                <a:gd name="T85" fmla="*/ 0 h 10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9"/>
                <a:gd name="T130" fmla="*/ 0 h 103"/>
                <a:gd name="T131" fmla="*/ 59 w 59"/>
                <a:gd name="T132" fmla="*/ 103 h 10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9" h="103">
                  <a:moveTo>
                    <a:pt x="55" y="0"/>
                  </a:moveTo>
                  <a:lnTo>
                    <a:pt x="59" y="7"/>
                  </a:lnTo>
                  <a:lnTo>
                    <a:pt x="56" y="12"/>
                  </a:lnTo>
                  <a:lnTo>
                    <a:pt x="52" y="19"/>
                  </a:lnTo>
                  <a:lnTo>
                    <a:pt x="49" y="24"/>
                  </a:lnTo>
                  <a:lnTo>
                    <a:pt x="47" y="30"/>
                  </a:lnTo>
                  <a:lnTo>
                    <a:pt x="41" y="30"/>
                  </a:lnTo>
                  <a:lnTo>
                    <a:pt x="34" y="31"/>
                  </a:lnTo>
                  <a:lnTo>
                    <a:pt x="27" y="30"/>
                  </a:lnTo>
                  <a:lnTo>
                    <a:pt x="19" y="31"/>
                  </a:lnTo>
                  <a:lnTo>
                    <a:pt x="14" y="31"/>
                  </a:lnTo>
                  <a:lnTo>
                    <a:pt x="8" y="34"/>
                  </a:lnTo>
                  <a:lnTo>
                    <a:pt x="1" y="39"/>
                  </a:lnTo>
                  <a:lnTo>
                    <a:pt x="0" y="45"/>
                  </a:lnTo>
                  <a:lnTo>
                    <a:pt x="0" y="50"/>
                  </a:lnTo>
                  <a:lnTo>
                    <a:pt x="3" y="57"/>
                  </a:lnTo>
                  <a:lnTo>
                    <a:pt x="8" y="58"/>
                  </a:lnTo>
                  <a:lnTo>
                    <a:pt x="14" y="61"/>
                  </a:lnTo>
                  <a:lnTo>
                    <a:pt x="19" y="62"/>
                  </a:lnTo>
                  <a:lnTo>
                    <a:pt x="12" y="66"/>
                  </a:lnTo>
                  <a:lnTo>
                    <a:pt x="8" y="72"/>
                  </a:lnTo>
                  <a:lnTo>
                    <a:pt x="3" y="77"/>
                  </a:lnTo>
                  <a:lnTo>
                    <a:pt x="1" y="83"/>
                  </a:lnTo>
                  <a:lnTo>
                    <a:pt x="0" y="88"/>
                  </a:lnTo>
                  <a:lnTo>
                    <a:pt x="0" y="94"/>
                  </a:lnTo>
                  <a:lnTo>
                    <a:pt x="1" y="99"/>
                  </a:lnTo>
                  <a:lnTo>
                    <a:pt x="8" y="103"/>
                  </a:lnTo>
                  <a:lnTo>
                    <a:pt x="14" y="102"/>
                  </a:lnTo>
                  <a:lnTo>
                    <a:pt x="19" y="98"/>
                  </a:lnTo>
                  <a:lnTo>
                    <a:pt x="25" y="94"/>
                  </a:lnTo>
                  <a:lnTo>
                    <a:pt x="30" y="88"/>
                  </a:lnTo>
                  <a:lnTo>
                    <a:pt x="34" y="83"/>
                  </a:lnTo>
                  <a:lnTo>
                    <a:pt x="38" y="77"/>
                  </a:lnTo>
                  <a:lnTo>
                    <a:pt x="41" y="72"/>
                  </a:lnTo>
                  <a:lnTo>
                    <a:pt x="45" y="66"/>
                  </a:lnTo>
                  <a:lnTo>
                    <a:pt x="49" y="61"/>
                  </a:lnTo>
                  <a:lnTo>
                    <a:pt x="52" y="54"/>
                  </a:lnTo>
                  <a:lnTo>
                    <a:pt x="52" y="49"/>
                  </a:lnTo>
                  <a:lnTo>
                    <a:pt x="55" y="42"/>
                  </a:lnTo>
                  <a:lnTo>
                    <a:pt x="56" y="35"/>
                  </a:lnTo>
                  <a:lnTo>
                    <a:pt x="55" y="27"/>
                  </a:lnTo>
                  <a:lnTo>
                    <a:pt x="52" y="22"/>
                  </a:lnTo>
                  <a:lnTo>
                    <a:pt x="55" y="0"/>
                  </a:lnTo>
                  <a:close/>
                </a:path>
              </a:pathLst>
            </a:custGeom>
            <a:solidFill>
              <a:srgbClr val="000000"/>
            </a:solidFill>
            <a:ln w="9525">
              <a:noFill/>
              <a:round/>
              <a:headEnd/>
              <a:tailEnd/>
            </a:ln>
          </p:spPr>
          <p:txBody>
            <a:bodyPr/>
            <a:lstStyle/>
            <a:p>
              <a:endParaRPr lang="en-US"/>
            </a:p>
          </p:txBody>
        </p:sp>
      </p:grpSp>
      <p:grpSp>
        <p:nvGrpSpPr>
          <p:cNvPr id="4" name="Group 18"/>
          <p:cNvGrpSpPr>
            <a:grpSpLocks/>
          </p:cNvGrpSpPr>
          <p:nvPr/>
        </p:nvGrpSpPr>
        <p:grpSpPr bwMode="auto">
          <a:xfrm>
            <a:off x="9144000" y="1371600"/>
            <a:ext cx="1447800" cy="4953000"/>
            <a:chOff x="1417" y="1584"/>
            <a:chExt cx="1271" cy="1688"/>
          </a:xfrm>
        </p:grpSpPr>
        <p:grpSp>
          <p:nvGrpSpPr>
            <p:cNvPr id="5" name="Group 19"/>
            <p:cNvGrpSpPr>
              <a:grpSpLocks/>
            </p:cNvGrpSpPr>
            <p:nvPr/>
          </p:nvGrpSpPr>
          <p:grpSpPr bwMode="auto">
            <a:xfrm>
              <a:off x="1586" y="1927"/>
              <a:ext cx="1102" cy="1345"/>
              <a:chOff x="1586" y="1927"/>
              <a:chExt cx="1102" cy="1345"/>
            </a:xfrm>
          </p:grpSpPr>
          <p:sp>
            <p:nvSpPr>
              <p:cNvPr id="33807" name="Freeform 20"/>
              <p:cNvSpPr>
                <a:spLocks/>
              </p:cNvSpPr>
              <p:nvPr/>
            </p:nvSpPr>
            <p:spPr bwMode="auto">
              <a:xfrm>
                <a:off x="2460" y="2599"/>
                <a:ext cx="220" cy="634"/>
              </a:xfrm>
              <a:custGeom>
                <a:avLst/>
                <a:gdLst>
                  <a:gd name="T0" fmla="*/ 54 w 220"/>
                  <a:gd name="T1" fmla="*/ 0 h 634"/>
                  <a:gd name="T2" fmla="*/ 76 w 220"/>
                  <a:gd name="T3" fmla="*/ 95 h 634"/>
                  <a:gd name="T4" fmla="*/ 99 w 220"/>
                  <a:gd name="T5" fmla="*/ 188 h 634"/>
                  <a:gd name="T6" fmla="*/ 124 w 220"/>
                  <a:gd name="T7" fmla="*/ 299 h 634"/>
                  <a:gd name="T8" fmla="*/ 147 w 220"/>
                  <a:gd name="T9" fmla="*/ 380 h 634"/>
                  <a:gd name="T10" fmla="*/ 220 w 220"/>
                  <a:gd name="T11" fmla="*/ 606 h 634"/>
                  <a:gd name="T12" fmla="*/ 204 w 220"/>
                  <a:gd name="T13" fmla="*/ 625 h 634"/>
                  <a:gd name="T14" fmla="*/ 186 w 220"/>
                  <a:gd name="T15" fmla="*/ 634 h 634"/>
                  <a:gd name="T16" fmla="*/ 165 w 220"/>
                  <a:gd name="T17" fmla="*/ 634 h 634"/>
                  <a:gd name="T18" fmla="*/ 139 w 220"/>
                  <a:gd name="T19" fmla="*/ 615 h 634"/>
                  <a:gd name="T20" fmla="*/ 130 w 220"/>
                  <a:gd name="T21" fmla="*/ 592 h 634"/>
                  <a:gd name="T22" fmla="*/ 69 w 220"/>
                  <a:gd name="T23" fmla="*/ 347 h 634"/>
                  <a:gd name="T24" fmla="*/ 22 w 220"/>
                  <a:gd name="T25" fmla="*/ 167 h 634"/>
                  <a:gd name="T26" fmla="*/ 0 w 220"/>
                  <a:gd name="T27" fmla="*/ 93 h 634"/>
                  <a:gd name="T28" fmla="*/ 1 w 220"/>
                  <a:gd name="T29" fmla="*/ 98 h 634"/>
                  <a:gd name="T30" fmla="*/ 31 w 220"/>
                  <a:gd name="T31" fmla="*/ 42 h 634"/>
                  <a:gd name="T32" fmla="*/ 54 w 220"/>
                  <a:gd name="T33" fmla="*/ 0 h 6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0"/>
                  <a:gd name="T52" fmla="*/ 0 h 634"/>
                  <a:gd name="T53" fmla="*/ 220 w 220"/>
                  <a:gd name="T54" fmla="*/ 634 h 63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0" h="634">
                    <a:moveTo>
                      <a:pt x="54" y="0"/>
                    </a:moveTo>
                    <a:lnTo>
                      <a:pt x="76" y="95"/>
                    </a:lnTo>
                    <a:lnTo>
                      <a:pt x="99" y="188"/>
                    </a:lnTo>
                    <a:lnTo>
                      <a:pt x="124" y="299"/>
                    </a:lnTo>
                    <a:lnTo>
                      <a:pt x="147" y="380"/>
                    </a:lnTo>
                    <a:lnTo>
                      <a:pt x="220" y="606"/>
                    </a:lnTo>
                    <a:lnTo>
                      <a:pt x="204" y="625"/>
                    </a:lnTo>
                    <a:lnTo>
                      <a:pt x="186" y="634"/>
                    </a:lnTo>
                    <a:lnTo>
                      <a:pt x="165" y="634"/>
                    </a:lnTo>
                    <a:lnTo>
                      <a:pt x="139" y="615"/>
                    </a:lnTo>
                    <a:lnTo>
                      <a:pt x="130" y="592"/>
                    </a:lnTo>
                    <a:lnTo>
                      <a:pt x="69" y="347"/>
                    </a:lnTo>
                    <a:lnTo>
                      <a:pt x="22" y="167"/>
                    </a:lnTo>
                    <a:lnTo>
                      <a:pt x="0" y="93"/>
                    </a:lnTo>
                    <a:lnTo>
                      <a:pt x="1" y="98"/>
                    </a:lnTo>
                    <a:lnTo>
                      <a:pt x="31" y="42"/>
                    </a:lnTo>
                    <a:lnTo>
                      <a:pt x="54" y="0"/>
                    </a:lnTo>
                    <a:close/>
                  </a:path>
                </a:pathLst>
              </a:custGeom>
              <a:solidFill>
                <a:srgbClr val="CC9900"/>
              </a:solidFill>
              <a:ln w="9525">
                <a:noFill/>
                <a:round/>
                <a:headEnd/>
                <a:tailEnd/>
              </a:ln>
            </p:spPr>
            <p:txBody>
              <a:bodyPr/>
              <a:lstStyle/>
              <a:p>
                <a:endParaRPr lang="en-US"/>
              </a:p>
            </p:txBody>
          </p:sp>
          <p:sp>
            <p:nvSpPr>
              <p:cNvPr id="33808" name="Freeform 21"/>
              <p:cNvSpPr>
                <a:spLocks/>
              </p:cNvSpPr>
              <p:nvPr/>
            </p:nvSpPr>
            <p:spPr bwMode="auto">
              <a:xfrm>
                <a:off x="1591" y="2836"/>
                <a:ext cx="770" cy="427"/>
              </a:xfrm>
              <a:custGeom>
                <a:avLst/>
                <a:gdLst>
                  <a:gd name="T0" fmla="*/ 187 w 770"/>
                  <a:gd name="T1" fmla="*/ 24 h 427"/>
                  <a:gd name="T2" fmla="*/ 58 w 770"/>
                  <a:gd name="T3" fmla="*/ 0 h 427"/>
                  <a:gd name="T4" fmla="*/ 54 w 770"/>
                  <a:gd name="T5" fmla="*/ 3 h 427"/>
                  <a:gd name="T6" fmla="*/ 48 w 770"/>
                  <a:gd name="T7" fmla="*/ 20 h 427"/>
                  <a:gd name="T8" fmla="*/ 45 w 770"/>
                  <a:gd name="T9" fmla="*/ 24 h 427"/>
                  <a:gd name="T10" fmla="*/ 45 w 770"/>
                  <a:gd name="T11" fmla="*/ 59 h 427"/>
                  <a:gd name="T12" fmla="*/ 112 w 770"/>
                  <a:gd name="T13" fmla="*/ 74 h 427"/>
                  <a:gd name="T14" fmla="*/ 15 w 770"/>
                  <a:gd name="T15" fmla="*/ 277 h 427"/>
                  <a:gd name="T16" fmla="*/ 0 w 770"/>
                  <a:gd name="T17" fmla="*/ 307 h 427"/>
                  <a:gd name="T18" fmla="*/ 10 w 770"/>
                  <a:gd name="T19" fmla="*/ 321 h 427"/>
                  <a:gd name="T20" fmla="*/ 6 w 770"/>
                  <a:gd name="T21" fmla="*/ 321 h 427"/>
                  <a:gd name="T22" fmla="*/ 54 w 770"/>
                  <a:gd name="T23" fmla="*/ 330 h 427"/>
                  <a:gd name="T24" fmla="*/ 60 w 770"/>
                  <a:gd name="T25" fmla="*/ 321 h 427"/>
                  <a:gd name="T26" fmla="*/ 90 w 770"/>
                  <a:gd name="T27" fmla="*/ 235 h 427"/>
                  <a:gd name="T28" fmla="*/ 123 w 770"/>
                  <a:gd name="T29" fmla="*/ 146 h 427"/>
                  <a:gd name="T30" fmla="*/ 159 w 770"/>
                  <a:gd name="T31" fmla="*/ 80 h 427"/>
                  <a:gd name="T32" fmla="*/ 293 w 770"/>
                  <a:gd name="T33" fmla="*/ 98 h 427"/>
                  <a:gd name="T34" fmla="*/ 406 w 770"/>
                  <a:gd name="T35" fmla="*/ 119 h 427"/>
                  <a:gd name="T36" fmla="*/ 517 w 770"/>
                  <a:gd name="T37" fmla="*/ 144 h 427"/>
                  <a:gd name="T38" fmla="*/ 598 w 770"/>
                  <a:gd name="T39" fmla="*/ 165 h 427"/>
                  <a:gd name="T40" fmla="*/ 605 w 770"/>
                  <a:gd name="T41" fmla="*/ 259 h 427"/>
                  <a:gd name="T42" fmla="*/ 611 w 770"/>
                  <a:gd name="T43" fmla="*/ 402 h 427"/>
                  <a:gd name="T44" fmla="*/ 614 w 770"/>
                  <a:gd name="T45" fmla="*/ 421 h 427"/>
                  <a:gd name="T46" fmla="*/ 625 w 770"/>
                  <a:gd name="T47" fmla="*/ 424 h 427"/>
                  <a:gd name="T48" fmla="*/ 670 w 770"/>
                  <a:gd name="T49" fmla="*/ 427 h 427"/>
                  <a:gd name="T50" fmla="*/ 679 w 770"/>
                  <a:gd name="T51" fmla="*/ 414 h 427"/>
                  <a:gd name="T52" fmla="*/ 679 w 770"/>
                  <a:gd name="T53" fmla="*/ 327 h 427"/>
                  <a:gd name="T54" fmla="*/ 667 w 770"/>
                  <a:gd name="T55" fmla="*/ 235 h 427"/>
                  <a:gd name="T56" fmla="*/ 659 w 770"/>
                  <a:gd name="T57" fmla="*/ 179 h 427"/>
                  <a:gd name="T58" fmla="*/ 745 w 770"/>
                  <a:gd name="T59" fmla="*/ 205 h 427"/>
                  <a:gd name="T60" fmla="*/ 755 w 770"/>
                  <a:gd name="T61" fmla="*/ 197 h 427"/>
                  <a:gd name="T62" fmla="*/ 770 w 770"/>
                  <a:gd name="T63" fmla="*/ 150 h 427"/>
                  <a:gd name="T64" fmla="*/ 760 w 770"/>
                  <a:gd name="T65" fmla="*/ 138 h 427"/>
                  <a:gd name="T66" fmla="*/ 613 w 770"/>
                  <a:gd name="T67" fmla="*/ 105 h 427"/>
                  <a:gd name="T68" fmla="*/ 187 w 770"/>
                  <a:gd name="T69" fmla="*/ 24 h 4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70"/>
                  <a:gd name="T106" fmla="*/ 0 h 427"/>
                  <a:gd name="T107" fmla="*/ 770 w 770"/>
                  <a:gd name="T108" fmla="*/ 427 h 4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70" h="427">
                    <a:moveTo>
                      <a:pt x="187" y="24"/>
                    </a:moveTo>
                    <a:lnTo>
                      <a:pt x="58" y="0"/>
                    </a:lnTo>
                    <a:lnTo>
                      <a:pt x="54" y="3"/>
                    </a:lnTo>
                    <a:lnTo>
                      <a:pt x="48" y="20"/>
                    </a:lnTo>
                    <a:lnTo>
                      <a:pt x="45" y="24"/>
                    </a:lnTo>
                    <a:lnTo>
                      <a:pt x="45" y="59"/>
                    </a:lnTo>
                    <a:lnTo>
                      <a:pt x="112" y="74"/>
                    </a:lnTo>
                    <a:lnTo>
                      <a:pt x="15" y="277"/>
                    </a:lnTo>
                    <a:lnTo>
                      <a:pt x="0" y="307"/>
                    </a:lnTo>
                    <a:lnTo>
                      <a:pt x="10" y="321"/>
                    </a:lnTo>
                    <a:lnTo>
                      <a:pt x="6" y="321"/>
                    </a:lnTo>
                    <a:lnTo>
                      <a:pt x="54" y="330"/>
                    </a:lnTo>
                    <a:lnTo>
                      <a:pt x="60" y="321"/>
                    </a:lnTo>
                    <a:lnTo>
                      <a:pt x="90" y="235"/>
                    </a:lnTo>
                    <a:lnTo>
                      <a:pt x="123" y="146"/>
                    </a:lnTo>
                    <a:lnTo>
                      <a:pt x="159" y="80"/>
                    </a:lnTo>
                    <a:lnTo>
                      <a:pt x="293" y="98"/>
                    </a:lnTo>
                    <a:lnTo>
                      <a:pt x="406" y="119"/>
                    </a:lnTo>
                    <a:lnTo>
                      <a:pt x="517" y="144"/>
                    </a:lnTo>
                    <a:lnTo>
                      <a:pt x="598" y="165"/>
                    </a:lnTo>
                    <a:lnTo>
                      <a:pt x="605" y="259"/>
                    </a:lnTo>
                    <a:lnTo>
                      <a:pt x="611" y="402"/>
                    </a:lnTo>
                    <a:lnTo>
                      <a:pt x="614" y="421"/>
                    </a:lnTo>
                    <a:lnTo>
                      <a:pt x="625" y="424"/>
                    </a:lnTo>
                    <a:lnTo>
                      <a:pt x="670" y="427"/>
                    </a:lnTo>
                    <a:lnTo>
                      <a:pt x="679" y="414"/>
                    </a:lnTo>
                    <a:lnTo>
                      <a:pt x="679" y="327"/>
                    </a:lnTo>
                    <a:lnTo>
                      <a:pt x="667" y="235"/>
                    </a:lnTo>
                    <a:lnTo>
                      <a:pt x="659" y="179"/>
                    </a:lnTo>
                    <a:lnTo>
                      <a:pt x="745" y="205"/>
                    </a:lnTo>
                    <a:lnTo>
                      <a:pt x="755" y="197"/>
                    </a:lnTo>
                    <a:lnTo>
                      <a:pt x="770" y="150"/>
                    </a:lnTo>
                    <a:lnTo>
                      <a:pt x="760" y="138"/>
                    </a:lnTo>
                    <a:lnTo>
                      <a:pt x="613" y="105"/>
                    </a:lnTo>
                    <a:lnTo>
                      <a:pt x="187" y="24"/>
                    </a:lnTo>
                    <a:close/>
                  </a:path>
                </a:pathLst>
              </a:custGeom>
              <a:solidFill>
                <a:srgbClr val="CC9900"/>
              </a:solidFill>
              <a:ln w="9525">
                <a:noFill/>
                <a:round/>
                <a:headEnd/>
                <a:tailEnd/>
              </a:ln>
            </p:spPr>
            <p:txBody>
              <a:bodyPr/>
              <a:lstStyle/>
              <a:p>
                <a:endParaRPr lang="en-US"/>
              </a:p>
            </p:txBody>
          </p:sp>
          <p:sp>
            <p:nvSpPr>
              <p:cNvPr id="33809" name="Freeform 22"/>
              <p:cNvSpPr>
                <a:spLocks/>
              </p:cNvSpPr>
              <p:nvPr/>
            </p:nvSpPr>
            <p:spPr bwMode="auto">
              <a:xfrm>
                <a:off x="1678" y="1936"/>
                <a:ext cx="899" cy="1002"/>
              </a:xfrm>
              <a:custGeom>
                <a:avLst/>
                <a:gdLst>
                  <a:gd name="T0" fmla="*/ 12 w 899"/>
                  <a:gd name="T1" fmla="*/ 417 h 1002"/>
                  <a:gd name="T2" fmla="*/ 48 w 899"/>
                  <a:gd name="T3" fmla="*/ 306 h 1002"/>
                  <a:gd name="T4" fmla="*/ 91 w 899"/>
                  <a:gd name="T5" fmla="*/ 227 h 1002"/>
                  <a:gd name="T6" fmla="*/ 139 w 899"/>
                  <a:gd name="T7" fmla="*/ 159 h 1002"/>
                  <a:gd name="T8" fmla="*/ 192 w 899"/>
                  <a:gd name="T9" fmla="*/ 95 h 1002"/>
                  <a:gd name="T10" fmla="*/ 238 w 899"/>
                  <a:gd name="T11" fmla="*/ 60 h 1002"/>
                  <a:gd name="T12" fmla="*/ 299 w 899"/>
                  <a:gd name="T13" fmla="*/ 29 h 1002"/>
                  <a:gd name="T14" fmla="*/ 362 w 899"/>
                  <a:gd name="T15" fmla="*/ 5 h 1002"/>
                  <a:gd name="T16" fmla="*/ 437 w 899"/>
                  <a:gd name="T17" fmla="*/ 0 h 1002"/>
                  <a:gd name="T18" fmla="*/ 529 w 899"/>
                  <a:gd name="T19" fmla="*/ 3 h 1002"/>
                  <a:gd name="T20" fmla="*/ 607 w 899"/>
                  <a:gd name="T21" fmla="*/ 18 h 1002"/>
                  <a:gd name="T22" fmla="*/ 667 w 899"/>
                  <a:gd name="T23" fmla="*/ 44 h 1002"/>
                  <a:gd name="T24" fmla="*/ 733 w 899"/>
                  <a:gd name="T25" fmla="*/ 75 h 1002"/>
                  <a:gd name="T26" fmla="*/ 800 w 899"/>
                  <a:gd name="T27" fmla="*/ 123 h 1002"/>
                  <a:gd name="T28" fmla="*/ 845 w 899"/>
                  <a:gd name="T29" fmla="*/ 171 h 1002"/>
                  <a:gd name="T30" fmla="*/ 872 w 899"/>
                  <a:gd name="T31" fmla="*/ 216 h 1002"/>
                  <a:gd name="T32" fmla="*/ 890 w 899"/>
                  <a:gd name="T33" fmla="*/ 287 h 1002"/>
                  <a:gd name="T34" fmla="*/ 899 w 899"/>
                  <a:gd name="T35" fmla="*/ 342 h 1002"/>
                  <a:gd name="T36" fmla="*/ 894 w 899"/>
                  <a:gd name="T37" fmla="*/ 419 h 1002"/>
                  <a:gd name="T38" fmla="*/ 887 w 899"/>
                  <a:gd name="T39" fmla="*/ 492 h 1002"/>
                  <a:gd name="T40" fmla="*/ 875 w 899"/>
                  <a:gd name="T41" fmla="*/ 553 h 1002"/>
                  <a:gd name="T42" fmla="*/ 848 w 899"/>
                  <a:gd name="T43" fmla="*/ 631 h 1002"/>
                  <a:gd name="T44" fmla="*/ 816 w 899"/>
                  <a:gd name="T45" fmla="*/ 699 h 1002"/>
                  <a:gd name="T46" fmla="*/ 773 w 899"/>
                  <a:gd name="T47" fmla="*/ 782 h 1002"/>
                  <a:gd name="T48" fmla="*/ 736 w 899"/>
                  <a:gd name="T49" fmla="*/ 834 h 1002"/>
                  <a:gd name="T50" fmla="*/ 691 w 899"/>
                  <a:gd name="T51" fmla="*/ 887 h 1002"/>
                  <a:gd name="T52" fmla="*/ 640 w 899"/>
                  <a:gd name="T53" fmla="*/ 936 h 1002"/>
                  <a:gd name="T54" fmla="*/ 578 w 899"/>
                  <a:gd name="T55" fmla="*/ 981 h 1002"/>
                  <a:gd name="T56" fmla="*/ 496 w 899"/>
                  <a:gd name="T57" fmla="*/ 999 h 1002"/>
                  <a:gd name="T58" fmla="*/ 409 w 899"/>
                  <a:gd name="T59" fmla="*/ 1002 h 1002"/>
                  <a:gd name="T60" fmla="*/ 341 w 899"/>
                  <a:gd name="T61" fmla="*/ 995 h 1002"/>
                  <a:gd name="T62" fmla="*/ 274 w 899"/>
                  <a:gd name="T63" fmla="*/ 983 h 1002"/>
                  <a:gd name="T64" fmla="*/ 218 w 899"/>
                  <a:gd name="T65" fmla="*/ 971 h 1002"/>
                  <a:gd name="T66" fmla="*/ 157 w 899"/>
                  <a:gd name="T67" fmla="*/ 945 h 1002"/>
                  <a:gd name="T68" fmla="*/ 105 w 899"/>
                  <a:gd name="T69" fmla="*/ 909 h 1002"/>
                  <a:gd name="T70" fmla="*/ 72 w 899"/>
                  <a:gd name="T71" fmla="*/ 866 h 1002"/>
                  <a:gd name="T72" fmla="*/ 45 w 899"/>
                  <a:gd name="T73" fmla="*/ 801 h 1002"/>
                  <a:gd name="T74" fmla="*/ 24 w 899"/>
                  <a:gd name="T75" fmla="*/ 729 h 1002"/>
                  <a:gd name="T76" fmla="*/ 12 w 899"/>
                  <a:gd name="T77" fmla="*/ 634 h 1002"/>
                  <a:gd name="T78" fmla="*/ 1 w 899"/>
                  <a:gd name="T79" fmla="*/ 558 h 1002"/>
                  <a:gd name="T80" fmla="*/ 0 w 899"/>
                  <a:gd name="T81" fmla="*/ 494 h 1002"/>
                  <a:gd name="T82" fmla="*/ 6 w 899"/>
                  <a:gd name="T83" fmla="*/ 447 h 1002"/>
                  <a:gd name="T84" fmla="*/ 12 w 899"/>
                  <a:gd name="T85" fmla="*/ 417 h 10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9"/>
                  <a:gd name="T130" fmla="*/ 0 h 1002"/>
                  <a:gd name="T131" fmla="*/ 899 w 899"/>
                  <a:gd name="T132" fmla="*/ 1002 h 100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9" h="1002">
                    <a:moveTo>
                      <a:pt x="12" y="417"/>
                    </a:moveTo>
                    <a:lnTo>
                      <a:pt x="48" y="306"/>
                    </a:lnTo>
                    <a:lnTo>
                      <a:pt x="91" y="227"/>
                    </a:lnTo>
                    <a:lnTo>
                      <a:pt x="139" y="159"/>
                    </a:lnTo>
                    <a:lnTo>
                      <a:pt x="192" y="95"/>
                    </a:lnTo>
                    <a:lnTo>
                      <a:pt x="238" y="60"/>
                    </a:lnTo>
                    <a:lnTo>
                      <a:pt x="299" y="29"/>
                    </a:lnTo>
                    <a:lnTo>
                      <a:pt x="362" y="5"/>
                    </a:lnTo>
                    <a:lnTo>
                      <a:pt x="437" y="0"/>
                    </a:lnTo>
                    <a:lnTo>
                      <a:pt x="529" y="3"/>
                    </a:lnTo>
                    <a:lnTo>
                      <a:pt x="607" y="18"/>
                    </a:lnTo>
                    <a:lnTo>
                      <a:pt x="667" y="44"/>
                    </a:lnTo>
                    <a:lnTo>
                      <a:pt x="733" y="75"/>
                    </a:lnTo>
                    <a:lnTo>
                      <a:pt x="800" y="123"/>
                    </a:lnTo>
                    <a:lnTo>
                      <a:pt x="845" y="171"/>
                    </a:lnTo>
                    <a:lnTo>
                      <a:pt x="872" y="216"/>
                    </a:lnTo>
                    <a:lnTo>
                      <a:pt x="890" y="287"/>
                    </a:lnTo>
                    <a:lnTo>
                      <a:pt x="899" y="342"/>
                    </a:lnTo>
                    <a:lnTo>
                      <a:pt x="894" y="419"/>
                    </a:lnTo>
                    <a:lnTo>
                      <a:pt x="887" y="492"/>
                    </a:lnTo>
                    <a:lnTo>
                      <a:pt x="875" y="553"/>
                    </a:lnTo>
                    <a:lnTo>
                      <a:pt x="848" y="631"/>
                    </a:lnTo>
                    <a:lnTo>
                      <a:pt x="816" y="699"/>
                    </a:lnTo>
                    <a:lnTo>
                      <a:pt x="773" y="782"/>
                    </a:lnTo>
                    <a:lnTo>
                      <a:pt x="736" y="834"/>
                    </a:lnTo>
                    <a:lnTo>
                      <a:pt x="691" y="887"/>
                    </a:lnTo>
                    <a:lnTo>
                      <a:pt x="640" y="936"/>
                    </a:lnTo>
                    <a:lnTo>
                      <a:pt x="578" y="981"/>
                    </a:lnTo>
                    <a:lnTo>
                      <a:pt x="496" y="999"/>
                    </a:lnTo>
                    <a:lnTo>
                      <a:pt x="409" y="1002"/>
                    </a:lnTo>
                    <a:lnTo>
                      <a:pt x="341" y="995"/>
                    </a:lnTo>
                    <a:lnTo>
                      <a:pt x="274" y="983"/>
                    </a:lnTo>
                    <a:lnTo>
                      <a:pt x="218" y="971"/>
                    </a:lnTo>
                    <a:lnTo>
                      <a:pt x="157" y="945"/>
                    </a:lnTo>
                    <a:lnTo>
                      <a:pt x="105" y="909"/>
                    </a:lnTo>
                    <a:lnTo>
                      <a:pt x="72" y="866"/>
                    </a:lnTo>
                    <a:lnTo>
                      <a:pt x="45" y="801"/>
                    </a:lnTo>
                    <a:lnTo>
                      <a:pt x="24" y="729"/>
                    </a:lnTo>
                    <a:lnTo>
                      <a:pt x="12" y="634"/>
                    </a:lnTo>
                    <a:lnTo>
                      <a:pt x="1" y="558"/>
                    </a:lnTo>
                    <a:lnTo>
                      <a:pt x="0" y="494"/>
                    </a:lnTo>
                    <a:lnTo>
                      <a:pt x="6" y="447"/>
                    </a:lnTo>
                    <a:lnTo>
                      <a:pt x="12" y="417"/>
                    </a:lnTo>
                    <a:close/>
                  </a:path>
                </a:pathLst>
              </a:custGeom>
              <a:blipFill dpi="0" rotWithShape="0">
                <a:blip r:embed="rId2"/>
                <a:srcRect/>
                <a:tile tx="0" ty="0" sx="100000" sy="100000" flip="none" algn="tl"/>
              </a:blipFill>
              <a:ln w="9525">
                <a:noFill/>
                <a:round/>
                <a:headEnd/>
                <a:tailEnd/>
              </a:ln>
            </p:spPr>
            <p:txBody>
              <a:bodyPr/>
              <a:lstStyle/>
              <a:p>
                <a:endParaRPr lang="en-US"/>
              </a:p>
            </p:txBody>
          </p:sp>
          <p:sp>
            <p:nvSpPr>
              <p:cNvPr id="33810" name="Freeform 23"/>
              <p:cNvSpPr>
                <a:spLocks/>
              </p:cNvSpPr>
              <p:nvPr/>
            </p:nvSpPr>
            <p:spPr bwMode="auto">
              <a:xfrm>
                <a:off x="1762" y="2137"/>
                <a:ext cx="698" cy="626"/>
              </a:xfrm>
              <a:custGeom>
                <a:avLst/>
                <a:gdLst>
                  <a:gd name="T0" fmla="*/ 161 w 698"/>
                  <a:gd name="T1" fmla="*/ 0 h 626"/>
                  <a:gd name="T2" fmla="*/ 214 w 698"/>
                  <a:gd name="T3" fmla="*/ 8 h 626"/>
                  <a:gd name="T4" fmla="*/ 280 w 698"/>
                  <a:gd name="T5" fmla="*/ 18 h 626"/>
                  <a:gd name="T6" fmla="*/ 382 w 698"/>
                  <a:gd name="T7" fmla="*/ 29 h 626"/>
                  <a:gd name="T8" fmla="*/ 473 w 698"/>
                  <a:gd name="T9" fmla="*/ 33 h 626"/>
                  <a:gd name="T10" fmla="*/ 587 w 698"/>
                  <a:gd name="T11" fmla="*/ 35 h 626"/>
                  <a:gd name="T12" fmla="*/ 695 w 698"/>
                  <a:gd name="T13" fmla="*/ 42 h 626"/>
                  <a:gd name="T14" fmla="*/ 698 w 698"/>
                  <a:gd name="T15" fmla="*/ 56 h 626"/>
                  <a:gd name="T16" fmla="*/ 662 w 698"/>
                  <a:gd name="T17" fmla="*/ 212 h 626"/>
                  <a:gd name="T18" fmla="*/ 622 w 698"/>
                  <a:gd name="T19" fmla="*/ 379 h 626"/>
                  <a:gd name="T20" fmla="*/ 598 w 698"/>
                  <a:gd name="T21" fmla="*/ 481 h 626"/>
                  <a:gd name="T22" fmla="*/ 553 w 698"/>
                  <a:gd name="T23" fmla="*/ 626 h 626"/>
                  <a:gd name="T24" fmla="*/ 310 w 698"/>
                  <a:gd name="T25" fmla="*/ 590 h 626"/>
                  <a:gd name="T26" fmla="*/ 175 w 698"/>
                  <a:gd name="T27" fmla="*/ 575 h 626"/>
                  <a:gd name="T28" fmla="*/ 37 w 698"/>
                  <a:gd name="T29" fmla="*/ 570 h 626"/>
                  <a:gd name="T30" fmla="*/ 12 w 698"/>
                  <a:gd name="T31" fmla="*/ 570 h 626"/>
                  <a:gd name="T32" fmla="*/ 0 w 698"/>
                  <a:gd name="T33" fmla="*/ 564 h 626"/>
                  <a:gd name="T34" fmla="*/ 63 w 698"/>
                  <a:gd name="T35" fmla="*/ 273 h 626"/>
                  <a:gd name="T36" fmla="*/ 108 w 698"/>
                  <a:gd name="T37" fmla="*/ 98 h 626"/>
                  <a:gd name="T38" fmla="*/ 161 w 698"/>
                  <a:gd name="T39" fmla="*/ 0 h 6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8"/>
                  <a:gd name="T61" fmla="*/ 0 h 626"/>
                  <a:gd name="T62" fmla="*/ 698 w 698"/>
                  <a:gd name="T63" fmla="*/ 626 h 6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8" h="626">
                    <a:moveTo>
                      <a:pt x="161" y="0"/>
                    </a:moveTo>
                    <a:lnTo>
                      <a:pt x="214" y="8"/>
                    </a:lnTo>
                    <a:lnTo>
                      <a:pt x="280" y="18"/>
                    </a:lnTo>
                    <a:lnTo>
                      <a:pt x="382" y="29"/>
                    </a:lnTo>
                    <a:lnTo>
                      <a:pt x="473" y="33"/>
                    </a:lnTo>
                    <a:lnTo>
                      <a:pt x="587" y="35"/>
                    </a:lnTo>
                    <a:lnTo>
                      <a:pt x="695" y="42"/>
                    </a:lnTo>
                    <a:lnTo>
                      <a:pt x="698" y="56"/>
                    </a:lnTo>
                    <a:lnTo>
                      <a:pt x="662" y="212"/>
                    </a:lnTo>
                    <a:lnTo>
                      <a:pt x="622" y="379"/>
                    </a:lnTo>
                    <a:lnTo>
                      <a:pt x="598" y="481"/>
                    </a:lnTo>
                    <a:lnTo>
                      <a:pt x="553" y="626"/>
                    </a:lnTo>
                    <a:lnTo>
                      <a:pt x="310" y="590"/>
                    </a:lnTo>
                    <a:lnTo>
                      <a:pt x="175" y="575"/>
                    </a:lnTo>
                    <a:lnTo>
                      <a:pt x="37" y="570"/>
                    </a:lnTo>
                    <a:lnTo>
                      <a:pt x="12" y="570"/>
                    </a:lnTo>
                    <a:lnTo>
                      <a:pt x="0" y="564"/>
                    </a:lnTo>
                    <a:lnTo>
                      <a:pt x="63" y="273"/>
                    </a:lnTo>
                    <a:lnTo>
                      <a:pt x="108" y="98"/>
                    </a:lnTo>
                    <a:lnTo>
                      <a:pt x="161" y="0"/>
                    </a:lnTo>
                    <a:close/>
                  </a:path>
                </a:pathLst>
              </a:custGeom>
              <a:solidFill>
                <a:srgbClr val="EAEAEA"/>
              </a:solidFill>
              <a:ln w="9525">
                <a:noFill/>
                <a:round/>
                <a:headEnd/>
                <a:tailEnd/>
              </a:ln>
            </p:spPr>
            <p:txBody>
              <a:bodyPr/>
              <a:lstStyle/>
              <a:p>
                <a:endParaRPr lang="en-US"/>
              </a:p>
            </p:txBody>
          </p:sp>
          <p:grpSp>
            <p:nvGrpSpPr>
              <p:cNvPr id="6" name="Group 24"/>
              <p:cNvGrpSpPr>
                <a:grpSpLocks/>
              </p:cNvGrpSpPr>
              <p:nvPr/>
            </p:nvGrpSpPr>
            <p:grpSpPr bwMode="auto">
              <a:xfrm>
                <a:off x="1586" y="2827"/>
                <a:ext cx="786" cy="445"/>
                <a:chOff x="1586" y="2827"/>
                <a:chExt cx="786" cy="445"/>
              </a:xfrm>
            </p:grpSpPr>
            <p:sp>
              <p:nvSpPr>
                <p:cNvPr id="33830" name="Freeform 25"/>
                <p:cNvSpPr>
                  <a:spLocks/>
                </p:cNvSpPr>
                <p:nvPr/>
              </p:nvSpPr>
              <p:spPr bwMode="auto">
                <a:xfrm>
                  <a:off x="1625" y="2827"/>
                  <a:ext cx="747" cy="220"/>
                </a:xfrm>
                <a:custGeom>
                  <a:avLst/>
                  <a:gdLst>
                    <a:gd name="T0" fmla="*/ 149 w 747"/>
                    <a:gd name="T1" fmla="*/ 20 h 220"/>
                    <a:gd name="T2" fmla="*/ 86 w 747"/>
                    <a:gd name="T3" fmla="*/ 8 h 220"/>
                    <a:gd name="T4" fmla="*/ 27 w 747"/>
                    <a:gd name="T5" fmla="*/ 0 h 220"/>
                    <a:gd name="T6" fmla="*/ 11 w 747"/>
                    <a:gd name="T7" fmla="*/ 3 h 220"/>
                    <a:gd name="T8" fmla="*/ 2 w 747"/>
                    <a:gd name="T9" fmla="*/ 30 h 220"/>
                    <a:gd name="T10" fmla="*/ 0 w 747"/>
                    <a:gd name="T11" fmla="*/ 68 h 220"/>
                    <a:gd name="T12" fmla="*/ 8 w 747"/>
                    <a:gd name="T13" fmla="*/ 80 h 220"/>
                    <a:gd name="T14" fmla="*/ 33 w 747"/>
                    <a:gd name="T15" fmla="*/ 84 h 220"/>
                    <a:gd name="T16" fmla="*/ 131 w 747"/>
                    <a:gd name="T17" fmla="*/ 95 h 220"/>
                    <a:gd name="T18" fmla="*/ 258 w 747"/>
                    <a:gd name="T19" fmla="*/ 114 h 220"/>
                    <a:gd name="T20" fmla="*/ 390 w 747"/>
                    <a:gd name="T21" fmla="*/ 138 h 220"/>
                    <a:gd name="T22" fmla="*/ 528 w 747"/>
                    <a:gd name="T23" fmla="*/ 168 h 220"/>
                    <a:gd name="T24" fmla="*/ 631 w 747"/>
                    <a:gd name="T25" fmla="*/ 194 h 220"/>
                    <a:gd name="T26" fmla="*/ 699 w 747"/>
                    <a:gd name="T27" fmla="*/ 216 h 220"/>
                    <a:gd name="T28" fmla="*/ 715 w 747"/>
                    <a:gd name="T29" fmla="*/ 220 h 220"/>
                    <a:gd name="T30" fmla="*/ 720 w 747"/>
                    <a:gd name="T31" fmla="*/ 219 h 220"/>
                    <a:gd name="T32" fmla="*/ 727 w 747"/>
                    <a:gd name="T33" fmla="*/ 213 h 220"/>
                    <a:gd name="T34" fmla="*/ 747 w 747"/>
                    <a:gd name="T35" fmla="*/ 162 h 220"/>
                    <a:gd name="T36" fmla="*/ 747 w 747"/>
                    <a:gd name="T37" fmla="*/ 146 h 220"/>
                    <a:gd name="T38" fmla="*/ 727 w 747"/>
                    <a:gd name="T39" fmla="*/ 138 h 220"/>
                    <a:gd name="T40" fmla="*/ 601 w 747"/>
                    <a:gd name="T41" fmla="*/ 108 h 220"/>
                    <a:gd name="T42" fmla="*/ 561 w 747"/>
                    <a:gd name="T43" fmla="*/ 117 h 220"/>
                    <a:gd name="T44" fmla="*/ 724 w 747"/>
                    <a:gd name="T45" fmla="*/ 158 h 220"/>
                    <a:gd name="T46" fmla="*/ 726 w 747"/>
                    <a:gd name="T47" fmla="*/ 164 h 220"/>
                    <a:gd name="T48" fmla="*/ 711 w 747"/>
                    <a:gd name="T49" fmla="*/ 200 h 220"/>
                    <a:gd name="T50" fmla="*/ 703 w 747"/>
                    <a:gd name="T51" fmla="*/ 201 h 220"/>
                    <a:gd name="T52" fmla="*/ 571 w 747"/>
                    <a:gd name="T53" fmla="*/ 164 h 220"/>
                    <a:gd name="T54" fmla="*/ 447 w 747"/>
                    <a:gd name="T55" fmla="*/ 137 h 220"/>
                    <a:gd name="T56" fmla="*/ 333 w 747"/>
                    <a:gd name="T57" fmla="*/ 113 h 220"/>
                    <a:gd name="T58" fmla="*/ 225 w 747"/>
                    <a:gd name="T59" fmla="*/ 93 h 220"/>
                    <a:gd name="T60" fmla="*/ 120 w 747"/>
                    <a:gd name="T61" fmla="*/ 77 h 220"/>
                    <a:gd name="T62" fmla="*/ 116 w 747"/>
                    <a:gd name="T63" fmla="*/ 78 h 220"/>
                    <a:gd name="T64" fmla="*/ 33 w 747"/>
                    <a:gd name="T65" fmla="*/ 65 h 220"/>
                    <a:gd name="T66" fmla="*/ 17 w 747"/>
                    <a:gd name="T67" fmla="*/ 60 h 220"/>
                    <a:gd name="T68" fmla="*/ 20 w 747"/>
                    <a:gd name="T69" fmla="*/ 44 h 220"/>
                    <a:gd name="T70" fmla="*/ 26 w 747"/>
                    <a:gd name="T71" fmla="*/ 20 h 220"/>
                    <a:gd name="T72" fmla="*/ 45 w 747"/>
                    <a:gd name="T73" fmla="*/ 17 h 220"/>
                    <a:gd name="T74" fmla="*/ 206 w 747"/>
                    <a:gd name="T75" fmla="*/ 53 h 220"/>
                    <a:gd name="T76" fmla="*/ 201 w 747"/>
                    <a:gd name="T77" fmla="*/ 54 h 220"/>
                    <a:gd name="T78" fmla="*/ 149 w 747"/>
                    <a:gd name="T79" fmla="*/ 20 h 22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47"/>
                    <a:gd name="T121" fmla="*/ 0 h 220"/>
                    <a:gd name="T122" fmla="*/ 747 w 747"/>
                    <a:gd name="T123" fmla="*/ 220 h 22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47" h="220">
                      <a:moveTo>
                        <a:pt x="149" y="20"/>
                      </a:moveTo>
                      <a:lnTo>
                        <a:pt x="86" y="8"/>
                      </a:lnTo>
                      <a:lnTo>
                        <a:pt x="27" y="0"/>
                      </a:lnTo>
                      <a:lnTo>
                        <a:pt x="11" y="3"/>
                      </a:lnTo>
                      <a:lnTo>
                        <a:pt x="2" y="30"/>
                      </a:lnTo>
                      <a:lnTo>
                        <a:pt x="0" y="68"/>
                      </a:lnTo>
                      <a:lnTo>
                        <a:pt x="8" y="80"/>
                      </a:lnTo>
                      <a:lnTo>
                        <a:pt x="33" y="84"/>
                      </a:lnTo>
                      <a:lnTo>
                        <a:pt x="131" y="95"/>
                      </a:lnTo>
                      <a:lnTo>
                        <a:pt x="258" y="114"/>
                      </a:lnTo>
                      <a:lnTo>
                        <a:pt x="390" y="138"/>
                      </a:lnTo>
                      <a:lnTo>
                        <a:pt x="528" y="168"/>
                      </a:lnTo>
                      <a:lnTo>
                        <a:pt x="631" y="194"/>
                      </a:lnTo>
                      <a:lnTo>
                        <a:pt x="699" y="216"/>
                      </a:lnTo>
                      <a:lnTo>
                        <a:pt x="715" y="220"/>
                      </a:lnTo>
                      <a:lnTo>
                        <a:pt x="720" y="219"/>
                      </a:lnTo>
                      <a:lnTo>
                        <a:pt x="727" y="213"/>
                      </a:lnTo>
                      <a:lnTo>
                        <a:pt x="747" y="162"/>
                      </a:lnTo>
                      <a:lnTo>
                        <a:pt x="747" y="146"/>
                      </a:lnTo>
                      <a:lnTo>
                        <a:pt x="727" y="138"/>
                      </a:lnTo>
                      <a:lnTo>
                        <a:pt x="601" y="108"/>
                      </a:lnTo>
                      <a:lnTo>
                        <a:pt x="561" y="117"/>
                      </a:lnTo>
                      <a:lnTo>
                        <a:pt x="724" y="158"/>
                      </a:lnTo>
                      <a:lnTo>
                        <a:pt x="726" y="164"/>
                      </a:lnTo>
                      <a:lnTo>
                        <a:pt x="711" y="200"/>
                      </a:lnTo>
                      <a:lnTo>
                        <a:pt x="703" y="201"/>
                      </a:lnTo>
                      <a:lnTo>
                        <a:pt x="571" y="164"/>
                      </a:lnTo>
                      <a:lnTo>
                        <a:pt x="447" y="137"/>
                      </a:lnTo>
                      <a:lnTo>
                        <a:pt x="333" y="113"/>
                      </a:lnTo>
                      <a:lnTo>
                        <a:pt x="225" y="93"/>
                      </a:lnTo>
                      <a:lnTo>
                        <a:pt x="120" y="77"/>
                      </a:lnTo>
                      <a:lnTo>
                        <a:pt x="116" y="78"/>
                      </a:lnTo>
                      <a:lnTo>
                        <a:pt x="33" y="65"/>
                      </a:lnTo>
                      <a:lnTo>
                        <a:pt x="17" y="60"/>
                      </a:lnTo>
                      <a:lnTo>
                        <a:pt x="20" y="44"/>
                      </a:lnTo>
                      <a:lnTo>
                        <a:pt x="26" y="20"/>
                      </a:lnTo>
                      <a:lnTo>
                        <a:pt x="45" y="17"/>
                      </a:lnTo>
                      <a:lnTo>
                        <a:pt x="206" y="53"/>
                      </a:lnTo>
                      <a:lnTo>
                        <a:pt x="201" y="54"/>
                      </a:lnTo>
                      <a:lnTo>
                        <a:pt x="149" y="20"/>
                      </a:lnTo>
                      <a:close/>
                    </a:path>
                  </a:pathLst>
                </a:custGeom>
                <a:solidFill>
                  <a:srgbClr val="000000"/>
                </a:solidFill>
                <a:ln w="9525">
                  <a:noFill/>
                  <a:round/>
                  <a:headEnd/>
                  <a:tailEnd/>
                </a:ln>
              </p:spPr>
              <p:txBody>
                <a:bodyPr/>
                <a:lstStyle/>
                <a:p>
                  <a:endParaRPr lang="en-US"/>
                </a:p>
              </p:txBody>
            </p:sp>
            <p:sp>
              <p:nvSpPr>
                <p:cNvPr id="33831" name="Freeform 26"/>
                <p:cNvSpPr>
                  <a:spLocks/>
                </p:cNvSpPr>
                <p:nvPr/>
              </p:nvSpPr>
              <p:spPr bwMode="auto">
                <a:xfrm>
                  <a:off x="1586" y="2911"/>
                  <a:ext cx="173" cy="265"/>
                </a:xfrm>
                <a:custGeom>
                  <a:avLst/>
                  <a:gdLst>
                    <a:gd name="T0" fmla="*/ 108 w 173"/>
                    <a:gd name="T1" fmla="*/ 0 h 265"/>
                    <a:gd name="T2" fmla="*/ 26 w 173"/>
                    <a:gd name="T3" fmla="*/ 166 h 265"/>
                    <a:gd name="T4" fmla="*/ 2 w 173"/>
                    <a:gd name="T5" fmla="*/ 226 h 265"/>
                    <a:gd name="T6" fmla="*/ 0 w 173"/>
                    <a:gd name="T7" fmla="*/ 249 h 265"/>
                    <a:gd name="T8" fmla="*/ 8 w 173"/>
                    <a:gd name="T9" fmla="*/ 253 h 265"/>
                    <a:gd name="T10" fmla="*/ 27 w 173"/>
                    <a:gd name="T11" fmla="*/ 259 h 265"/>
                    <a:gd name="T12" fmla="*/ 66 w 173"/>
                    <a:gd name="T13" fmla="*/ 265 h 265"/>
                    <a:gd name="T14" fmla="*/ 78 w 173"/>
                    <a:gd name="T15" fmla="*/ 256 h 265"/>
                    <a:gd name="T16" fmla="*/ 80 w 173"/>
                    <a:gd name="T17" fmla="*/ 235 h 265"/>
                    <a:gd name="T18" fmla="*/ 105 w 173"/>
                    <a:gd name="T19" fmla="*/ 154 h 265"/>
                    <a:gd name="T20" fmla="*/ 137 w 173"/>
                    <a:gd name="T21" fmla="*/ 72 h 265"/>
                    <a:gd name="T22" fmla="*/ 173 w 173"/>
                    <a:gd name="T23" fmla="*/ 8 h 265"/>
                    <a:gd name="T24" fmla="*/ 155 w 173"/>
                    <a:gd name="T25" fmla="*/ 6 h 265"/>
                    <a:gd name="T26" fmla="*/ 113 w 173"/>
                    <a:gd name="T27" fmla="*/ 90 h 265"/>
                    <a:gd name="T28" fmla="*/ 86 w 173"/>
                    <a:gd name="T29" fmla="*/ 153 h 265"/>
                    <a:gd name="T30" fmla="*/ 69 w 173"/>
                    <a:gd name="T31" fmla="*/ 210 h 265"/>
                    <a:gd name="T32" fmla="*/ 59 w 173"/>
                    <a:gd name="T33" fmla="*/ 240 h 265"/>
                    <a:gd name="T34" fmla="*/ 53 w 173"/>
                    <a:gd name="T35" fmla="*/ 244 h 265"/>
                    <a:gd name="T36" fmla="*/ 20 w 173"/>
                    <a:gd name="T37" fmla="*/ 238 h 265"/>
                    <a:gd name="T38" fmla="*/ 17 w 173"/>
                    <a:gd name="T39" fmla="*/ 228 h 265"/>
                    <a:gd name="T40" fmla="*/ 42 w 173"/>
                    <a:gd name="T41" fmla="*/ 169 h 265"/>
                    <a:gd name="T42" fmla="*/ 72 w 173"/>
                    <a:gd name="T43" fmla="*/ 107 h 265"/>
                    <a:gd name="T44" fmla="*/ 110 w 173"/>
                    <a:gd name="T45" fmla="*/ 36 h 265"/>
                    <a:gd name="T46" fmla="*/ 125 w 173"/>
                    <a:gd name="T47" fmla="*/ 0 h 265"/>
                    <a:gd name="T48" fmla="*/ 108 w 173"/>
                    <a:gd name="T49" fmla="*/ 0 h 2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3"/>
                    <a:gd name="T76" fmla="*/ 0 h 265"/>
                    <a:gd name="T77" fmla="*/ 173 w 173"/>
                    <a:gd name="T78" fmla="*/ 265 h 2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3" h="265">
                      <a:moveTo>
                        <a:pt x="108" y="0"/>
                      </a:moveTo>
                      <a:lnTo>
                        <a:pt x="26" y="166"/>
                      </a:lnTo>
                      <a:lnTo>
                        <a:pt x="2" y="226"/>
                      </a:lnTo>
                      <a:lnTo>
                        <a:pt x="0" y="249"/>
                      </a:lnTo>
                      <a:lnTo>
                        <a:pt x="8" y="253"/>
                      </a:lnTo>
                      <a:lnTo>
                        <a:pt x="27" y="259"/>
                      </a:lnTo>
                      <a:lnTo>
                        <a:pt x="66" y="265"/>
                      </a:lnTo>
                      <a:lnTo>
                        <a:pt x="78" y="256"/>
                      </a:lnTo>
                      <a:lnTo>
                        <a:pt x="80" y="235"/>
                      </a:lnTo>
                      <a:lnTo>
                        <a:pt x="105" y="154"/>
                      </a:lnTo>
                      <a:lnTo>
                        <a:pt x="137" y="72"/>
                      </a:lnTo>
                      <a:lnTo>
                        <a:pt x="173" y="8"/>
                      </a:lnTo>
                      <a:lnTo>
                        <a:pt x="155" y="6"/>
                      </a:lnTo>
                      <a:lnTo>
                        <a:pt x="113" y="90"/>
                      </a:lnTo>
                      <a:lnTo>
                        <a:pt x="86" y="153"/>
                      </a:lnTo>
                      <a:lnTo>
                        <a:pt x="69" y="210"/>
                      </a:lnTo>
                      <a:lnTo>
                        <a:pt x="59" y="240"/>
                      </a:lnTo>
                      <a:lnTo>
                        <a:pt x="53" y="244"/>
                      </a:lnTo>
                      <a:lnTo>
                        <a:pt x="20" y="238"/>
                      </a:lnTo>
                      <a:lnTo>
                        <a:pt x="17" y="228"/>
                      </a:lnTo>
                      <a:lnTo>
                        <a:pt x="42" y="169"/>
                      </a:lnTo>
                      <a:lnTo>
                        <a:pt x="72" y="107"/>
                      </a:lnTo>
                      <a:lnTo>
                        <a:pt x="110" y="36"/>
                      </a:lnTo>
                      <a:lnTo>
                        <a:pt x="125" y="0"/>
                      </a:lnTo>
                      <a:lnTo>
                        <a:pt x="108" y="0"/>
                      </a:lnTo>
                      <a:close/>
                    </a:path>
                  </a:pathLst>
                </a:custGeom>
                <a:solidFill>
                  <a:srgbClr val="000000"/>
                </a:solidFill>
                <a:ln w="9525">
                  <a:noFill/>
                  <a:round/>
                  <a:headEnd/>
                  <a:tailEnd/>
                </a:ln>
              </p:spPr>
              <p:txBody>
                <a:bodyPr/>
                <a:lstStyle/>
                <a:p>
                  <a:endParaRPr lang="en-US"/>
                </a:p>
              </p:txBody>
            </p:sp>
            <p:sp>
              <p:nvSpPr>
                <p:cNvPr id="33832" name="Freeform 27"/>
                <p:cNvSpPr>
                  <a:spLocks/>
                </p:cNvSpPr>
                <p:nvPr/>
              </p:nvSpPr>
              <p:spPr bwMode="auto">
                <a:xfrm>
                  <a:off x="2180" y="2995"/>
                  <a:ext cx="99" cy="277"/>
                </a:xfrm>
                <a:custGeom>
                  <a:avLst/>
                  <a:gdLst>
                    <a:gd name="T0" fmla="*/ 79 w 99"/>
                    <a:gd name="T1" fmla="*/ 23 h 277"/>
                    <a:gd name="T2" fmla="*/ 93 w 99"/>
                    <a:gd name="T3" fmla="*/ 120 h 277"/>
                    <a:gd name="T4" fmla="*/ 99 w 99"/>
                    <a:gd name="T5" fmla="*/ 195 h 277"/>
                    <a:gd name="T6" fmla="*/ 99 w 99"/>
                    <a:gd name="T7" fmla="*/ 247 h 277"/>
                    <a:gd name="T8" fmla="*/ 96 w 99"/>
                    <a:gd name="T9" fmla="*/ 270 h 277"/>
                    <a:gd name="T10" fmla="*/ 87 w 99"/>
                    <a:gd name="T11" fmla="*/ 277 h 277"/>
                    <a:gd name="T12" fmla="*/ 31 w 99"/>
                    <a:gd name="T13" fmla="*/ 277 h 277"/>
                    <a:gd name="T14" fmla="*/ 21 w 99"/>
                    <a:gd name="T15" fmla="*/ 271 h 277"/>
                    <a:gd name="T16" fmla="*/ 13 w 99"/>
                    <a:gd name="T17" fmla="*/ 258 h 277"/>
                    <a:gd name="T18" fmla="*/ 9 w 99"/>
                    <a:gd name="T19" fmla="*/ 175 h 277"/>
                    <a:gd name="T20" fmla="*/ 9 w 99"/>
                    <a:gd name="T21" fmla="*/ 91 h 277"/>
                    <a:gd name="T22" fmla="*/ 0 w 99"/>
                    <a:gd name="T23" fmla="*/ 0 h 277"/>
                    <a:gd name="T24" fmla="*/ 15 w 99"/>
                    <a:gd name="T25" fmla="*/ 6 h 277"/>
                    <a:gd name="T26" fmla="*/ 22 w 99"/>
                    <a:gd name="T27" fmla="*/ 67 h 277"/>
                    <a:gd name="T28" fmla="*/ 28 w 99"/>
                    <a:gd name="T29" fmla="*/ 163 h 277"/>
                    <a:gd name="T30" fmla="*/ 34 w 99"/>
                    <a:gd name="T31" fmla="*/ 244 h 277"/>
                    <a:gd name="T32" fmla="*/ 36 w 99"/>
                    <a:gd name="T33" fmla="*/ 256 h 277"/>
                    <a:gd name="T34" fmla="*/ 45 w 99"/>
                    <a:gd name="T35" fmla="*/ 259 h 277"/>
                    <a:gd name="T36" fmla="*/ 75 w 99"/>
                    <a:gd name="T37" fmla="*/ 258 h 277"/>
                    <a:gd name="T38" fmla="*/ 79 w 99"/>
                    <a:gd name="T39" fmla="*/ 252 h 277"/>
                    <a:gd name="T40" fmla="*/ 82 w 99"/>
                    <a:gd name="T41" fmla="*/ 193 h 277"/>
                    <a:gd name="T42" fmla="*/ 76 w 99"/>
                    <a:gd name="T43" fmla="*/ 120 h 277"/>
                    <a:gd name="T44" fmla="*/ 66 w 99"/>
                    <a:gd name="T45" fmla="*/ 51 h 277"/>
                    <a:gd name="T46" fmla="*/ 60 w 99"/>
                    <a:gd name="T47" fmla="*/ 18 h 277"/>
                    <a:gd name="T48" fmla="*/ 79 w 99"/>
                    <a:gd name="T49" fmla="*/ 23 h 2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9"/>
                    <a:gd name="T76" fmla="*/ 0 h 277"/>
                    <a:gd name="T77" fmla="*/ 99 w 99"/>
                    <a:gd name="T78" fmla="*/ 277 h 2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9" h="277">
                      <a:moveTo>
                        <a:pt x="79" y="23"/>
                      </a:moveTo>
                      <a:lnTo>
                        <a:pt x="93" y="120"/>
                      </a:lnTo>
                      <a:lnTo>
                        <a:pt x="99" y="195"/>
                      </a:lnTo>
                      <a:lnTo>
                        <a:pt x="99" y="247"/>
                      </a:lnTo>
                      <a:lnTo>
                        <a:pt x="96" y="270"/>
                      </a:lnTo>
                      <a:lnTo>
                        <a:pt x="87" y="277"/>
                      </a:lnTo>
                      <a:lnTo>
                        <a:pt x="31" y="277"/>
                      </a:lnTo>
                      <a:lnTo>
                        <a:pt x="21" y="271"/>
                      </a:lnTo>
                      <a:lnTo>
                        <a:pt x="13" y="258"/>
                      </a:lnTo>
                      <a:lnTo>
                        <a:pt x="9" y="175"/>
                      </a:lnTo>
                      <a:lnTo>
                        <a:pt x="9" y="91"/>
                      </a:lnTo>
                      <a:lnTo>
                        <a:pt x="0" y="0"/>
                      </a:lnTo>
                      <a:lnTo>
                        <a:pt x="15" y="6"/>
                      </a:lnTo>
                      <a:lnTo>
                        <a:pt x="22" y="67"/>
                      </a:lnTo>
                      <a:lnTo>
                        <a:pt x="28" y="163"/>
                      </a:lnTo>
                      <a:lnTo>
                        <a:pt x="34" y="244"/>
                      </a:lnTo>
                      <a:lnTo>
                        <a:pt x="36" y="256"/>
                      </a:lnTo>
                      <a:lnTo>
                        <a:pt x="45" y="259"/>
                      </a:lnTo>
                      <a:lnTo>
                        <a:pt x="75" y="258"/>
                      </a:lnTo>
                      <a:lnTo>
                        <a:pt x="79" y="252"/>
                      </a:lnTo>
                      <a:lnTo>
                        <a:pt x="82" y="193"/>
                      </a:lnTo>
                      <a:lnTo>
                        <a:pt x="76" y="120"/>
                      </a:lnTo>
                      <a:lnTo>
                        <a:pt x="66" y="51"/>
                      </a:lnTo>
                      <a:lnTo>
                        <a:pt x="60" y="18"/>
                      </a:lnTo>
                      <a:lnTo>
                        <a:pt x="79" y="23"/>
                      </a:lnTo>
                      <a:close/>
                    </a:path>
                  </a:pathLst>
                </a:custGeom>
                <a:solidFill>
                  <a:srgbClr val="000000"/>
                </a:solidFill>
                <a:ln w="9525">
                  <a:noFill/>
                  <a:round/>
                  <a:headEnd/>
                  <a:tailEnd/>
                </a:ln>
              </p:spPr>
              <p:txBody>
                <a:bodyPr/>
                <a:lstStyle/>
                <a:p>
                  <a:endParaRPr lang="en-US"/>
                </a:p>
              </p:txBody>
            </p:sp>
          </p:grpSp>
          <p:grpSp>
            <p:nvGrpSpPr>
              <p:cNvPr id="7" name="Group 28"/>
              <p:cNvGrpSpPr>
                <a:grpSpLocks/>
              </p:cNvGrpSpPr>
              <p:nvPr/>
            </p:nvGrpSpPr>
            <p:grpSpPr bwMode="auto">
              <a:xfrm>
                <a:off x="1669" y="1927"/>
                <a:ext cx="918" cy="1020"/>
                <a:chOff x="1669" y="1927"/>
                <a:chExt cx="918" cy="1020"/>
              </a:xfrm>
            </p:grpSpPr>
            <p:sp>
              <p:nvSpPr>
                <p:cNvPr id="33828" name="Freeform 29"/>
                <p:cNvSpPr>
                  <a:spLocks/>
                </p:cNvSpPr>
                <p:nvPr/>
              </p:nvSpPr>
              <p:spPr bwMode="auto">
                <a:xfrm>
                  <a:off x="1681" y="2476"/>
                  <a:ext cx="866" cy="471"/>
                </a:xfrm>
                <a:custGeom>
                  <a:avLst/>
                  <a:gdLst>
                    <a:gd name="T0" fmla="*/ 0 w 866"/>
                    <a:gd name="T1" fmla="*/ 115 h 471"/>
                    <a:gd name="T2" fmla="*/ 15 w 866"/>
                    <a:gd name="T3" fmla="*/ 203 h 471"/>
                    <a:gd name="T4" fmla="*/ 30 w 866"/>
                    <a:gd name="T5" fmla="*/ 258 h 471"/>
                    <a:gd name="T6" fmla="*/ 43 w 866"/>
                    <a:gd name="T7" fmla="*/ 297 h 471"/>
                    <a:gd name="T8" fmla="*/ 60 w 866"/>
                    <a:gd name="T9" fmla="*/ 327 h 471"/>
                    <a:gd name="T10" fmla="*/ 81 w 866"/>
                    <a:gd name="T11" fmla="*/ 360 h 471"/>
                    <a:gd name="T12" fmla="*/ 102 w 866"/>
                    <a:gd name="T13" fmla="*/ 381 h 471"/>
                    <a:gd name="T14" fmla="*/ 132 w 866"/>
                    <a:gd name="T15" fmla="*/ 401 h 471"/>
                    <a:gd name="T16" fmla="*/ 165 w 866"/>
                    <a:gd name="T17" fmla="*/ 419 h 471"/>
                    <a:gd name="T18" fmla="*/ 195 w 866"/>
                    <a:gd name="T19" fmla="*/ 432 h 471"/>
                    <a:gd name="T20" fmla="*/ 235 w 866"/>
                    <a:gd name="T21" fmla="*/ 443 h 471"/>
                    <a:gd name="T22" fmla="*/ 278 w 866"/>
                    <a:gd name="T23" fmla="*/ 452 h 471"/>
                    <a:gd name="T24" fmla="*/ 334 w 866"/>
                    <a:gd name="T25" fmla="*/ 461 h 471"/>
                    <a:gd name="T26" fmla="*/ 391 w 866"/>
                    <a:gd name="T27" fmla="*/ 467 h 471"/>
                    <a:gd name="T28" fmla="*/ 442 w 866"/>
                    <a:gd name="T29" fmla="*/ 471 h 471"/>
                    <a:gd name="T30" fmla="*/ 493 w 866"/>
                    <a:gd name="T31" fmla="*/ 470 h 471"/>
                    <a:gd name="T32" fmla="*/ 526 w 866"/>
                    <a:gd name="T33" fmla="*/ 467 h 471"/>
                    <a:gd name="T34" fmla="*/ 563 w 866"/>
                    <a:gd name="T35" fmla="*/ 458 h 471"/>
                    <a:gd name="T36" fmla="*/ 595 w 866"/>
                    <a:gd name="T37" fmla="*/ 441 h 471"/>
                    <a:gd name="T38" fmla="*/ 634 w 866"/>
                    <a:gd name="T39" fmla="*/ 414 h 471"/>
                    <a:gd name="T40" fmla="*/ 676 w 866"/>
                    <a:gd name="T41" fmla="*/ 377 h 471"/>
                    <a:gd name="T42" fmla="*/ 721 w 866"/>
                    <a:gd name="T43" fmla="*/ 327 h 471"/>
                    <a:gd name="T44" fmla="*/ 759 w 866"/>
                    <a:gd name="T45" fmla="*/ 273 h 471"/>
                    <a:gd name="T46" fmla="*/ 795 w 866"/>
                    <a:gd name="T47" fmla="*/ 216 h 471"/>
                    <a:gd name="T48" fmla="*/ 839 w 866"/>
                    <a:gd name="T49" fmla="*/ 129 h 471"/>
                    <a:gd name="T50" fmla="*/ 861 w 866"/>
                    <a:gd name="T51" fmla="*/ 63 h 471"/>
                    <a:gd name="T52" fmla="*/ 866 w 866"/>
                    <a:gd name="T53" fmla="*/ 0 h 471"/>
                    <a:gd name="T54" fmla="*/ 843 w 866"/>
                    <a:gd name="T55" fmla="*/ 67 h 471"/>
                    <a:gd name="T56" fmla="*/ 809 w 866"/>
                    <a:gd name="T57" fmla="*/ 150 h 471"/>
                    <a:gd name="T58" fmla="*/ 768 w 866"/>
                    <a:gd name="T59" fmla="*/ 221 h 471"/>
                    <a:gd name="T60" fmla="*/ 724 w 866"/>
                    <a:gd name="T61" fmla="*/ 291 h 471"/>
                    <a:gd name="T62" fmla="*/ 673 w 866"/>
                    <a:gd name="T63" fmla="*/ 351 h 471"/>
                    <a:gd name="T64" fmla="*/ 622 w 866"/>
                    <a:gd name="T65" fmla="*/ 398 h 471"/>
                    <a:gd name="T66" fmla="*/ 577 w 866"/>
                    <a:gd name="T67" fmla="*/ 426 h 471"/>
                    <a:gd name="T68" fmla="*/ 545 w 866"/>
                    <a:gd name="T69" fmla="*/ 441 h 471"/>
                    <a:gd name="T70" fmla="*/ 500 w 866"/>
                    <a:gd name="T71" fmla="*/ 449 h 471"/>
                    <a:gd name="T72" fmla="*/ 430 w 866"/>
                    <a:gd name="T73" fmla="*/ 453 h 471"/>
                    <a:gd name="T74" fmla="*/ 356 w 866"/>
                    <a:gd name="T75" fmla="*/ 447 h 471"/>
                    <a:gd name="T76" fmla="*/ 286 w 866"/>
                    <a:gd name="T77" fmla="*/ 438 h 471"/>
                    <a:gd name="T78" fmla="*/ 215 w 866"/>
                    <a:gd name="T79" fmla="*/ 420 h 471"/>
                    <a:gd name="T80" fmla="*/ 153 w 866"/>
                    <a:gd name="T81" fmla="*/ 393 h 471"/>
                    <a:gd name="T82" fmla="*/ 109 w 866"/>
                    <a:gd name="T83" fmla="*/ 363 h 471"/>
                    <a:gd name="T84" fmla="*/ 78 w 866"/>
                    <a:gd name="T85" fmla="*/ 323 h 471"/>
                    <a:gd name="T86" fmla="*/ 57 w 866"/>
                    <a:gd name="T87" fmla="*/ 269 h 471"/>
                    <a:gd name="T88" fmla="*/ 37 w 866"/>
                    <a:gd name="T89" fmla="*/ 209 h 471"/>
                    <a:gd name="T90" fmla="*/ 22 w 866"/>
                    <a:gd name="T91" fmla="*/ 152 h 471"/>
                    <a:gd name="T92" fmla="*/ 0 w 866"/>
                    <a:gd name="T93" fmla="*/ 115 h 4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66"/>
                    <a:gd name="T142" fmla="*/ 0 h 471"/>
                    <a:gd name="T143" fmla="*/ 866 w 866"/>
                    <a:gd name="T144" fmla="*/ 471 h 4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66" h="471">
                      <a:moveTo>
                        <a:pt x="0" y="115"/>
                      </a:moveTo>
                      <a:lnTo>
                        <a:pt x="15" y="203"/>
                      </a:lnTo>
                      <a:lnTo>
                        <a:pt x="30" y="258"/>
                      </a:lnTo>
                      <a:lnTo>
                        <a:pt x="43" y="297"/>
                      </a:lnTo>
                      <a:lnTo>
                        <a:pt x="60" y="327"/>
                      </a:lnTo>
                      <a:lnTo>
                        <a:pt x="81" y="360"/>
                      </a:lnTo>
                      <a:lnTo>
                        <a:pt x="102" y="381"/>
                      </a:lnTo>
                      <a:lnTo>
                        <a:pt x="132" y="401"/>
                      </a:lnTo>
                      <a:lnTo>
                        <a:pt x="165" y="419"/>
                      </a:lnTo>
                      <a:lnTo>
                        <a:pt x="195" y="432"/>
                      </a:lnTo>
                      <a:lnTo>
                        <a:pt x="235" y="443"/>
                      </a:lnTo>
                      <a:lnTo>
                        <a:pt x="278" y="452"/>
                      </a:lnTo>
                      <a:lnTo>
                        <a:pt x="334" y="461"/>
                      </a:lnTo>
                      <a:lnTo>
                        <a:pt x="391" y="467"/>
                      </a:lnTo>
                      <a:lnTo>
                        <a:pt x="442" y="471"/>
                      </a:lnTo>
                      <a:lnTo>
                        <a:pt x="493" y="470"/>
                      </a:lnTo>
                      <a:lnTo>
                        <a:pt x="526" y="467"/>
                      </a:lnTo>
                      <a:lnTo>
                        <a:pt x="563" y="458"/>
                      </a:lnTo>
                      <a:lnTo>
                        <a:pt x="595" y="441"/>
                      </a:lnTo>
                      <a:lnTo>
                        <a:pt x="634" y="414"/>
                      </a:lnTo>
                      <a:lnTo>
                        <a:pt x="676" y="377"/>
                      </a:lnTo>
                      <a:lnTo>
                        <a:pt x="721" y="327"/>
                      </a:lnTo>
                      <a:lnTo>
                        <a:pt x="759" y="273"/>
                      </a:lnTo>
                      <a:lnTo>
                        <a:pt x="795" y="216"/>
                      </a:lnTo>
                      <a:lnTo>
                        <a:pt x="839" y="129"/>
                      </a:lnTo>
                      <a:lnTo>
                        <a:pt x="861" y="63"/>
                      </a:lnTo>
                      <a:lnTo>
                        <a:pt x="866" y="0"/>
                      </a:lnTo>
                      <a:lnTo>
                        <a:pt x="843" y="67"/>
                      </a:lnTo>
                      <a:lnTo>
                        <a:pt x="809" y="150"/>
                      </a:lnTo>
                      <a:lnTo>
                        <a:pt x="768" y="221"/>
                      </a:lnTo>
                      <a:lnTo>
                        <a:pt x="724" y="291"/>
                      </a:lnTo>
                      <a:lnTo>
                        <a:pt x="673" y="351"/>
                      </a:lnTo>
                      <a:lnTo>
                        <a:pt x="622" y="398"/>
                      </a:lnTo>
                      <a:lnTo>
                        <a:pt x="577" y="426"/>
                      </a:lnTo>
                      <a:lnTo>
                        <a:pt x="545" y="441"/>
                      </a:lnTo>
                      <a:lnTo>
                        <a:pt x="500" y="449"/>
                      </a:lnTo>
                      <a:lnTo>
                        <a:pt x="430" y="453"/>
                      </a:lnTo>
                      <a:lnTo>
                        <a:pt x="356" y="447"/>
                      </a:lnTo>
                      <a:lnTo>
                        <a:pt x="286" y="438"/>
                      </a:lnTo>
                      <a:lnTo>
                        <a:pt x="215" y="420"/>
                      </a:lnTo>
                      <a:lnTo>
                        <a:pt x="153" y="393"/>
                      </a:lnTo>
                      <a:lnTo>
                        <a:pt x="109" y="363"/>
                      </a:lnTo>
                      <a:lnTo>
                        <a:pt x="78" y="323"/>
                      </a:lnTo>
                      <a:lnTo>
                        <a:pt x="57" y="269"/>
                      </a:lnTo>
                      <a:lnTo>
                        <a:pt x="37" y="209"/>
                      </a:lnTo>
                      <a:lnTo>
                        <a:pt x="22" y="152"/>
                      </a:lnTo>
                      <a:lnTo>
                        <a:pt x="0" y="115"/>
                      </a:lnTo>
                      <a:close/>
                    </a:path>
                  </a:pathLst>
                </a:custGeom>
                <a:solidFill>
                  <a:srgbClr val="000000"/>
                </a:solidFill>
                <a:ln w="9525">
                  <a:noFill/>
                  <a:round/>
                  <a:headEnd/>
                  <a:tailEnd/>
                </a:ln>
              </p:spPr>
              <p:txBody>
                <a:bodyPr/>
                <a:lstStyle/>
                <a:p>
                  <a:endParaRPr lang="en-US"/>
                </a:p>
              </p:txBody>
            </p:sp>
            <p:sp>
              <p:nvSpPr>
                <p:cNvPr id="33829" name="Freeform 30"/>
                <p:cNvSpPr>
                  <a:spLocks/>
                </p:cNvSpPr>
                <p:nvPr/>
              </p:nvSpPr>
              <p:spPr bwMode="auto">
                <a:xfrm>
                  <a:off x="1669" y="1927"/>
                  <a:ext cx="918" cy="788"/>
                </a:xfrm>
                <a:custGeom>
                  <a:avLst/>
                  <a:gdLst>
                    <a:gd name="T0" fmla="*/ 840 w 918"/>
                    <a:gd name="T1" fmla="*/ 684 h 788"/>
                    <a:gd name="T2" fmla="*/ 863 w 918"/>
                    <a:gd name="T3" fmla="*/ 646 h 788"/>
                    <a:gd name="T4" fmla="*/ 884 w 918"/>
                    <a:gd name="T5" fmla="*/ 588 h 788"/>
                    <a:gd name="T6" fmla="*/ 905 w 918"/>
                    <a:gd name="T7" fmla="*/ 509 h 788"/>
                    <a:gd name="T8" fmla="*/ 917 w 918"/>
                    <a:gd name="T9" fmla="*/ 429 h 788"/>
                    <a:gd name="T10" fmla="*/ 918 w 918"/>
                    <a:gd name="T11" fmla="*/ 342 h 788"/>
                    <a:gd name="T12" fmla="*/ 906 w 918"/>
                    <a:gd name="T13" fmla="*/ 275 h 788"/>
                    <a:gd name="T14" fmla="*/ 891 w 918"/>
                    <a:gd name="T15" fmla="*/ 224 h 788"/>
                    <a:gd name="T16" fmla="*/ 866 w 918"/>
                    <a:gd name="T17" fmla="*/ 179 h 788"/>
                    <a:gd name="T18" fmla="*/ 827 w 918"/>
                    <a:gd name="T19" fmla="*/ 135 h 788"/>
                    <a:gd name="T20" fmla="*/ 788 w 918"/>
                    <a:gd name="T21" fmla="*/ 105 h 788"/>
                    <a:gd name="T22" fmla="*/ 745 w 918"/>
                    <a:gd name="T23" fmla="*/ 74 h 788"/>
                    <a:gd name="T24" fmla="*/ 700 w 918"/>
                    <a:gd name="T25" fmla="*/ 50 h 788"/>
                    <a:gd name="T26" fmla="*/ 656 w 918"/>
                    <a:gd name="T27" fmla="*/ 30 h 788"/>
                    <a:gd name="T28" fmla="*/ 602 w 918"/>
                    <a:gd name="T29" fmla="*/ 15 h 788"/>
                    <a:gd name="T30" fmla="*/ 550 w 918"/>
                    <a:gd name="T31" fmla="*/ 6 h 788"/>
                    <a:gd name="T32" fmla="*/ 481 w 918"/>
                    <a:gd name="T33" fmla="*/ 0 h 788"/>
                    <a:gd name="T34" fmla="*/ 397 w 918"/>
                    <a:gd name="T35" fmla="*/ 2 h 788"/>
                    <a:gd name="T36" fmla="*/ 338 w 918"/>
                    <a:gd name="T37" fmla="*/ 12 h 788"/>
                    <a:gd name="T38" fmla="*/ 286 w 918"/>
                    <a:gd name="T39" fmla="*/ 35 h 788"/>
                    <a:gd name="T40" fmla="*/ 235 w 918"/>
                    <a:gd name="T41" fmla="*/ 60 h 788"/>
                    <a:gd name="T42" fmla="*/ 196 w 918"/>
                    <a:gd name="T43" fmla="*/ 93 h 788"/>
                    <a:gd name="T44" fmla="*/ 157 w 918"/>
                    <a:gd name="T45" fmla="*/ 135 h 788"/>
                    <a:gd name="T46" fmla="*/ 117 w 918"/>
                    <a:gd name="T47" fmla="*/ 188 h 788"/>
                    <a:gd name="T48" fmla="*/ 82 w 918"/>
                    <a:gd name="T49" fmla="*/ 245 h 788"/>
                    <a:gd name="T50" fmla="*/ 54 w 918"/>
                    <a:gd name="T51" fmla="*/ 302 h 788"/>
                    <a:gd name="T52" fmla="*/ 30 w 918"/>
                    <a:gd name="T53" fmla="*/ 365 h 788"/>
                    <a:gd name="T54" fmla="*/ 12 w 918"/>
                    <a:gd name="T55" fmla="*/ 431 h 788"/>
                    <a:gd name="T56" fmla="*/ 3 w 918"/>
                    <a:gd name="T57" fmla="*/ 491 h 788"/>
                    <a:gd name="T58" fmla="*/ 0 w 918"/>
                    <a:gd name="T59" fmla="*/ 552 h 788"/>
                    <a:gd name="T60" fmla="*/ 4 w 918"/>
                    <a:gd name="T61" fmla="*/ 616 h 788"/>
                    <a:gd name="T62" fmla="*/ 15 w 918"/>
                    <a:gd name="T63" fmla="*/ 681 h 788"/>
                    <a:gd name="T64" fmla="*/ 49 w 918"/>
                    <a:gd name="T65" fmla="*/ 788 h 788"/>
                    <a:gd name="T66" fmla="*/ 31 w 918"/>
                    <a:gd name="T67" fmla="*/ 654 h 788"/>
                    <a:gd name="T68" fmla="*/ 21 w 918"/>
                    <a:gd name="T69" fmla="*/ 564 h 788"/>
                    <a:gd name="T70" fmla="*/ 19 w 918"/>
                    <a:gd name="T71" fmla="*/ 501 h 788"/>
                    <a:gd name="T72" fmla="*/ 30 w 918"/>
                    <a:gd name="T73" fmla="*/ 435 h 788"/>
                    <a:gd name="T74" fmla="*/ 51 w 918"/>
                    <a:gd name="T75" fmla="*/ 366 h 788"/>
                    <a:gd name="T76" fmla="*/ 78 w 918"/>
                    <a:gd name="T77" fmla="*/ 294 h 788"/>
                    <a:gd name="T78" fmla="*/ 105 w 918"/>
                    <a:gd name="T79" fmla="*/ 243 h 788"/>
                    <a:gd name="T80" fmla="*/ 150 w 918"/>
                    <a:gd name="T81" fmla="*/ 180 h 788"/>
                    <a:gd name="T82" fmla="*/ 195 w 918"/>
                    <a:gd name="T83" fmla="*/ 123 h 788"/>
                    <a:gd name="T84" fmla="*/ 235 w 918"/>
                    <a:gd name="T85" fmla="*/ 87 h 788"/>
                    <a:gd name="T86" fmla="*/ 277 w 918"/>
                    <a:gd name="T87" fmla="*/ 62 h 788"/>
                    <a:gd name="T88" fmla="*/ 322 w 918"/>
                    <a:gd name="T89" fmla="*/ 41 h 788"/>
                    <a:gd name="T90" fmla="*/ 367 w 918"/>
                    <a:gd name="T91" fmla="*/ 26 h 788"/>
                    <a:gd name="T92" fmla="*/ 427 w 918"/>
                    <a:gd name="T93" fmla="*/ 21 h 788"/>
                    <a:gd name="T94" fmla="*/ 496 w 918"/>
                    <a:gd name="T95" fmla="*/ 23 h 788"/>
                    <a:gd name="T96" fmla="*/ 559 w 918"/>
                    <a:gd name="T97" fmla="*/ 29 h 788"/>
                    <a:gd name="T98" fmla="*/ 622 w 918"/>
                    <a:gd name="T99" fmla="*/ 41 h 788"/>
                    <a:gd name="T100" fmla="*/ 685 w 918"/>
                    <a:gd name="T101" fmla="*/ 66 h 788"/>
                    <a:gd name="T102" fmla="*/ 737 w 918"/>
                    <a:gd name="T103" fmla="*/ 93 h 788"/>
                    <a:gd name="T104" fmla="*/ 791 w 918"/>
                    <a:gd name="T105" fmla="*/ 132 h 788"/>
                    <a:gd name="T106" fmla="*/ 833 w 918"/>
                    <a:gd name="T107" fmla="*/ 173 h 788"/>
                    <a:gd name="T108" fmla="*/ 863 w 918"/>
                    <a:gd name="T109" fmla="*/ 215 h 788"/>
                    <a:gd name="T110" fmla="*/ 881 w 918"/>
                    <a:gd name="T111" fmla="*/ 267 h 788"/>
                    <a:gd name="T112" fmla="*/ 894 w 918"/>
                    <a:gd name="T113" fmla="*/ 327 h 788"/>
                    <a:gd name="T114" fmla="*/ 896 w 918"/>
                    <a:gd name="T115" fmla="*/ 390 h 788"/>
                    <a:gd name="T116" fmla="*/ 891 w 918"/>
                    <a:gd name="T117" fmla="*/ 455 h 788"/>
                    <a:gd name="T118" fmla="*/ 882 w 918"/>
                    <a:gd name="T119" fmla="*/ 510 h 788"/>
                    <a:gd name="T120" fmla="*/ 870 w 918"/>
                    <a:gd name="T121" fmla="*/ 585 h 788"/>
                    <a:gd name="T122" fmla="*/ 852 w 918"/>
                    <a:gd name="T123" fmla="*/ 643 h 788"/>
                    <a:gd name="T124" fmla="*/ 840 w 918"/>
                    <a:gd name="T125" fmla="*/ 684 h 7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18"/>
                    <a:gd name="T190" fmla="*/ 0 h 788"/>
                    <a:gd name="T191" fmla="*/ 918 w 918"/>
                    <a:gd name="T192" fmla="*/ 788 h 78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18" h="788">
                      <a:moveTo>
                        <a:pt x="840" y="684"/>
                      </a:moveTo>
                      <a:lnTo>
                        <a:pt x="863" y="646"/>
                      </a:lnTo>
                      <a:lnTo>
                        <a:pt x="884" y="588"/>
                      </a:lnTo>
                      <a:lnTo>
                        <a:pt x="905" y="509"/>
                      </a:lnTo>
                      <a:lnTo>
                        <a:pt x="917" y="429"/>
                      </a:lnTo>
                      <a:lnTo>
                        <a:pt x="918" y="342"/>
                      </a:lnTo>
                      <a:lnTo>
                        <a:pt x="906" y="275"/>
                      </a:lnTo>
                      <a:lnTo>
                        <a:pt x="891" y="224"/>
                      </a:lnTo>
                      <a:lnTo>
                        <a:pt x="866" y="179"/>
                      </a:lnTo>
                      <a:lnTo>
                        <a:pt x="827" y="135"/>
                      </a:lnTo>
                      <a:lnTo>
                        <a:pt x="788" y="105"/>
                      </a:lnTo>
                      <a:lnTo>
                        <a:pt x="745" y="74"/>
                      </a:lnTo>
                      <a:lnTo>
                        <a:pt x="700" y="50"/>
                      </a:lnTo>
                      <a:lnTo>
                        <a:pt x="656" y="30"/>
                      </a:lnTo>
                      <a:lnTo>
                        <a:pt x="602" y="15"/>
                      </a:lnTo>
                      <a:lnTo>
                        <a:pt x="550" y="6"/>
                      </a:lnTo>
                      <a:lnTo>
                        <a:pt x="481" y="0"/>
                      </a:lnTo>
                      <a:lnTo>
                        <a:pt x="397" y="2"/>
                      </a:lnTo>
                      <a:lnTo>
                        <a:pt x="338" y="12"/>
                      </a:lnTo>
                      <a:lnTo>
                        <a:pt x="286" y="35"/>
                      </a:lnTo>
                      <a:lnTo>
                        <a:pt x="235" y="60"/>
                      </a:lnTo>
                      <a:lnTo>
                        <a:pt x="196" y="93"/>
                      </a:lnTo>
                      <a:lnTo>
                        <a:pt x="157" y="135"/>
                      </a:lnTo>
                      <a:lnTo>
                        <a:pt x="117" y="188"/>
                      </a:lnTo>
                      <a:lnTo>
                        <a:pt x="82" y="245"/>
                      </a:lnTo>
                      <a:lnTo>
                        <a:pt x="54" y="302"/>
                      </a:lnTo>
                      <a:lnTo>
                        <a:pt x="30" y="365"/>
                      </a:lnTo>
                      <a:lnTo>
                        <a:pt x="12" y="431"/>
                      </a:lnTo>
                      <a:lnTo>
                        <a:pt x="3" y="491"/>
                      </a:lnTo>
                      <a:lnTo>
                        <a:pt x="0" y="552"/>
                      </a:lnTo>
                      <a:lnTo>
                        <a:pt x="4" y="616"/>
                      </a:lnTo>
                      <a:lnTo>
                        <a:pt x="15" y="681"/>
                      </a:lnTo>
                      <a:lnTo>
                        <a:pt x="49" y="788"/>
                      </a:lnTo>
                      <a:lnTo>
                        <a:pt x="31" y="654"/>
                      </a:lnTo>
                      <a:lnTo>
                        <a:pt x="21" y="564"/>
                      </a:lnTo>
                      <a:lnTo>
                        <a:pt x="19" y="501"/>
                      </a:lnTo>
                      <a:lnTo>
                        <a:pt x="30" y="435"/>
                      </a:lnTo>
                      <a:lnTo>
                        <a:pt x="51" y="366"/>
                      </a:lnTo>
                      <a:lnTo>
                        <a:pt x="78" y="294"/>
                      </a:lnTo>
                      <a:lnTo>
                        <a:pt x="105" y="243"/>
                      </a:lnTo>
                      <a:lnTo>
                        <a:pt x="150" y="180"/>
                      </a:lnTo>
                      <a:lnTo>
                        <a:pt x="195" y="123"/>
                      </a:lnTo>
                      <a:lnTo>
                        <a:pt x="235" y="87"/>
                      </a:lnTo>
                      <a:lnTo>
                        <a:pt x="277" y="62"/>
                      </a:lnTo>
                      <a:lnTo>
                        <a:pt x="322" y="41"/>
                      </a:lnTo>
                      <a:lnTo>
                        <a:pt x="367" y="26"/>
                      </a:lnTo>
                      <a:lnTo>
                        <a:pt x="427" y="21"/>
                      </a:lnTo>
                      <a:lnTo>
                        <a:pt x="496" y="23"/>
                      </a:lnTo>
                      <a:lnTo>
                        <a:pt x="559" y="29"/>
                      </a:lnTo>
                      <a:lnTo>
                        <a:pt x="622" y="41"/>
                      </a:lnTo>
                      <a:lnTo>
                        <a:pt x="685" y="66"/>
                      </a:lnTo>
                      <a:lnTo>
                        <a:pt x="737" y="93"/>
                      </a:lnTo>
                      <a:lnTo>
                        <a:pt x="791" y="132"/>
                      </a:lnTo>
                      <a:lnTo>
                        <a:pt x="833" y="173"/>
                      </a:lnTo>
                      <a:lnTo>
                        <a:pt x="863" y="215"/>
                      </a:lnTo>
                      <a:lnTo>
                        <a:pt x="881" y="267"/>
                      </a:lnTo>
                      <a:lnTo>
                        <a:pt x="894" y="327"/>
                      </a:lnTo>
                      <a:lnTo>
                        <a:pt x="896" y="390"/>
                      </a:lnTo>
                      <a:lnTo>
                        <a:pt x="891" y="455"/>
                      </a:lnTo>
                      <a:lnTo>
                        <a:pt x="882" y="510"/>
                      </a:lnTo>
                      <a:lnTo>
                        <a:pt x="870" y="585"/>
                      </a:lnTo>
                      <a:lnTo>
                        <a:pt x="852" y="643"/>
                      </a:lnTo>
                      <a:lnTo>
                        <a:pt x="840" y="684"/>
                      </a:lnTo>
                      <a:close/>
                    </a:path>
                  </a:pathLst>
                </a:custGeom>
                <a:solidFill>
                  <a:srgbClr val="000000"/>
                </a:solidFill>
                <a:ln w="9525">
                  <a:noFill/>
                  <a:round/>
                  <a:headEnd/>
                  <a:tailEnd/>
                </a:ln>
              </p:spPr>
              <p:txBody>
                <a:bodyPr/>
                <a:lstStyle/>
                <a:p>
                  <a:endParaRPr lang="en-US"/>
                </a:p>
              </p:txBody>
            </p:sp>
          </p:grpSp>
          <p:grpSp>
            <p:nvGrpSpPr>
              <p:cNvPr id="8" name="Group 31"/>
              <p:cNvGrpSpPr>
                <a:grpSpLocks/>
              </p:cNvGrpSpPr>
              <p:nvPr/>
            </p:nvGrpSpPr>
            <p:grpSpPr bwMode="auto">
              <a:xfrm>
                <a:off x="1757" y="2127"/>
                <a:ext cx="724" cy="646"/>
                <a:chOff x="1757" y="2127"/>
                <a:chExt cx="724" cy="646"/>
              </a:xfrm>
            </p:grpSpPr>
            <p:sp>
              <p:nvSpPr>
                <p:cNvPr id="33824" name="Freeform 32"/>
                <p:cNvSpPr>
                  <a:spLocks/>
                </p:cNvSpPr>
                <p:nvPr/>
              </p:nvSpPr>
              <p:spPr bwMode="auto">
                <a:xfrm>
                  <a:off x="1757" y="2127"/>
                  <a:ext cx="706" cy="646"/>
                </a:xfrm>
                <a:custGeom>
                  <a:avLst/>
                  <a:gdLst>
                    <a:gd name="T0" fmla="*/ 667 w 706"/>
                    <a:gd name="T1" fmla="*/ 258 h 646"/>
                    <a:gd name="T2" fmla="*/ 624 w 706"/>
                    <a:gd name="T3" fmla="*/ 446 h 646"/>
                    <a:gd name="T4" fmla="*/ 574 w 706"/>
                    <a:gd name="T5" fmla="*/ 630 h 646"/>
                    <a:gd name="T6" fmla="*/ 568 w 706"/>
                    <a:gd name="T7" fmla="*/ 643 h 646"/>
                    <a:gd name="T8" fmla="*/ 558 w 706"/>
                    <a:gd name="T9" fmla="*/ 646 h 646"/>
                    <a:gd name="T10" fmla="*/ 501 w 706"/>
                    <a:gd name="T11" fmla="*/ 633 h 646"/>
                    <a:gd name="T12" fmla="*/ 384 w 706"/>
                    <a:gd name="T13" fmla="*/ 615 h 646"/>
                    <a:gd name="T14" fmla="*/ 379 w 706"/>
                    <a:gd name="T15" fmla="*/ 615 h 646"/>
                    <a:gd name="T16" fmla="*/ 214 w 706"/>
                    <a:gd name="T17" fmla="*/ 594 h 646"/>
                    <a:gd name="T18" fmla="*/ 95 w 706"/>
                    <a:gd name="T19" fmla="*/ 585 h 646"/>
                    <a:gd name="T20" fmla="*/ 18 w 706"/>
                    <a:gd name="T21" fmla="*/ 588 h 646"/>
                    <a:gd name="T22" fmla="*/ 3 w 706"/>
                    <a:gd name="T23" fmla="*/ 582 h 646"/>
                    <a:gd name="T24" fmla="*/ 0 w 706"/>
                    <a:gd name="T25" fmla="*/ 573 h 646"/>
                    <a:gd name="T26" fmla="*/ 38 w 706"/>
                    <a:gd name="T27" fmla="*/ 374 h 646"/>
                    <a:gd name="T28" fmla="*/ 90 w 706"/>
                    <a:gd name="T29" fmla="*/ 154 h 646"/>
                    <a:gd name="T30" fmla="*/ 127 w 706"/>
                    <a:gd name="T31" fmla="*/ 52 h 646"/>
                    <a:gd name="T32" fmla="*/ 150 w 706"/>
                    <a:gd name="T33" fmla="*/ 9 h 646"/>
                    <a:gd name="T34" fmla="*/ 162 w 706"/>
                    <a:gd name="T35" fmla="*/ 0 h 646"/>
                    <a:gd name="T36" fmla="*/ 177 w 706"/>
                    <a:gd name="T37" fmla="*/ 0 h 646"/>
                    <a:gd name="T38" fmla="*/ 217 w 706"/>
                    <a:gd name="T39" fmla="*/ 10 h 646"/>
                    <a:gd name="T40" fmla="*/ 249 w 706"/>
                    <a:gd name="T41" fmla="*/ 18 h 646"/>
                    <a:gd name="T42" fmla="*/ 376 w 706"/>
                    <a:gd name="T43" fmla="*/ 31 h 646"/>
                    <a:gd name="T44" fmla="*/ 441 w 706"/>
                    <a:gd name="T45" fmla="*/ 34 h 646"/>
                    <a:gd name="T46" fmla="*/ 408 w 706"/>
                    <a:gd name="T47" fmla="*/ 49 h 646"/>
                    <a:gd name="T48" fmla="*/ 351 w 706"/>
                    <a:gd name="T49" fmla="*/ 45 h 646"/>
                    <a:gd name="T50" fmla="*/ 291 w 706"/>
                    <a:gd name="T51" fmla="*/ 39 h 646"/>
                    <a:gd name="T52" fmla="*/ 237 w 706"/>
                    <a:gd name="T53" fmla="*/ 31 h 646"/>
                    <a:gd name="T54" fmla="*/ 177 w 706"/>
                    <a:gd name="T55" fmla="*/ 19 h 646"/>
                    <a:gd name="T56" fmla="*/ 165 w 706"/>
                    <a:gd name="T57" fmla="*/ 19 h 646"/>
                    <a:gd name="T58" fmla="*/ 145 w 706"/>
                    <a:gd name="T59" fmla="*/ 61 h 646"/>
                    <a:gd name="T60" fmla="*/ 111 w 706"/>
                    <a:gd name="T61" fmla="*/ 141 h 646"/>
                    <a:gd name="T62" fmla="*/ 95 w 706"/>
                    <a:gd name="T63" fmla="*/ 213 h 646"/>
                    <a:gd name="T64" fmla="*/ 69 w 706"/>
                    <a:gd name="T65" fmla="*/ 318 h 646"/>
                    <a:gd name="T66" fmla="*/ 48 w 706"/>
                    <a:gd name="T67" fmla="*/ 409 h 646"/>
                    <a:gd name="T68" fmla="*/ 33 w 706"/>
                    <a:gd name="T69" fmla="*/ 488 h 646"/>
                    <a:gd name="T70" fmla="*/ 21 w 706"/>
                    <a:gd name="T71" fmla="*/ 561 h 646"/>
                    <a:gd name="T72" fmla="*/ 21 w 706"/>
                    <a:gd name="T73" fmla="*/ 571 h 646"/>
                    <a:gd name="T74" fmla="*/ 111 w 706"/>
                    <a:gd name="T75" fmla="*/ 571 h 646"/>
                    <a:gd name="T76" fmla="*/ 210 w 706"/>
                    <a:gd name="T77" fmla="*/ 577 h 646"/>
                    <a:gd name="T78" fmla="*/ 310 w 706"/>
                    <a:gd name="T79" fmla="*/ 591 h 646"/>
                    <a:gd name="T80" fmla="*/ 414 w 706"/>
                    <a:gd name="T81" fmla="*/ 606 h 646"/>
                    <a:gd name="T82" fmla="*/ 555 w 706"/>
                    <a:gd name="T83" fmla="*/ 624 h 646"/>
                    <a:gd name="T84" fmla="*/ 586 w 706"/>
                    <a:gd name="T85" fmla="*/ 526 h 646"/>
                    <a:gd name="T86" fmla="*/ 624 w 706"/>
                    <a:gd name="T87" fmla="*/ 370 h 646"/>
                    <a:gd name="T88" fmla="*/ 643 w 706"/>
                    <a:gd name="T89" fmla="*/ 291 h 646"/>
                    <a:gd name="T90" fmla="*/ 670 w 706"/>
                    <a:gd name="T91" fmla="*/ 199 h 646"/>
                    <a:gd name="T92" fmla="*/ 706 w 706"/>
                    <a:gd name="T93" fmla="*/ 99 h 646"/>
                    <a:gd name="T94" fmla="*/ 683 w 706"/>
                    <a:gd name="T95" fmla="*/ 187 h 646"/>
                    <a:gd name="T96" fmla="*/ 667 w 706"/>
                    <a:gd name="T97" fmla="*/ 258 h 6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06"/>
                    <a:gd name="T148" fmla="*/ 0 h 646"/>
                    <a:gd name="T149" fmla="*/ 706 w 706"/>
                    <a:gd name="T150" fmla="*/ 646 h 6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06" h="646">
                      <a:moveTo>
                        <a:pt x="667" y="258"/>
                      </a:moveTo>
                      <a:lnTo>
                        <a:pt x="624" y="446"/>
                      </a:lnTo>
                      <a:lnTo>
                        <a:pt x="574" y="630"/>
                      </a:lnTo>
                      <a:lnTo>
                        <a:pt x="568" y="643"/>
                      </a:lnTo>
                      <a:lnTo>
                        <a:pt x="558" y="646"/>
                      </a:lnTo>
                      <a:lnTo>
                        <a:pt x="501" y="633"/>
                      </a:lnTo>
                      <a:lnTo>
                        <a:pt x="384" y="615"/>
                      </a:lnTo>
                      <a:lnTo>
                        <a:pt x="379" y="615"/>
                      </a:lnTo>
                      <a:lnTo>
                        <a:pt x="214" y="594"/>
                      </a:lnTo>
                      <a:lnTo>
                        <a:pt x="95" y="585"/>
                      </a:lnTo>
                      <a:lnTo>
                        <a:pt x="18" y="588"/>
                      </a:lnTo>
                      <a:lnTo>
                        <a:pt x="3" y="582"/>
                      </a:lnTo>
                      <a:lnTo>
                        <a:pt x="0" y="573"/>
                      </a:lnTo>
                      <a:lnTo>
                        <a:pt x="38" y="374"/>
                      </a:lnTo>
                      <a:lnTo>
                        <a:pt x="90" y="154"/>
                      </a:lnTo>
                      <a:lnTo>
                        <a:pt x="127" y="52"/>
                      </a:lnTo>
                      <a:lnTo>
                        <a:pt x="150" y="9"/>
                      </a:lnTo>
                      <a:lnTo>
                        <a:pt x="162" y="0"/>
                      </a:lnTo>
                      <a:lnTo>
                        <a:pt x="177" y="0"/>
                      </a:lnTo>
                      <a:lnTo>
                        <a:pt x="217" y="10"/>
                      </a:lnTo>
                      <a:lnTo>
                        <a:pt x="249" y="18"/>
                      </a:lnTo>
                      <a:lnTo>
                        <a:pt x="376" y="31"/>
                      </a:lnTo>
                      <a:lnTo>
                        <a:pt x="441" y="34"/>
                      </a:lnTo>
                      <a:lnTo>
                        <a:pt x="408" y="49"/>
                      </a:lnTo>
                      <a:lnTo>
                        <a:pt x="351" y="45"/>
                      </a:lnTo>
                      <a:lnTo>
                        <a:pt x="291" y="39"/>
                      </a:lnTo>
                      <a:lnTo>
                        <a:pt x="237" y="31"/>
                      </a:lnTo>
                      <a:lnTo>
                        <a:pt x="177" y="19"/>
                      </a:lnTo>
                      <a:lnTo>
                        <a:pt x="165" y="19"/>
                      </a:lnTo>
                      <a:lnTo>
                        <a:pt x="145" y="61"/>
                      </a:lnTo>
                      <a:lnTo>
                        <a:pt x="111" y="141"/>
                      </a:lnTo>
                      <a:lnTo>
                        <a:pt x="95" y="213"/>
                      </a:lnTo>
                      <a:lnTo>
                        <a:pt x="69" y="318"/>
                      </a:lnTo>
                      <a:lnTo>
                        <a:pt x="48" y="409"/>
                      </a:lnTo>
                      <a:lnTo>
                        <a:pt x="33" y="488"/>
                      </a:lnTo>
                      <a:lnTo>
                        <a:pt x="21" y="561"/>
                      </a:lnTo>
                      <a:lnTo>
                        <a:pt x="21" y="571"/>
                      </a:lnTo>
                      <a:lnTo>
                        <a:pt x="111" y="571"/>
                      </a:lnTo>
                      <a:lnTo>
                        <a:pt x="210" y="577"/>
                      </a:lnTo>
                      <a:lnTo>
                        <a:pt x="310" y="591"/>
                      </a:lnTo>
                      <a:lnTo>
                        <a:pt x="414" y="606"/>
                      </a:lnTo>
                      <a:lnTo>
                        <a:pt x="555" y="624"/>
                      </a:lnTo>
                      <a:lnTo>
                        <a:pt x="586" y="526"/>
                      </a:lnTo>
                      <a:lnTo>
                        <a:pt x="624" y="370"/>
                      </a:lnTo>
                      <a:lnTo>
                        <a:pt x="643" y="291"/>
                      </a:lnTo>
                      <a:lnTo>
                        <a:pt x="670" y="199"/>
                      </a:lnTo>
                      <a:lnTo>
                        <a:pt x="706" y="99"/>
                      </a:lnTo>
                      <a:lnTo>
                        <a:pt x="683" y="187"/>
                      </a:lnTo>
                      <a:lnTo>
                        <a:pt x="667" y="258"/>
                      </a:lnTo>
                      <a:close/>
                    </a:path>
                  </a:pathLst>
                </a:custGeom>
                <a:solidFill>
                  <a:srgbClr val="000000"/>
                </a:solidFill>
                <a:ln w="9525">
                  <a:noFill/>
                  <a:round/>
                  <a:headEnd/>
                  <a:tailEnd/>
                </a:ln>
              </p:spPr>
              <p:txBody>
                <a:bodyPr/>
                <a:lstStyle/>
                <a:p>
                  <a:endParaRPr lang="en-US"/>
                </a:p>
              </p:txBody>
            </p:sp>
            <p:grpSp>
              <p:nvGrpSpPr>
                <p:cNvPr id="9" name="Group 33"/>
                <p:cNvGrpSpPr>
                  <a:grpSpLocks/>
                </p:cNvGrpSpPr>
                <p:nvPr/>
              </p:nvGrpSpPr>
              <p:grpSpPr bwMode="auto">
                <a:xfrm>
                  <a:off x="1852" y="2161"/>
                  <a:ext cx="629" cy="512"/>
                  <a:chOff x="1852" y="2161"/>
                  <a:chExt cx="629" cy="512"/>
                </a:xfrm>
              </p:grpSpPr>
              <p:sp>
                <p:nvSpPr>
                  <p:cNvPr id="33826" name="Freeform 34"/>
                  <p:cNvSpPr>
                    <a:spLocks/>
                  </p:cNvSpPr>
                  <p:nvPr/>
                </p:nvSpPr>
                <p:spPr bwMode="auto">
                  <a:xfrm>
                    <a:off x="1852" y="2161"/>
                    <a:ext cx="629" cy="512"/>
                  </a:xfrm>
                  <a:custGeom>
                    <a:avLst/>
                    <a:gdLst>
                      <a:gd name="T0" fmla="*/ 352 w 629"/>
                      <a:gd name="T1" fmla="*/ 0 h 512"/>
                      <a:gd name="T2" fmla="*/ 544 w 629"/>
                      <a:gd name="T3" fmla="*/ 5 h 512"/>
                      <a:gd name="T4" fmla="*/ 620 w 629"/>
                      <a:gd name="T5" fmla="*/ 12 h 512"/>
                      <a:gd name="T6" fmla="*/ 623 w 629"/>
                      <a:gd name="T7" fmla="*/ 35 h 512"/>
                      <a:gd name="T8" fmla="*/ 569 w 629"/>
                      <a:gd name="T9" fmla="*/ 206 h 512"/>
                      <a:gd name="T10" fmla="*/ 562 w 629"/>
                      <a:gd name="T11" fmla="*/ 183 h 512"/>
                      <a:gd name="T12" fmla="*/ 594 w 629"/>
                      <a:gd name="T13" fmla="*/ 47 h 512"/>
                      <a:gd name="T14" fmla="*/ 591 w 629"/>
                      <a:gd name="T15" fmla="*/ 24 h 512"/>
                      <a:gd name="T16" fmla="*/ 427 w 629"/>
                      <a:gd name="T17" fmla="*/ 21 h 512"/>
                      <a:gd name="T18" fmla="*/ 389 w 629"/>
                      <a:gd name="T19" fmla="*/ 33 h 512"/>
                      <a:gd name="T20" fmla="*/ 464 w 629"/>
                      <a:gd name="T21" fmla="*/ 71 h 512"/>
                      <a:gd name="T22" fmla="*/ 508 w 629"/>
                      <a:gd name="T23" fmla="*/ 108 h 512"/>
                      <a:gd name="T24" fmla="*/ 533 w 629"/>
                      <a:gd name="T25" fmla="*/ 159 h 512"/>
                      <a:gd name="T26" fmla="*/ 544 w 629"/>
                      <a:gd name="T27" fmla="*/ 218 h 512"/>
                      <a:gd name="T28" fmla="*/ 547 w 629"/>
                      <a:gd name="T29" fmla="*/ 272 h 512"/>
                      <a:gd name="T30" fmla="*/ 526 w 629"/>
                      <a:gd name="T31" fmla="*/ 358 h 512"/>
                      <a:gd name="T32" fmla="*/ 473 w 629"/>
                      <a:gd name="T33" fmla="*/ 424 h 512"/>
                      <a:gd name="T34" fmla="*/ 403 w 629"/>
                      <a:gd name="T35" fmla="*/ 480 h 512"/>
                      <a:gd name="T36" fmla="*/ 317 w 629"/>
                      <a:gd name="T37" fmla="*/ 507 h 512"/>
                      <a:gd name="T38" fmla="*/ 227 w 629"/>
                      <a:gd name="T39" fmla="*/ 512 h 512"/>
                      <a:gd name="T40" fmla="*/ 136 w 629"/>
                      <a:gd name="T41" fmla="*/ 494 h 512"/>
                      <a:gd name="T42" fmla="*/ 70 w 629"/>
                      <a:gd name="T43" fmla="*/ 454 h 512"/>
                      <a:gd name="T44" fmla="*/ 27 w 629"/>
                      <a:gd name="T45" fmla="*/ 391 h 512"/>
                      <a:gd name="T46" fmla="*/ 3 w 629"/>
                      <a:gd name="T47" fmla="*/ 312 h 512"/>
                      <a:gd name="T48" fmla="*/ 3 w 629"/>
                      <a:gd name="T49" fmla="*/ 236 h 512"/>
                      <a:gd name="T50" fmla="*/ 24 w 629"/>
                      <a:gd name="T51" fmla="*/ 171 h 512"/>
                      <a:gd name="T52" fmla="*/ 67 w 629"/>
                      <a:gd name="T53" fmla="*/ 114 h 512"/>
                      <a:gd name="T54" fmla="*/ 137 w 629"/>
                      <a:gd name="T55" fmla="*/ 65 h 512"/>
                      <a:gd name="T56" fmla="*/ 232 w 629"/>
                      <a:gd name="T57" fmla="*/ 21 h 512"/>
                      <a:gd name="T58" fmla="*/ 305 w 629"/>
                      <a:gd name="T59" fmla="*/ 11 h 512"/>
                      <a:gd name="T60" fmla="*/ 175 w 629"/>
                      <a:gd name="T61" fmla="*/ 65 h 512"/>
                      <a:gd name="T62" fmla="*/ 82 w 629"/>
                      <a:gd name="T63" fmla="*/ 126 h 512"/>
                      <a:gd name="T64" fmla="*/ 34 w 629"/>
                      <a:gd name="T65" fmla="*/ 201 h 512"/>
                      <a:gd name="T66" fmla="*/ 22 w 629"/>
                      <a:gd name="T67" fmla="*/ 300 h 512"/>
                      <a:gd name="T68" fmla="*/ 49 w 629"/>
                      <a:gd name="T69" fmla="*/ 381 h 512"/>
                      <a:gd name="T70" fmla="*/ 103 w 629"/>
                      <a:gd name="T71" fmla="*/ 450 h 512"/>
                      <a:gd name="T72" fmla="*/ 167 w 629"/>
                      <a:gd name="T73" fmla="*/ 480 h 512"/>
                      <a:gd name="T74" fmla="*/ 250 w 629"/>
                      <a:gd name="T75" fmla="*/ 492 h 512"/>
                      <a:gd name="T76" fmla="*/ 352 w 629"/>
                      <a:gd name="T77" fmla="*/ 474 h 512"/>
                      <a:gd name="T78" fmla="*/ 443 w 629"/>
                      <a:gd name="T79" fmla="*/ 427 h 512"/>
                      <a:gd name="T80" fmla="*/ 505 w 629"/>
                      <a:gd name="T81" fmla="*/ 358 h 512"/>
                      <a:gd name="T82" fmla="*/ 529 w 629"/>
                      <a:gd name="T83" fmla="*/ 273 h 512"/>
                      <a:gd name="T84" fmla="*/ 515 w 629"/>
                      <a:gd name="T85" fmla="*/ 180 h 512"/>
                      <a:gd name="T86" fmla="*/ 488 w 629"/>
                      <a:gd name="T87" fmla="*/ 120 h 512"/>
                      <a:gd name="T88" fmla="*/ 431 w 629"/>
                      <a:gd name="T89" fmla="*/ 77 h 512"/>
                      <a:gd name="T90" fmla="*/ 359 w 629"/>
                      <a:gd name="T91" fmla="*/ 45 h 512"/>
                      <a:gd name="T92" fmla="*/ 283 w 629"/>
                      <a:gd name="T93" fmla="*/ 38 h 512"/>
                      <a:gd name="T94" fmla="*/ 308 w 629"/>
                      <a:gd name="T95" fmla="*/ 11 h 5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29"/>
                      <a:gd name="T145" fmla="*/ 0 h 512"/>
                      <a:gd name="T146" fmla="*/ 629 w 629"/>
                      <a:gd name="T147" fmla="*/ 512 h 5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29" h="512">
                        <a:moveTo>
                          <a:pt x="295" y="0"/>
                        </a:moveTo>
                        <a:lnTo>
                          <a:pt x="352" y="0"/>
                        </a:lnTo>
                        <a:lnTo>
                          <a:pt x="434" y="0"/>
                        </a:lnTo>
                        <a:lnTo>
                          <a:pt x="544" y="5"/>
                        </a:lnTo>
                        <a:lnTo>
                          <a:pt x="606" y="8"/>
                        </a:lnTo>
                        <a:lnTo>
                          <a:pt x="620" y="12"/>
                        </a:lnTo>
                        <a:lnTo>
                          <a:pt x="629" y="18"/>
                        </a:lnTo>
                        <a:lnTo>
                          <a:pt x="623" y="35"/>
                        </a:lnTo>
                        <a:lnTo>
                          <a:pt x="603" y="87"/>
                        </a:lnTo>
                        <a:lnTo>
                          <a:pt x="569" y="206"/>
                        </a:lnTo>
                        <a:lnTo>
                          <a:pt x="547" y="281"/>
                        </a:lnTo>
                        <a:lnTo>
                          <a:pt x="562" y="183"/>
                        </a:lnTo>
                        <a:lnTo>
                          <a:pt x="581" y="101"/>
                        </a:lnTo>
                        <a:lnTo>
                          <a:pt x="594" y="47"/>
                        </a:lnTo>
                        <a:lnTo>
                          <a:pt x="599" y="30"/>
                        </a:lnTo>
                        <a:lnTo>
                          <a:pt x="591" y="24"/>
                        </a:lnTo>
                        <a:lnTo>
                          <a:pt x="523" y="23"/>
                        </a:lnTo>
                        <a:lnTo>
                          <a:pt x="427" y="21"/>
                        </a:lnTo>
                        <a:lnTo>
                          <a:pt x="346" y="21"/>
                        </a:lnTo>
                        <a:lnTo>
                          <a:pt x="389" y="33"/>
                        </a:lnTo>
                        <a:lnTo>
                          <a:pt x="431" y="51"/>
                        </a:lnTo>
                        <a:lnTo>
                          <a:pt x="464" y="71"/>
                        </a:lnTo>
                        <a:lnTo>
                          <a:pt x="487" y="89"/>
                        </a:lnTo>
                        <a:lnTo>
                          <a:pt x="508" y="108"/>
                        </a:lnTo>
                        <a:lnTo>
                          <a:pt x="521" y="137"/>
                        </a:lnTo>
                        <a:lnTo>
                          <a:pt x="533" y="159"/>
                        </a:lnTo>
                        <a:lnTo>
                          <a:pt x="541" y="189"/>
                        </a:lnTo>
                        <a:lnTo>
                          <a:pt x="544" y="218"/>
                        </a:lnTo>
                        <a:lnTo>
                          <a:pt x="545" y="243"/>
                        </a:lnTo>
                        <a:lnTo>
                          <a:pt x="547" y="272"/>
                        </a:lnTo>
                        <a:lnTo>
                          <a:pt x="539" y="313"/>
                        </a:lnTo>
                        <a:lnTo>
                          <a:pt x="526" y="358"/>
                        </a:lnTo>
                        <a:lnTo>
                          <a:pt x="506" y="388"/>
                        </a:lnTo>
                        <a:lnTo>
                          <a:pt x="473" y="424"/>
                        </a:lnTo>
                        <a:lnTo>
                          <a:pt x="440" y="451"/>
                        </a:lnTo>
                        <a:lnTo>
                          <a:pt x="403" y="480"/>
                        </a:lnTo>
                        <a:lnTo>
                          <a:pt x="364" y="494"/>
                        </a:lnTo>
                        <a:lnTo>
                          <a:pt x="317" y="507"/>
                        </a:lnTo>
                        <a:lnTo>
                          <a:pt x="275" y="512"/>
                        </a:lnTo>
                        <a:lnTo>
                          <a:pt x="227" y="512"/>
                        </a:lnTo>
                        <a:lnTo>
                          <a:pt x="182" y="506"/>
                        </a:lnTo>
                        <a:lnTo>
                          <a:pt x="136" y="494"/>
                        </a:lnTo>
                        <a:lnTo>
                          <a:pt x="106" y="480"/>
                        </a:lnTo>
                        <a:lnTo>
                          <a:pt x="70" y="454"/>
                        </a:lnTo>
                        <a:lnTo>
                          <a:pt x="47" y="421"/>
                        </a:lnTo>
                        <a:lnTo>
                          <a:pt x="27" y="391"/>
                        </a:lnTo>
                        <a:lnTo>
                          <a:pt x="13" y="355"/>
                        </a:lnTo>
                        <a:lnTo>
                          <a:pt x="3" y="312"/>
                        </a:lnTo>
                        <a:lnTo>
                          <a:pt x="0" y="273"/>
                        </a:lnTo>
                        <a:lnTo>
                          <a:pt x="3" y="236"/>
                        </a:lnTo>
                        <a:lnTo>
                          <a:pt x="9" y="200"/>
                        </a:lnTo>
                        <a:lnTo>
                          <a:pt x="24" y="171"/>
                        </a:lnTo>
                        <a:lnTo>
                          <a:pt x="41" y="146"/>
                        </a:lnTo>
                        <a:lnTo>
                          <a:pt x="67" y="114"/>
                        </a:lnTo>
                        <a:lnTo>
                          <a:pt x="101" y="90"/>
                        </a:lnTo>
                        <a:lnTo>
                          <a:pt x="137" y="65"/>
                        </a:lnTo>
                        <a:lnTo>
                          <a:pt x="190" y="39"/>
                        </a:lnTo>
                        <a:lnTo>
                          <a:pt x="232" y="21"/>
                        </a:lnTo>
                        <a:lnTo>
                          <a:pt x="272" y="9"/>
                        </a:lnTo>
                        <a:lnTo>
                          <a:pt x="305" y="11"/>
                        </a:lnTo>
                        <a:lnTo>
                          <a:pt x="247" y="36"/>
                        </a:lnTo>
                        <a:lnTo>
                          <a:pt x="175" y="65"/>
                        </a:lnTo>
                        <a:lnTo>
                          <a:pt x="124" y="96"/>
                        </a:lnTo>
                        <a:lnTo>
                          <a:pt x="82" y="126"/>
                        </a:lnTo>
                        <a:lnTo>
                          <a:pt x="50" y="167"/>
                        </a:lnTo>
                        <a:lnTo>
                          <a:pt x="34" y="201"/>
                        </a:lnTo>
                        <a:lnTo>
                          <a:pt x="22" y="252"/>
                        </a:lnTo>
                        <a:lnTo>
                          <a:pt x="22" y="300"/>
                        </a:lnTo>
                        <a:lnTo>
                          <a:pt x="34" y="339"/>
                        </a:lnTo>
                        <a:lnTo>
                          <a:pt x="49" y="381"/>
                        </a:lnTo>
                        <a:lnTo>
                          <a:pt x="73" y="421"/>
                        </a:lnTo>
                        <a:lnTo>
                          <a:pt x="103" y="450"/>
                        </a:lnTo>
                        <a:lnTo>
                          <a:pt x="131" y="467"/>
                        </a:lnTo>
                        <a:lnTo>
                          <a:pt x="167" y="480"/>
                        </a:lnTo>
                        <a:lnTo>
                          <a:pt x="208" y="489"/>
                        </a:lnTo>
                        <a:lnTo>
                          <a:pt x="250" y="492"/>
                        </a:lnTo>
                        <a:lnTo>
                          <a:pt x="301" y="486"/>
                        </a:lnTo>
                        <a:lnTo>
                          <a:pt x="352" y="474"/>
                        </a:lnTo>
                        <a:lnTo>
                          <a:pt x="397" y="457"/>
                        </a:lnTo>
                        <a:lnTo>
                          <a:pt x="443" y="427"/>
                        </a:lnTo>
                        <a:lnTo>
                          <a:pt x="472" y="397"/>
                        </a:lnTo>
                        <a:lnTo>
                          <a:pt x="505" y="358"/>
                        </a:lnTo>
                        <a:lnTo>
                          <a:pt x="523" y="313"/>
                        </a:lnTo>
                        <a:lnTo>
                          <a:pt x="529" y="273"/>
                        </a:lnTo>
                        <a:lnTo>
                          <a:pt x="524" y="227"/>
                        </a:lnTo>
                        <a:lnTo>
                          <a:pt x="515" y="180"/>
                        </a:lnTo>
                        <a:lnTo>
                          <a:pt x="505" y="149"/>
                        </a:lnTo>
                        <a:lnTo>
                          <a:pt x="488" y="120"/>
                        </a:lnTo>
                        <a:lnTo>
                          <a:pt x="463" y="96"/>
                        </a:lnTo>
                        <a:lnTo>
                          <a:pt x="431" y="77"/>
                        </a:lnTo>
                        <a:lnTo>
                          <a:pt x="395" y="57"/>
                        </a:lnTo>
                        <a:lnTo>
                          <a:pt x="359" y="45"/>
                        </a:lnTo>
                        <a:lnTo>
                          <a:pt x="319" y="38"/>
                        </a:lnTo>
                        <a:lnTo>
                          <a:pt x="283" y="38"/>
                        </a:lnTo>
                        <a:lnTo>
                          <a:pt x="250" y="38"/>
                        </a:lnTo>
                        <a:lnTo>
                          <a:pt x="308" y="11"/>
                        </a:lnTo>
                        <a:lnTo>
                          <a:pt x="295" y="0"/>
                        </a:lnTo>
                        <a:close/>
                      </a:path>
                    </a:pathLst>
                  </a:custGeom>
                  <a:solidFill>
                    <a:srgbClr val="000000"/>
                  </a:solidFill>
                  <a:ln w="9525">
                    <a:noFill/>
                    <a:round/>
                    <a:headEnd/>
                    <a:tailEnd/>
                  </a:ln>
                </p:spPr>
                <p:txBody>
                  <a:bodyPr/>
                  <a:lstStyle/>
                  <a:p>
                    <a:endParaRPr lang="en-US"/>
                  </a:p>
                </p:txBody>
              </p:sp>
              <p:sp>
                <p:nvSpPr>
                  <p:cNvPr id="33827" name="Freeform 35"/>
                  <p:cNvSpPr>
                    <a:spLocks/>
                  </p:cNvSpPr>
                  <p:nvPr/>
                </p:nvSpPr>
                <p:spPr bwMode="auto">
                  <a:xfrm>
                    <a:off x="2063" y="2163"/>
                    <a:ext cx="103" cy="45"/>
                  </a:xfrm>
                  <a:custGeom>
                    <a:avLst/>
                    <a:gdLst>
                      <a:gd name="T0" fmla="*/ 63 w 103"/>
                      <a:gd name="T1" fmla="*/ 3 h 45"/>
                      <a:gd name="T2" fmla="*/ 0 w 103"/>
                      <a:gd name="T3" fmla="*/ 45 h 45"/>
                      <a:gd name="T4" fmla="*/ 69 w 103"/>
                      <a:gd name="T5" fmla="*/ 31 h 45"/>
                      <a:gd name="T6" fmla="*/ 103 w 103"/>
                      <a:gd name="T7" fmla="*/ 33 h 45"/>
                      <a:gd name="T8" fmla="*/ 99 w 103"/>
                      <a:gd name="T9" fmla="*/ 28 h 45"/>
                      <a:gd name="T10" fmla="*/ 96 w 103"/>
                      <a:gd name="T11" fmla="*/ 0 h 45"/>
                      <a:gd name="T12" fmla="*/ 63 w 103"/>
                      <a:gd name="T13" fmla="*/ 3 h 45"/>
                      <a:gd name="T14" fmla="*/ 0 60000 65536"/>
                      <a:gd name="T15" fmla="*/ 0 60000 65536"/>
                      <a:gd name="T16" fmla="*/ 0 60000 65536"/>
                      <a:gd name="T17" fmla="*/ 0 60000 65536"/>
                      <a:gd name="T18" fmla="*/ 0 60000 65536"/>
                      <a:gd name="T19" fmla="*/ 0 60000 65536"/>
                      <a:gd name="T20" fmla="*/ 0 60000 65536"/>
                      <a:gd name="T21" fmla="*/ 0 w 103"/>
                      <a:gd name="T22" fmla="*/ 0 h 45"/>
                      <a:gd name="T23" fmla="*/ 103 w 10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45">
                        <a:moveTo>
                          <a:pt x="63" y="3"/>
                        </a:moveTo>
                        <a:lnTo>
                          <a:pt x="0" y="45"/>
                        </a:lnTo>
                        <a:lnTo>
                          <a:pt x="69" y="31"/>
                        </a:lnTo>
                        <a:lnTo>
                          <a:pt x="103" y="33"/>
                        </a:lnTo>
                        <a:lnTo>
                          <a:pt x="99" y="28"/>
                        </a:lnTo>
                        <a:lnTo>
                          <a:pt x="96" y="0"/>
                        </a:lnTo>
                        <a:lnTo>
                          <a:pt x="63" y="3"/>
                        </a:lnTo>
                        <a:close/>
                      </a:path>
                    </a:pathLst>
                  </a:custGeom>
                  <a:solidFill>
                    <a:srgbClr val="000000"/>
                  </a:solidFill>
                  <a:ln w="9525">
                    <a:noFill/>
                    <a:round/>
                    <a:headEnd/>
                    <a:tailEnd/>
                  </a:ln>
                </p:spPr>
                <p:txBody>
                  <a:bodyPr/>
                  <a:lstStyle/>
                  <a:p>
                    <a:endParaRPr lang="en-US"/>
                  </a:p>
                </p:txBody>
              </p:sp>
            </p:grpSp>
          </p:grpSp>
          <p:sp>
            <p:nvSpPr>
              <p:cNvPr id="33814" name="Freeform 36"/>
              <p:cNvSpPr>
                <a:spLocks/>
              </p:cNvSpPr>
              <p:nvPr/>
            </p:nvSpPr>
            <p:spPr bwMode="auto">
              <a:xfrm>
                <a:off x="1864" y="2185"/>
                <a:ext cx="526" cy="482"/>
              </a:xfrm>
              <a:custGeom>
                <a:avLst/>
                <a:gdLst>
                  <a:gd name="T0" fmla="*/ 110 w 526"/>
                  <a:gd name="T1" fmla="*/ 65 h 482"/>
                  <a:gd name="T2" fmla="*/ 160 w 526"/>
                  <a:gd name="T3" fmla="*/ 36 h 482"/>
                  <a:gd name="T4" fmla="*/ 232 w 526"/>
                  <a:gd name="T5" fmla="*/ 6 h 482"/>
                  <a:gd name="T6" fmla="*/ 292 w 526"/>
                  <a:gd name="T7" fmla="*/ 0 h 482"/>
                  <a:gd name="T8" fmla="*/ 352 w 526"/>
                  <a:gd name="T9" fmla="*/ 9 h 482"/>
                  <a:gd name="T10" fmla="*/ 403 w 526"/>
                  <a:gd name="T11" fmla="*/ 32 h 482"/>
                  <a:gd name="T12" fmla="*/ 457 w 526"/>
                  <a:gd name="T13" fmla="*/ 62 h 482"/>
                  <a:gd name="T14" fmla="*/ 493 w 526"/>
                  <a:gd name="T15" fmla="*/ 98 h 482"/>
                  <a:gd name="T16" fmla="*/ 512 w 526"/>
                  <a:gd name="T17" fmla="*/ 149 h 482"/>
                  <a:gd name="T18" fmla="*/ 524 w 526"/>
                  <a:gd name="T19" fmla="*/ 201 h 482"/>
                  <a:gd name="T20" fmla="*/ 526 w 526"/>
                  <a:gd name="T21" fmla="*/ 258 h 482"/>
                  <a:gd name="T22" fmla="*/ 508 w 526"/>
                  <a:gd name="T23" fmla="*/ 324 h 482"/>
                  <a:gd name="T24" fmla="*/ 469 w 526"/>
                  <a:gd name="T25" fmla="*/ 378 h 482"/>
                  <a:gd name="T26" fmla="*/ 418 w 526"/>
                  <a:gd name="T27" fmla="*/ 423 h 482"/>
                  <a:gd name="T28" fmla="*/ 367 w 526"/>
                  <a:gd name="T29" fmla="*/ 456 h 482"/>
                  <a:gd name="T30" fmla="*/ 277 w 526"/>
                  <a:gd name="T31" fmla="*/ 482 h 482"/>
                  <a:gd name="T32" fmla="*/ 193 w 526"/>
                  <a:gd name="T33" fmla="*/ 477 h 482"/>
                  <a:gd name="T34" fmla="*/ 128 w 526"/>
                  <a:gd name="T35" fmla="*/ 459 h 482"/>
                  <a:gd name="T36" fmla="*/ 83 w 526"/>
                  <a:gd name="T37" fmla="*/ 435 h 482"/>
                  <a:gd name="T38" fmla="*/ 52 w 526"/>
                  <a:gd name="T39" fmla="*/ 397 h 482"/>
                  <a:gd name="T40" fmla="*/ 23 w 526"/>
                  <a:gd name="T41" fmla="*/ 345 h 482"/>
                  <a:gd name="T42" fmla="*/ 4 w 526"/>
                  <a:gd name="T43" fmla="*/ 295 h 482"/>
                  <a:gd name="T44" fmla="*/ 0 w 526"/>
                  <a:gd name="T45" fmla="*/ 234 h 482"/>
                  <a:gd name="T46" fmla="*/ 9 w 526"/>
                  <a:gd name="T47" fmla="*/ 177 h 482"/>
                  <a:gd name="T48" fmla="*/ 37 w 526"/>
                  <a:gd name="T49" fmla="*/ 129 h 482"/>
                  <a:gd name="T50" fmla="*/ 85 w 526"/>
                  <a:gd name="T51" fmla="*/ 81 h 482"/>
                  <a:gd name="T52" fmla="*/ 110 w 526"/>
                  <a:gd name="T53" fmla="*/ 65 h 4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26"/>
                  <a:gd name="T82" fmla="*/ 0 h 482"/>
                  <a:gd name="T83" fmla="*/ 526 w 526"/>
                  <a:gd name="T84" fmla="*/ 482 h 48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26" h="482">
                    <a:moveTo>
                      <a:pt x="110" y="65"/>
                    </a:moveTo>
                    <a:lnTo>
                      <a:pt x="160" y="36"/>
                    </a:lnTo>
                    <a:lnTo>
                      <a:pt x="232" y="6"/>
                    </a:lnTo>
                    <a:lnTo>
                      <a:pt x="292" y="0"/>
                    </a:lnTo>
                    <a:lnTo>
                      <a:pt x="352" y="9"/>
                    </a:lnTo>
                    <a:lnTo>
                      <a:pt x="403" y="32"/>
                    </a:lnTo>
                    <a:lnTo>
                      <a:pt x="457" y="62"/>
                    </a:lnTo>
                    <a:lnTo>
                      <a:pt x="493" y="98"/>
                    </a:lnTo>
                    <a:lnTo>
                      <a:pt x="512" y="149"/>
                    </a:lnTo>
                    <a:lnTo>
                      <a:pt x="524" y="201"/>
                    </a:lnTo>
                    <a:lnTo>
                      <a:pt x="526" y="258"/>
                    </a:lnTo>
                    <a:lnTo>
                      <a:pt x="508" y="324"/>
                    </a:lnTo>
                    <a:lnTo>
                      <a:pt x="469" y="378"/>
                    </a:lnTo>
                    <a:lnTo>
                      <a:pt x="418" y="423"/>
                    </a:lnTo>
                    <a:lnTo>
                      <a:pt x="367" y="456"/>
                    </a:lnTo>
                    <a:lnTo>
                      <a:pt x="277" y="482"/>
                    </a:lnTo>
                    <a:lnTo>
                      <a:pt x="193" y="477"/>
                    </a:lnTo>
                    <a:lnTo>
                      <a:pt x="128" y="459"/>
                    </a:lnTo>
                    <a:lnTo>
                      <a:pt x="83" y="435"/>
                    </a:lnTo>
                    <a:lnTo>
                      <a:pt x="52" y="397"/>
                    </a:lnTo>
                    <a:lnTo>
                      <a:pt x="23" y="345"/>
                    </a:lnTo>
                    <a:lnTo>
                      <a:pt x="4" y="295"/>
                    </a:lnTo>
                    <a:lnTo>
                      <a:pt x="0" y="234"/>
                    </a:lnTo>
                    <a:lnTo>
                      <a:pt x="9" y="177"/>
                    </a:lnTo>
                    <a:lnTo>
                      <a:pt x="37" y="129"/>
                    </a:lnTo>
                    <a:lnTo>
                      <a:pt x="85" y="81"/>
                    </a:lnTo>
                    <a:lnTo>
                      <a:pt x="110" y="65"/>
                    </a:lnTo>
                    <a:close/>
                  </a:path>
                </a:pathLst>
              </a:custGeom>
              <a:solidFill>
                <a:srgbClr val="0000FF"/>
              </a:solidFill>
              <a:ln w="9525">
                <a:noFill/>
                <a:round/>
                <a:headEnd/>
                <a:tailEnd/>
              </a:ln>
            </p:spPr>
            <p:txBody>
              <a:bodyPr/>
              <a:lstStyle/>
              <a:p>
                <a:endParaRPr lang="en-US"/>
              </a:p>
            </p:txBody>
          </p:sp>
          <p:sp>
            <p:nvSpPr>
              <p:cNvPr id="33815" name="Freeform 37"/>
              <p:cNvSpPr>
                <a:spLocks/>
              </p:cNvSpPr>
              <p:nvPr/>
            </p:nvSpPr>
            <p:spPr bwMode="auto">
              <a:xfrm>
                <a:off x="1973" y="2278"/>
                <a:ext cx="288" cy="279"/>
              </a:xfrm>
              <a:custGeom>
                <a:avLst/>
                <a:gdLst>
                  <a:gd name="T0" fmla="*/ 30 w 288"/>
                  <a:gd name="T1" fmla="*/ 59 h 279"/>
                  <a:gd name="T2" fmla="*/ 63 w 288"/>
                  <a:gd name="T3" fmla="*/ 27 h 279"/>
                  <a:gd name="T4" fmla="*/ 100 w 288"/>
                  <a:gd name="T5" fmla="*/ 8 h 279"/>
                  <a:gd name="T6" fmla="*/ 153 w 288"/>
                  <a:gd name="T7" fmla="*/ 0 h 279"/>
                  <a:gd name="T8" fmla="*/ 213 w 288"/>
                  <a:gd name="T9" fmla="*/ 3 h 279"/>
                  <a:gd name="T10" fmla="*/ 258 w 288"/>
                  <a:gd name="T11" fmla="*/ 27 h 279"/>
                  <a:gd name="T12" fmla="*/ 276 w 288"/>
                  <a:gd name="T13" fmla="*/ 53 h 279"/>
                  <a:gd name="T14" fmla="*/ 288 w 288"/>
                  <a:gd name="T15" fmla="*/ 131 h 279"/>
                  <a:gd name="T16" fmla="*/ 280 w 288"/>
                  <a:gd name="T17" fmla="*/ 190 h 279"/>
                  <a:gd name="T18" fmla="*/ 252 w 288"/>
                  <a:gd name="T19" fmla="*/ 235 h 279"/>
                  <a:gd name="T20" fmla="*/ 213 w 288"/>
                  <a:gd name="T21" fmla="*/ 261 h 279"/>
                  <a:gd name="T22" fmla="*/ 160 w 288"/>
                  <a:gd name="T23" fmla="*/ 279 h 279"/>
                  <a:gd name="T24" fmla="*/ 102 w 288"/>
                  <a:gd name="T25" fmla="*/ 279 h 279"/>
                  <a:gd name="T26" fmla="*/ 51 w 288"/>
                  <a:gd name="T27" fmla="*/ 262 h 279"/>
                  <a:gd name="T28" fmla="*/ 21 w 288"/>
                  <a:gd name="T29" fmla="*/ 234 h 279"/>
                  <a:gd name="T30" fmla="*/ 6 w 288"/>
                  <a:gd name="T31" fmla="*/ 189 h 279"/>
                  <a:gd name="T32" fmla="*/ 0 w 288"/>
                  <a:gd name="T33" fmla="*/ 135 h 279"/>
                  <a:gd name="T34" fmla="*/ 12 w 288"/>
                  <a:gd name="T35" fmla="*/ 86 h 279"/>
                  <a:gd name="T36" fmla="*/ 30 w 288"/>
                  <a:gd name="T37" fmla="*/ 59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8"/>
                  <a:gd name="T58" fmla="*/ 0 h 279"/>
                  <a:gd name="T59" fmla="*/ 288 w 288"/>
                  <a:gd name="T60" fmla="*/ 279 h 2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8" h="279">
                    <a:moveTo>
                      <a:pt x="30" y="59"/>
                    </a:moveTo>
                    <a:lnTo>
                      <a:pt x="63" y="27"/>
                    </a:lnTo>
                    <a:lnTo>
                      <a:pt x="100" y="8"/>
                    </a:lnTo>
                    <a:lnTo>
                      <a:pt x="153" y="0"/>
                    </a:lnTo>
                    <a:lnTo>
                      <a:pt x="213" y="3"/>
                    </a:lnTo>
                    <a:lnTo>
                      <a:pt x="258" y="27"/>
                    </a:lnTo>
                    <a:lnTo>
                      <a:pt x="276" y="53"/>
                    </a:lnTo>
                    <a:lnTo>
                      <a:pt x="288" y="131"/>
                    </a:lnTo>
                    <a:lnTo>
                      <a:pt x="280" y="190"/>
                    </a:lnTo>
                    <a:lnTo>
                      <a:pt x="252" y="235"/>
                    </a:lnTo>
                    <a:lnTo>
                      <a:pt x="213" y="261"/>
                    </a:lnTo>
                    <a:lnTo>
                      <a:pt x="160" y="279"/>
                    </a:lnTo>
                    <a:lnTo>
                      <a:pt x="102" y="279"/>
                    </a:lnTo>
                    <a:lnTo>
                      <a:pt x="51" y="262"/>
                    </a:lnTo>
                    <a:lnTo>
                      <a:pt x="21" y="234"/>
                    </a:lnTo>
                    <a:lnTo>
                      <a:pt x="6" y="189"/>
                    </a:lnTo>
                    <a:lnTo>
                      <a:pt x="0" y="135"/>
                    </a:lnTo>
                    <a:lnTo>
                      <a:pt x="12" y="86"/>
                    </a:lnTo>
                    <a:lnTo>
                      <a:pt x="30" y="59"/>
                    </a:lnTo>
                    <a:close/>
                  </a:path>
                </a:pathLst>
              </a:custGeom>
              <a:solidFill>
                <a:srgbClr val="FF0033"/>
              </a:solidFill>
              <a:ln w="9525">
                <a:noFill/>
                <a:round/>
                <a:headEnd/>
                <a:tailEnd/>
              </a:ln>
            </p:spPr>
            <p:txBody>
              <a:bodyPr/>
              <a:lstStyle/>
              <a:p>
                <a:endParaRPr lang="en-US"/>
              </a:p>
            </p:txBody>
          </p:sp>
          <p:grpSp>
            <p:nvGrpSpPr>
              <p:cNvPr id="10" name="Group 38"/>
              <p:cNvGrpSpPr>
                <a:grpSpLocks/>
              </p:cNvGrpSpPr>
              <p:nvPr/>
            </p:nvGrpSpPr>
            <p:grpSpPr bwMode="auto">
              <a:xfrm>
                <a:off x="1965" y="2269"/>
                <a:ext cx="308" cy="295"/>
                <a:chOff x="1965" y="2269"/>
                <a:chExt cx="308" cy="295"/>
              </a:xfrm>
            </p:grpSpPr>
            <p:sp>
              <p:nvSpPr>
                <p:cNvPr id="33822" name="Freeform 39"/>
                <p:cNvSpPr>
                  <a:spLocks/>
                </p:cNvSpPr>
                <p:nvPr/>
              </p:nvSpPr>
              <p:spPr bwMode="auto">
                <a:xfrm>
                  <a:off x="1991" y="2269"/>
                  <a:ext cx="282" cy="295"/>
                </a:xfrm>
                <a:custGeom>
                  <a:avLst/>
                  <a:gdLst>
                    <a:gd name="T0" fmla="*/ 66 w 282"/>
                    <a:gd name="T1" fmla="*/ 17 h 295"/>
                    <a:gd name="T2" fmla="*/ 99 w 282"/>
                    <a:gd name="T3" fmla="*/ 5 h 295"/>
                    <a:gd name="T4" fmla="*/ 141 w 282"/>
                    <a:gd name="T5" fmla="*/ 0 h 295"/>
                    <a:gd name="T6" fmla="*/ 181 w 282"/>
                    <a:gd name="T7" fmla="*/ 2 h 295"/>
                    <a:gd name="T8" fmla="*/ 219 w 282"/>
                    <a:gd name="T9" fmla="*/ 9 h 295"/>
                    <a:gd name="T10" fmla="*/ 244 w 282"/>
                    <a:gd name="T11" fmla="*/ 26 h 295"/>
                    <a:gd name="T12" fmla="*/ 262 w 282"/>
                    <a:gd name="T13" fmla="*/ 47 h 295"/>
                    <a:gd name="T14" fmla="*/ 273 w 282"/>
                    <a:gd name="T15" fmla="*/ 78 h 295"/>
                    <a:gd name="T16" fmla="*/ 280 w 282"/>
                    <a:gd name="T17" fmla="*/ 111 h 295"/>
                    <a:gd name="T18" fmla="*/ 282 w 282"/>
                    <a:gd name="T19" fmla="*/ 149 h 295"/>
                    <a:gd name="T20" fmla="*/ 279 w 282"/>
                    <a:gd name="T21" fmla="*/ 176 h 295"/>
                    <a:gd name="T22" fmla="*/ 270 w 282"/>
                    <a:gd name="T23" fmla="*/ 207 h 295"/>
                    <a:gd name="T24" fmla="*/ 253 w 282"/>
                    <a:gd name="T25" fmla="*/ 232 h 295"/>
                    <a:gd name="T26" fmla="*/ 235 w 282"/>
                    <a:gd name="T27" fmla="*/ 255 h 295"/>
                    <a:gd name="T28" fmla="*/ 213 w 282"/>
                    <a:gd name="T29" fmla="*/ 273 h 295"/>
                    <a:gd name="T30" fmla="*/ 183 w 282"/>
                    <a:gd name="T31" fmla="*/ 286 h 295"/>
                    <a:gd name="T32" fmla="*/ 150 w 282"/>
                    <a:gd name="T33" fmla="*/ 294 h 295"/>
                    <a:gd name="T34" fmla="*/ 108 w 282"/>
                    <a:gd name="T35" fmla="*/ 295 h 295"/>
                    <a:gd name="T36" fmla="*/ 72 w 282"/>
                    <a:gd name="T37" fmla="*/ 292 h 295"/>
                    <a:gd name="T38" fmla="*/ 45 w 282"/>
                    <a:gd name="T39" fmla="*/ 280 h 295"/>
                    <a:gd name="T40" fmla="*/ 15 w 282"/>
                    <a:gd name="T41" fmla="*/ 262 h 295"/>
                    <a:gd name="T42" fmla="*/ 0 w 282"/>
                    <a:gd name="T43" fmla="*/ 241 h 295"/>
                    <a:gd name="T44" fmla="*/ 48 w 282"/>
                    <a:gd name="T45" fmla="*/ 267 h 295"/>
                    <a:gd name="T46" fmla="*/ 99 w 282"/>
                    <a:gd name="T47" fmla="*/ 280 h 295"/>
                    <a:gd name="T48" fmla="*/ 139 w 282"/>
                    <a:gd name="T49" fmla="*/ 277 h 295"/>
                    <a:gd name="T50" fmla="*/ 177 w 282"/>
                    <a:gd name="T51" fmla="*/ 267 h 295"/>
                    <a:gd name="T52" fmla="*/ 207 w 282"/>
                    <a:gd name="T53" fmla="*/ 253 h 295"/>
                    <a:gd name="T54" fmla="*/ 232 w 282"/>
                    <a:gd name="T55" fmla="*/ 229 h 295"/>
                    <a:gd name="T56" fmla="*/ 252 w 282"/>
                    <a:gd name="T57" fmla="*/ 201 h 295"/>
                    <a:gd name="T58" fmla="*/ 259 w 282"/>
                    <a:gd name="T59" fmla="*/ 165 h 295"/>
                    <a:gd name="T60" fmla="*/ 261 w 282"/>
                    <a:gd name="T61" fmla="*/ 126 h 295"/>
                    <a:gd name="T62" fmla="*/ 255 w 282"/>
                    <a:gd name="T63" fmla="*/ 87 h 295"/>
                    <a:gd name="T64" fmla="*/ 244 w 282"/>
                    <a:gd name="T65" fmla="*/ 54 h 295"/>
                    <a:gd name="T66" fmla="*/ 219 w 282"/>
                    <a:gd name="T67" fmla="*/ 32 h 295"/>
                    <a:gd name="T68" fmla="*/ 180 w 282"/>
                    <a:gd name="T69" fmla="*/ 18 h 295"/>
                    <a:gd name="T70" fmla="*/ 141 w 282"/>
                    <a:gd name="T71" fmla="*/ 17 h 295"/>
                    <a:gd name="T72" fmla="*/ 93 w 282"/>
                    <a:gd name="T73" fmla="*/ 21 h 295"/>
                    <a:gd name="T74" fmla="*/ 48 w 282"/>
                    <a:gd name="T75" fmla="*/ 35 h 295"/>
                    <a:gd name="T76" fmla="*/ 66 w 282"/>
                    <a:gd name="T77" fmla="*/ 17 h 2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2"/>
                    <a:gd name="T118" fmla="*/ 0 h 295"/>
                    <a:gd name="T119" fmla="*/ 282 w 282"/>
                    <a:gd name="T120" fmla="*/ 295 h 2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2" h="295">
                      <a:moveTo>
                        <a:pt x="66" y="17"/>
                      </a:moveTo>
                      <a:lnTo>
                        <a:pt x="99" y="5"/>
                      </a:lnTo>
                      <a:lnTo>
                        <a:pt x="141" y="0"/>
                      </a:lnTo>
                      <a:lnTo>
                        <a:pt x="181" y="2"/>
                      </a:lnTo>
                      <a:lnTo>
                        <a:pt x="219" y="9"/>
                      </a:lnTo>
                      <a:lnTo>
                        <a:pt x="244" y="26"/>
                      </a:lnTo>
                      <a:lnTo>
                        <a:pt x="262" y="47"/>
                      </a:lnTo>
                      <a:lnTo>
                        <a:pt x="273" y="78"/>
                      </a:lnTo>
                      <a:lnTo>
                        <a:pt x="280" y="111"/>
                      </a:lnTo>
                      <a:lnTo>
                        <a:pt x="282" y="149"/>
                      </a:lnTo>
                      <a:lnTo>
                        <a:pt x="279" y="176"/>
                      </a:lnTo>
                      <a:lnTo>
                        <a:pt x="270" y="207"/>
                      </a:lnTo>
                      <a:lnTo>
                        <a:pt x="253" y="232"/>
                      </a:lnTo>
                      <a:lnTo>
                        <a:pt x="235" y="255"/>
                      </a:lnTo>
                      <a:lnTo>
                        <a:pt x="213" y="273"/>
                      </a:lnTo>
                      <a:lnTo>
                        <a:pt x="183" y="286"/>
                      </a:lnTo>
                      <a:lnTo>
                        <a:pt x="150" y="294"/>
                      </a:lnTo>
                      <a:lnTo>
                        <a:pt x="108" y="295"/>
                      </a:lnTo>
                      <a:lnTo>
                        <a:pt x="72" y="292"/>
                      </a:lnTo>
                      <a:lnTo>
                        <a:pt x="45" y="280"/>
                      </a:lnTo>
                      <a:lnTo>
                        <a:pt x="15" y="262"/>
                      </a:lnTo>
                      <a:lnTo>
                        <a:pt x="0" y="241"/>
                      </a:lnTo>
                      <a:lnTo>
                        <a:pt x="48" y="267"/>
                      </a:lnTo>
                      <a:lnTo>
                        <a:pt x="99" y="280"/>
                      </a:lnTo>
                      <a:lnTo>
                        <a:pt x="139" y="277"/>
                      </a:lnTo>
                      <a:lnTo>
                        <a:pt x="177" y="267"/>
                      </a:lnTo>
                      <a:lnTo>
                        <a:pt x="207" y="253"/>
                      </a:lnTo>
                      <a:lnTo>
                        <a:pt x="232" y="229"/>
                      </a:lnTo>
                      <a:lnTo>
                        <a:pt x="252" y="201"/>
                      </a:lnTo>
                      <a:lnTo>
                        <a:pt x="259" y="165"/>
                      </a:lnTo>
                      <a:lnTo>
                        <a:pt x="261" y="126"/>
                      </a:lnTo>
                      <a:lnTo>
                        <a:pt x="255" y="87"/>
                      </a:lnTo>
                      <a:lnTo>
                        <a:pt x="244" y="54"/>
                      </a:lnTo>
                      <a:lnTo>
                        <a:pt x="219" y="32"/>
                      </a:lnTo>
                      <a:lnTo>
                        <a:pt x="180" y="18"/>
                      </a:lnTo>
                      <a:lnTo>
                        <a:pt x="141" y="17"/>
                      </a:lnTo>
                      <a:lnTo>
                        <a:pt x="93" y="21"/>
                      </a:lnTo>
                      <a:lnTo>
                        <a:pt x="48" y="35"/>
                      </a:lnTo>
                      <a:lnTo>
                        <a:pt x="66" y="17"/>
                      </a:lnTo>
                      <a:close/>
                    </a:path>
                  </a:pathLst>
                </a:custGeom>
                <a:solidFill>
                  <a:srgbClr val="000000"/>
                </a:solidFill>
                <a:ln w="9525">
                  <a:noFill/>
                  <a:round/>
                  <a:headEnd/>
                  <a:tailEnd/>
                </a:ln>
              </p:spPr>
              <p:txBody>
                <a:bodyPr/>
                <a:lstStyle/>
                <a:p>
                  <a:endParaRPr lang="en-US"/>
                </a:p>
              </p:txBody>
            </p:sp>
            <p:sp>
              <p:nvSpPr>
                <p:cNvPr id="33823" name="Freeform 40"/>
                <p:cNvSpPr>
                  <a:spLocks/>
                </p:cNvSpPr>
                <p:nvPr/>
              </p:nvSpPr>
              <p:spPr bwMode="auto">
                <a:xfrm>
                  <a:off x="1965" y="2278"/>
                  <a:ext cx="131" cy="268"/>
                </a:xfrm>
                <a:custGeom>
                  <a:avLst/>
                  <a:gdLst>
                    <a:gd name="T0" fmla="*/ 131 w 131"/>
                    <a:gd name="T1" fmla="*/ 0 h 268"/>
                    <a:gd name="T2" fmla="*/ 89 w 131"/>
                    <a:gd name="T3" fmla="*/ 8 h 268"/>
                    <a:gd name="T4" fmla="*/ 57 w 131"/>
                    <a:gd name="T5" fmla="*/ 26 h 268"/>
                    <a:gd name="T6" fmla="*/ 30 w 131"/>
                    <a:gd name="T7" fmla="*/ 50 h 268"/>
                    <a:gd name="T8" fmla="*/ 14 w 131"/>
                    <a:gd name="T9" fmla="*/ 78 h 268"/>
                    <a:gd name="T10" fmla="*/ 6 w 131"/>
                    <a:gd name="T11" fmla="*/ 111 h 268"/>
                    <a:gd name="T12" fmla="*/ 0 w 131"/>
                    <a:gd name="T13" fmla="*/ 141 h 268"/>
                    <a:gd name="T14" fmla="*/ 2 w 131"/>
                    <a:gd name="T15" fmla="*/ 170 h 268"/>
                    <a:gd name="T16" fmla="*/ 8 w 131"/>
                    <a:gd name="T17" fmla="*/ 199 h 268"/>
                    <a:gd name="T18" fmla="*/ 14 w 131"/>
                    <a:gd name="T19" fmla="*/ 220 h 268"/>
                    <a:gd name="T20" fmla="*/ 27 w 131"/>
                    <a:gd name="T21" fmla="*/ 243 h 268"/>
                    <a:gd name="T22" fmla="*/ 50 w 131"/>
                    <a:gd name="T23" fmla="*/ 259 h 268"/>
                    <a:gd name="T24" fmla="*/ 81 w 131"/>
                    <a:gd name="T25" fmla="*/ 268 h 268"/>
                    <a:gd name="T26" fmla="*/ 77 w 131"/>
                    <a:gd name="T27" fmla="*/ 268 h 268"/>
                    <a:gd name="T28" fmla="*/ 47 w 131"/>
                    <a:gd name="T29" fmla="*/ 240 h 268"/>
                    <a:gd name="T30" fmla="*/ 29 w 131"/>
                    <a:gd name="T31" fmla="*/ 211 h 268"/>
                    <a:gd name="T32" fmla="*/ 21 w 131"/>
                    <a:gd name="T33" fmla="*/ 176 h 268"/>
                    <a:gd name="T34" fmla="*/ 21 w 131"/>
                    <a:gd name="T35" fmla="*/ 134 h 268"/>
                    <a:gd name="T36" fmla="*/ 27 w 131"/>
                    <a:gd name="T37" fmla="*/ 98 h 268"/>
                    <a:gd name="T38" fmla="*/ 38 w 131"/>
                    <a:gd name="T39" fmla="*/ 71 h 268"/>
                    <a:gd name="T40" fmla="*/ 54 w 131"/>
                    <a:gd name="T41" fmla="*/ 48 h 268"/>
                    <a:gd name="T42" fmla="*/ 77 w 131"/>
                    <a:gd name="T43" fmla="*/ 32 h 268"/>
                    <a:gd name="T44" fmla="*/ 125 w 131"/>
                    <a:gd name="T45" fmla="*/ 3 h 268"/>
                    <a:gd name="T46" fmla="*/ 131 w 131"/>
                    <a:gd name="T47" fmla="*/ 0 h 2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268"/>
                    <a:gd name="T74" fmla="*/ 131 w 131"/>
                    <a:gd name="T75" fmla="*/ 268 h 26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268">
                      <a:moveTo>
                        <a:pt x="131" y="0"/>
                      </a:moveTo>
                      <a:lnTo>
                        <a:pt x="89" y="8"/>
                      </a:lnTo>
                      <a:lnTo>
                        <a:pt x="57" y="26"/>
                      </a:lnTo>
                      <a:lnTo>
                        <a:pt x="30" y="50"/>
                      </a:lnTo>
                      <a:lnTo>
                        <a:pt x="14" y="78"/>
                      </a:lnTo>
                      <a:lnTo>
                        <a:pt x="6" y="111"/>
                      </a:lnTo>
                      <a:lnTo>
                        <a:pt x="0" y="141"/>
                      </a:lnTo>
                      <a:lnTo>
                        <a:pt x="2" y="170"/>
                      </a:lnTo>
                      <a:lnTo>
                        <a:pt x="8" y="199"/>
                      </a:lnTo>
                      <a:lnTo>
                        <a:pt x="14" y="220"/>
                      </a:lnTo>
                      <a:lnTo>
                        <a:pt x="27" y="243"/>
                      </a:lnTo>
                      <a:lnTo>
                        <a:pt x="50" y="259"/>
                      </a:lnTo>
                      <a:lnTo>
                        <a:pt x="81" y="268"/>
                      </a:lnTo>
                      <a:lnTo>
                        <a:pt x="77" y="268"/>
                      </a:lnTo>
                      <a:lnTo>
                        <a:pt x="47" y="240"/>
                      </a:lnTo>
                      <a:lnTo>
                        <a:pt x="29" y="211"/>
                      </a:lnTo>
                      <a:lnTo>
                        <a:pt x="21" y="176"/>
                      </a:lnTo>
                      <a:lnTo>
                        <a:pt x="21" y="134"/>
                      </a:lnTo>
                      <a:lnTo>
                        <a:pt x="27" y="98"/>
                      </a:lnTo>
                      <a:lnTo>
                        <a:pt x="38" y="71"/>
                      </a:lnTo>
                      <a:lnTo>
                        <a:pt x="54" y="48"/>
                      </a:lnTo>
                      <a:lnTo>
                        <a:pt x="77" y="32"/>
                      </a:lnTo>
                      <a:lnTo>
                        <a:pt x="125" y="3"/>
                      </a:lnTo>
                      <a:lnTo>
                        <a:pt x="131" y="0"/>
                      </a:lnTo>
                      <a:close/>
                    </a:path>
                  </a:pathLst>
                </a:custGeom>
                <a:solidFill>
                  <a:srgbClr val="000000"/>
                </a:solidFill>
                <a:ln w="9525">
                  <a:noFill/>
                  <a:round/>
                  <a:headEnd/>
                  <a:tailEnd/>
                </a:ln>
              </p:spPr>
              <p:txBody>
                <a:bodyPr/>
                <a:lstStyle/>
                <a:p>
                  <a:endParaRPr lang="en-US"/>
                </a:p>
              </p:txBody>
            </p:sp>
          </p:grpSp>
          <p:sp>
            <p:nvSpPr>
              <p:cNvPr id="33817" name="Freeform 41"/>
              <p:cNvSpPr>
                <a:spLocks/>
              </p:cNvSpPr>
              <p:nvPr/>
            </p:nvSpPr>
            <p:spPr bwMode="auto">
              <a:xfrm>
                <a:off x="2060" y="2367"/>
                <a:ext cx="111" cy="104"/>
              </a:xfrm>
              <a:custGeom>
                <a:avLst/>
                <a:gdLst>
                  <a:gd name="T0" fmla="*/ 18 w 111"/>
                  <a:gd name="T1" fmla="*/ 12 h 104"/>
                  <a:gd name="T2" fmla="*/ 34 w 111"/>
                  <a:gd name="T3" fmla="*/ 1 h 104"/>
                  <a:gd name="T4" fmla="*/ 63 w 111"/>
                  <a:gd name="T5" fmla="*/ 0 h 104"/>
                  <a:gd name="T6" fmla="*/ 88 w 111"/>
                  <a:gd name="T7" fmla="*/ 7 h 104"/>
                  <a:gd name="T8" fmla="*/ 108 w 111"/>
                  <a:gd name="T9" fmla="*/ 25 h 104"/>
                  <a:gd name="T10" fmla="*/ 111 w 111"/>
                  <a:gd name="T11" fmla="*/ 54 h 104"/>
                  <a:gd name="T12" fmla="*/ 105 w 111"/>
                  <a:gd name="T13" fmla="*/ 79 h 104"/>
                  <a:gd name="T14" fmla="*/ 90 w 111"/>
                  <a:gd name="T15" fmla="*/ 97 h 104"/>
                  <a:gd name="T16" fmla="*/ 63 w 111"/>
                  <a:gd name="T17" fmla="*/ 104 h 104"/>
                  <a:gd name="T18" fmla="*/ 39 w 111"/>
                  <a:gd name="T19" fmla="*/ 104 h 104"/>
                  <a:gd name="T20" fmla="*/ 18 w 111"/>
                  <a:gd name="T21" fmla="*/ 95 h 104"/>
                  <a:gd name="T22" fmla="*/ 4 w 111"/>
                  <a:gd name="T23" fmla="*/ 79 h 104"/>
                  <a:gd name="T24" fmla="*/ 0 w 111"/>
                  <a:gd name="T25" fmla="*/ 60 h 104"/>
                  <a:gd name="T26" fmla="*/ 7 w 111"/>
                  <a:gd name="T27" fmla="*/ 37 h 104"/>
                  <a:gd name="T28" fmla="*/ 13 w 111"/>
                  <a:gd name="T29" fmla="*/ 21 h 104"/>
                  <a:gd name="T30" fmla="*/ 18 w 111"/>
                  <a:gd name="T31" fmla="*/ 12 h 1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04"/>
                  <a:gd name="T50" fmla="*/ 111 w 111"/>
                  <a:gd name="T51" fmla="*/ 104 h 1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04">
                    <a:moveTo>
                      <a:pt x="18" y="12"/>
                    </a:moveTo>
                    <a:lnTo>
                      <a:pt x="34" y="1"/>
                    </a:lnTo>
                    <a:lnTo>
                      <a:pt x="63" y="0"/>
                    </a:lnTo>
                    <a:lnTo>
                      <a:pt x="88" y="7"/>
                    </a:lnTo>
                    <a:lnTo>
                      <a:pt x="108" y="25"/>
                    </a:lnTo>
                    <a:lnTo>
                      <a:pt x="111" y="54"/>
                    </a:lnTo>
                    <a:lnTo>
                      <a:pt x="105" y="79"/>
                    </a:lnTo>
                    <a:lnTo>
                      <a:pt x="90" y="97"/>
                    </a:lnTo>
                    <a:lnTo>
                      <a:pt x="63" y="104"/>
                    </a:lnTo>
                    <a:lnTo>
                      <a:pt x="39" y="104"/>
                    </a:lnTo>
                    <a:lnTo>
                      <a:pt x="18" y="95"/>
                    </a:lnTo>
                    <a:lnTo>
                      <a:pt x="4" y="79"/>
                    </a:lnTo>
                    <a:lnTo>
                      <a:pt x="0" y="60"/>
                    </a:lnTo>
                    <a:lnTo>
                      <a:pt x="7" y="37"/>
                    </a:lnTo>
                    <a:lnTo>
                      <a:pt x="13" y="21"/>
                    </a:lnTo>
                    <a:lnTo>
                      <a:pt x="18" y="12"/>
                    </a:lnTo>
                    <a:close/>
                  </a:path>
                </a:pathLst>
              </a:custGeom>
              <a:solidFill>
                <a:srgbClr val="FFFF00"/>
              </a:solidFill>
              <a:ln w="9525">
                <a:noFill/>
                <a:round/>
                <a:headEnd/>
                <a:tailEnd/>
              </a:ln>
            </p:spPr>
            <p:txBody>
              <a:bodyPr/>
              <a:lstStyle/>
              <a:p>
                <a:endParaRPr lang="en-US"/>
              </a:p>
            </p:txBody>
          </p:sp>
          <p:grpSp>
            <p:nvGrpSpPr>
              <p:cNvPr id="11" name="Group 42"/>
              <p:cNvGrpSpPr>
                <a:grpSpLocks/>
              </p:cNvGrpSpPr>
              <p:nvPr/>
            </p:nvGrpSpPr>
            <p:grpSpPr bwMode="auto">
              <a:xfrm>
                <a:off x="2052" y="2359"/>
                <a:ext cx="128" cy="121"/>
                <a:chOff x="2052" y="2359"/>
                <a:chExt cx="128" cy="121"/>
              </a:xfrm>
            </p:grpSpPr>
            <p:sp>
              <p:nvSpPr>
                <p:cNvPr id="33820" name="Freeform 43"/>
                <p:cNvSpPr>
                  <a:spLocks/>
                </p:cNvSpPr>
                <p:nvPr/>
              </p:nvSpPr>
              <p:spPr bwMode="auto">
                <a:xfrm>
                  <a:off x="2061" y="2362"/>
                  <a:ext cx="119" cy="118"/>
                </a:xfrm>
                <a:custGeom>
                  <a:avLst/>
                  <a:gdLst>
                    <a:gd name="T0" fmla="*/ 57 w 119"/>
                    <a:gd name="T1" fmla="*/ 0 h 118"/>
                    <a:gd name="T2" fmla="*/ 84 w 119"/>
                    <a:gd name="T3" fmla="*/ 2 h 118"/>
                    <a:gd name="T4" fmla="*/ 105 w 119"/>
                    <a:gd name="T5" fmla="*/ 12 h 118"/>
                    <a:gd name="T6" fmla="*/ 114 w 119"/>
                    <a:gd name="T7" fmla="*/ 27 h 118"/>
                    <a:gd name="T8" fmla="*/ 119 w 119"/>
                    <a:gd name="T9" fmla="*/ 50 h 118"/>
                    <a:gd name="T10" fmla="*/ 116 w 119"/>
                    <a:gd name="T11" fmla="*/ 72 h 118"/>
                    <a:gd name="T12" fmla="*/ 110 w 119"/>
                    <a:gd name="T13" fmla="*/ 90 h 118"/>
                    <a:gd name="T14" fmla="*/ 98 w 119"/>
                    <a:gd name="T15" fmla="*/ 106 h 118"/>
                    <a:gd name="T16" fmla="*/ 78 w 119"/>
                    <a:gd name="T17" fmla="*/ 115 h 118"/>
                    <a:gd name="T18" fmla="*/ 50 w 119"/>
                    <a:gd name="T19" fmla="*/ 118 h 118"/>
                    <a:gd name="T20" fmla="*/ 29 w 119"/>
                    <a:gd name="T21" fmla="*/ 114 h 118"/>
                    <a:gd name="T22" fmla="*/ 11 w 119"/>
                    <a:gd name="T23" fmla="*/ 106 h 118"/>
                    <a:gd name="T24" fmla="*/ 0 w 119"/>
                    <a:gd name="T25" fmla="*/ 94 h 118"/>
                    <a:gd name="T26" fmla="*/ 2 w 119"/>
                    <a:gd name="T27" fmla="*/ 62 h 118"/>
                    <a:gd name="T28" fmla="*/ 14 w 119"/>
                    <a:gd name="T29" fmla="*/ 84 h 118"/>
                    <a:gd name="T30" fmla="*/ 36 w 119"/>
                    <a:gd name="T31" fmla="*/ 99 h 118"/>
                    <a:gd name="T32" fmla="*/ 59 w 119"/>
                    <a:gd name="T33" fmla="*/ 102 h 118"/>
                    <a:gd name="T34" fmla="*/ 77 w 119"/>
                    <a:gd name="T35" fmla="*/ 97 h 118"/>
                    <a:gd name="T36" fmla="*/ 95 w 119"/>
                    <a:gd name="T37" fmla="*/ 86 h 118"/>
                    <a:gd name="T38" fmla="*/ 102 w 119"/>
                    <a:gd name="T39" fmla="*/ 68 h 118"/>
                    <a:gd name="T40" fmla="*/ 102 w 119"/>
                    <a:gd name="T41" fmla="*/ 47 h 118"/>
                    <a:gd name="T42" fmla="*/ 93 w 119"/>
                    <a:gd name="T43" fmla="*/ 29 h 118"/>
                    <a:gd name="T44" fmla="*/ 77 w 119"/>
                    <a:gd name="T45" fmla="*/ 15 h 118"/>
                    <a:gd name="T46" fmla="*/ 62 w 119"/>
                    <a:gd name="T47" fmla="*/ 11 h 118"/>
                    <a:gd name="T48" fmla="*/ 41 w 119"/>
                    <a:gd name="T49" fmla="*/ 3 h 118"/>
                    <a:gd name="T50" fmla="*/ 57 w 119"/>
                    <a:gd name="T51" fmla="*/ 0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9"/>
                    <a:gd name="T79" fmla="*/ 0 h 118"/>
                    <a:gd name="T80" fmla="*/ 119 w 119"/>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9" h="118">
                      <a:moveTo>
                        <a:pt x="57" y="0"/>
                      </a:moveTo>
                      <a:lnTo>
                        <a:pt x="84" y="2"/>
                      </a:lnTo>
                      <a:lnTo>
                        <a:pt x="105" y="12"/>
                      </a:lnTo>
                      <a:lnTo>
                        <a:pt x="114" y="27"/>
                      </a:lnTo>
                      <a:lnTo>
                        <a:pt x="119" y="50"/>
                      </a:lnTo>
                      <a:lnTo>
                        <a:pt x="116" y="72"/>
                      </a:lnTo>
                      <a:lnTo>
                        <a:pt x="110" y="90"/>
                      </a:lnTo>
                      <a:lnTo>
                        <a:pt x="98" y="106"/>
                      </a:lnTo>
                      <a:lnTo>
                        <a:pt x="78" y="115"/>
                      </a:lnTo>
                      <a:lnTo>
                        <a:pt x="50" y="118"/>
                      </a:lnTo>
                      <a:lnTo>
                        <a:pt x="29" y="114"/>
                      </a:lnTo>
                      <a:lnTo>
                        <a:pt x="11" y="106"/>
                      </a:lnTo>
                      <a:lnTo>
                        <a:pt x="0" y="94"/>
                      </a:lnTo>
                      <a:lnTo>
                        <a:pt x="2" y="62"/>
                      </a:lnTo>
                      <a:lnTo>
                        <a:pt x="14" y="84"/>
                      </a:lnTo>
                      <a:lnTo>
                        <a:pt x="36" y="99"/>
                      </a:lnTo>
                      <a:lnTo>
                        <a:pt x="59" y="102"/>
                      </a:lnTo>
                      <a:lnTo>
                        <a:pt x="77" y="97"/>
                      </a:lnTo>
                      <a:lnTo>
                        <a:pt x="95" y="86"/>
                      </a:lnTo>
                      <a:lnTo>
                        <a:pt x="102" y="68"/>
                      </a:lnTo>
                      <a:lnTo>
                        <a:pt x="102" y="47"/>
                      </a:lnTo>
                      <a:lnTo>
                        <a:pt x="93" y="29"/>
                      </a:lnTo>
                      <a:lnTo>
                        <a:pt x="77" y="15"/>
                      </a:lnTo>
                      <a:lnTo>
                        <a:pt x="62" y="11"/>
                      </a:lnTo>
                      <a:lnTo>
                        <a:pt x="41" y="3"/>
                      </a:lnTo>
                      <a:lnTo>
                        <a:pt x="57" y="0"/>
                      </a:lnTo>
                      <a:close/>
                    </a:path>
                  </a:pathLst>
                </a:custGeom>
                <a:solidFill>
                  <a:srgbClr val="000000"/>
                </a:solidFill>
                <a:ln w="9525">
                  <a:noFill/>
                  <a:round/>
                  <a:headEnd/>
                  <a:tailEnd/>
                </a:ln>
              </p:spPr>
              <p:txBody>
                <a:bodyPr/>
                <a:lstStyle/>
                <a:p>
                  <a:endParaRPr lang="en-US"/>
                </a:p>
              </p:txBody>
            </p:sp>
            <p:sp>
              <p:nvSpPr>
                <p:cNvPr id="33821" name="Freeform 44"/>
                <p:cNvSpPr>
                  <a:spLocks/>
                </p:cNvSpPr>
                <p:nvPr/>
              </p:nvSpPr>
              <p:spPr bwMode="auto">
                <a:xfrm>
                  <a:off x="2052" y="2359"/>
                  <a:ext cx="110" cy="111"/>
                </a:xfrm>
                <a:custGeom>
                  <a:avLst/>
                  <a:gdLst>
                    <a:gd name="T0" fmla="*/ 92 w 110"/>
                    <a:gd name="T1" fmla="*/ 8 h 111"/>
                    <a:gd name="T2" fmla="*/ 77 w 110"/>
                    <a:gd name="T3" fmla="*/ 0 h 111"/>
                    <a:gd name="T4" fmla="*/ 53 w 110"/>
                    <a:gd name="T5" fmla="*/ 0 h 111"/>
                    <a:gd name="T6" fmla="*/ 38 w 110"/>
                    <a:gd name="T7" fmla="*/ 3 h 111"/>
                    <a:gd name="T8" fmla="*/ 20 w 110"/>
                    <a:gd name="T9" fmla="*/ 15 h 111"/>
                    <a:gd name="T10" fmla="*/ 11 w 110"/>
                    <a:gd name="T11" fmla="*/ 30 h 111"/>
                    <a:gd name="T12" fmla="*/ 3 w 110"/>
                    <a:gd name="T13" fmla="*/ 50 h 111"/>
                    <a:gd name="T14" fmla="*/ 0 w 110"/>
                    <a:gd name="T15" fmla="*/ 68 h 111"/>
                    <a:gd name="T16" fmla="*/ 3 w 110"/>
                    <a:gd name="T17" fmla="*/ 87 h 111"/>
                    <a:gd name="T18" fmla="*/ 14 w 110"/>
                    <a:gd name="T19" fmla="*/ 99 h 111"/>
                    <a:gd name="T20" fmla="*/ 39 w 110"/>
                    <a:gd name="T21" fmla="*/ 111 h 111"/>
                    <a:gd name="T22" fmla="*/ 24 w 110"/>
                    <a:gd name="T23" fmla="*/ 87 h 111"/>
                    <a:gd name="T24" fmla="*/ 20 w 110"/>
                    <a:gd name="T25" fmla="*/ 62 h 111"/>
                    <a:gd name="T26" fmla="*/ 24 w 110"/>
                    <a:gd name="T27" fmla="*/ 41 h 111"/>
                    <a:gd name="T28" fmla="*/ 32 w 110"/>
                    <a:gd name="T29" fmla="*/ 27 h 111"/>
                    <a:gd name="T30" fmla="*/ 47 w 110"/>
                    <a:gd name="T31" fmla="*/ 17 h 111"/>
                    <a:gd name="T32" fmla="*/ 60 w 110"/>
                    <a:gd name="T33" fmla="*/ 14 h 111"/>
                    <a:gd name="T34" fmla="*/ 84 w 110"/>
                    <a:gd name="T35" fmla="*/ 18 h 111"/>
                    <a:gd name="T36" fmla="*/ 110 w 110"/>
                    <a:gd name="T37" fmla="*/ 30 h 111"/>
                    <a:gd name="T38" fmla="*/ 92 w 110"/>
                    <a:gd name="T39" fmla="*/ 8 h 1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
                    <a:gd name="T61" fmla="*/ 0 h 111"/>
                    <a:gd name="T62" fmla="*/ 110 w 110"/>
                    <a:gd name="T63" fmla="*/ 111 h 1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 h="111">
                      <a:moveTo>
                        <a:pt x="92" y="8"/>
                      </a:moveTo>
                      <a:lnTo>
                        <a:pt x="77" y="0"/>
                      </a:lnTo>
                      <a:lnTo>
                        <a:pt x="53" y="0"/>
                      </a:lnTo>
                      <a:lnTo>
                        <a:pt x="38" y="3"/>
                      </a:lnTo>
                      <a:lnTo>
                        <a:pt x="20" y="15"/>
                      </a:lnTo>
                      <a:lnTo>
                        <a:pt x="11" y="30"/>
                      </a:lnTo>
                      <a:lnTo>
                        <a:pt x="3" y="50"/>
                      </a:lnTo>
                      <a:lnTo>
                        <a:pt x="0" y="68"/>
                      </a:lnTo>
                      <a:lnTo>
                        <a:pt x="3" y="87"/>
                      </a:lnTo>
                      <a:lnTo>
                        <a:pt x="14" y="99"/>
                      </a:lnTo>
                      <a:lnTo>
                        <a:pt x="39" y="111"/>
                      </a:lnTo>
                      <a:lnTo>
                        <a:pt x="24" y="87"/>
                      </a:lnTo>
                      <a:lnTo>
                        <a:pt x="20" y="62"/>
                      </a:lnTo>
                      <a:lnTo>
                        <a:pt x="24" y="41"/>
                      </a:lnTo>
                      <a:lnTo>
                        <a:pt x="32" y="27"/>
                      </a:lnTo>
                      <a:lnTo>
                        <a:pt x="47" y="17"/>
                      </a:lnTo>
                      <a:lnTo>
                        <a:pt x="60" y="14"/>
                      </a:lnTo>
                      <a:lnTo>
                        <a:pt x="84" y="18"/>
                      </a:lnTo>
                      <a:lnTo>
                        <a:pt x="110" y="30"/>
                      </a:lnTo>
                      <a:lnTo>
                        <a:pt x="92" y="8"/>
                      </a:lnTo>
                      <a:close/>
                    </a:path>
                  </a:pathLst>
                </a:custGeom>
                <a:solidFill>
                  <a:srgbClr val="000000"/>
                </a:solidFill>
                <a:ln w="9525">
                  <a:noFill/>
                  <a:round/>
                  <a:headEnd/>
                  <a:tailEnd/>
                </a:ln>
              </p:spPr>
              <p:txBody>
                <a:bodyPr/>
                <a:lstStyle/>
                <a:p>
                  <a:endParaRPr lang="en-US"/>
                </a:p>
              </p:txBody>
            </p:sp>
          </p:grpSp>
          <p:sp>
            <p:nvSpPr>
              <p:cNvPr id="33819" name="Freeform 45"/>
              <p:cNvSpPr>
                <a:spLocks/>
              </p:cNvSpPr>
              <p:nvPr/>
            </p:nvSpPr>
            <p:spPr bwMode="auto">
              <a:xfrm>
                <a:off x="2458" y="2587"/>
                <a:ext cx="230" cy="654"/>
              </a:xfrm>
              <a:custGeom>
                <a:avLst/>
                <a:gdLst>
                  <a:gd name="T0" fmla="*/ 62 w 230"/>
                  <a:gd name="T1" fmla="*/ 0 h 654"/>
                  <a:gd name="T2" fmla="*/ 89 w 230"/>
                  <a:gd name="T3" fmla="*/ 113 h 654"/>
                  <a:gd name="T4" fmla="*/ 111 w 230"/>
                  <a:gd name="T5" fmla="*/ 212 h 654"/>
                  <a:gd name="T6" fmla="*/ 137 w 230"/>
                  <a:gd name="T7" fmla="*/ 318 h 654"/>
                  <a:gd name="T8" fmla="*/ 171 w 230"/>
                  <a:gd name="T9" fmla="*/ 429 h 654"/>
                  <a:gd name="T10" fmla="*/ 207 w 230"/>
                  <a:gd name="T11" fmla="*/ 543 h 654"/>
                  <a:gd name="T12" fmla="*/ 230 w 230"/>
                  <a:gd name="T13" fmla="*/ 613 h 654"/>
                  <a:gd name="T14" fmla="*/ 230 w 230"/>
                  <a:gd name="T15" fmla="*/ 628 h 654"/>
                  <a:gd name="T16" fmla="*/ 216 w 230"/>
                  <a:gd name="T17" fmla="*/ 645 h 654"/>
                  <a:gd name="T18" fmla="*/ 192 w 230"/>
                  <a:gd name="T19" fmla="*/ 654 h 654"/>
                  <a:gd name="T20" fmla="*/ 159 w 230"/>
                  <a:gd name="T21" fmla="*/ 654 h 654"/>
                  <a:gd name="T22" fmla="*/ 140 w 230"/>
                  <a:gd name="T23" fmla="*/ 640 h 654"/>
                  <a:gd name="T24" fmla="*/ 128 w 230"/>
                  <a:gd name="T25" fmla="*/ 613 h 654"/>
                  <a:gd name="T26" fmla="*/ 89 w 230"/>
                  <a:gd name="T27" fmla="*/ 459 h 654"/>
                  <a:gd name="T28" fmla="*/ 59 w 230"/>
                  <a:gd name="T29" fmla="*/ 351 h 654"/>
                  <a:gd name="T30" fmla="*/ 32 w 230"/>
                  <a:gd name="T31" fmla="*/ 240 h 654"/>
                  <a:gd name="T32" fmla="*/ 0 w 230"/>
                  <a:gd name="T33" fmla="*/ 120 h 654"/>
                  <a:gd name="T34" fmla="*/ 15 w 230"/>
                  <a:gd name="T35" fmla="*/ 96 h 654"/>
                  <a:gd name="T36" fmla="*/ 44 w 230"/>
                  <a:gd name="T37" fmla="*/ 219 h 654"/>
                  <a:gd name="T38" fmla="*/ 68 w 230"/>
                  <a:gd name="T39" fmla="*/ 314 h 654"/>
                  <a:gd name="T40" fmla="*/ 99 w 230"/>
                  <a:gd name="T41" fmla="*/ 435 h 654"/>
                  <a:gd name="T42" fmla="*/ 123 w 230"/>
                  <a:gd name="T43" fmla="*/ 529 h 654"/>
                  <a:gd name="T44" fmla="*/ 147 w 230"/>
                  <a:gd name="T45" fmla="*/ 618 h 654"/>
                  <a:gd name="T46" fmla="*/ 162 w 230"/>
                  <a:gd name="T47" fmla="*/ 631 h 654"/>
                  <a:gd name="T48" fmla="*/ 182 w 230"/>
                  <a:gd name="T49" fmla="*/ 639 h 654"/>
                  <a:gd name="T50" fmla="*/ 198 w 230"/>
                  <a:gd name="T51" fmla="*/ 633 h 654"/>
                  <a:gd name="T52" fmla="*/ 213 w 230"/>
                  <a:gd name="T53" fmla="*/ 616 h 654"/>
                  <a:gd name="T54" fmla="*/ 188 w 230"/>
                  <a:gd name="T55" fmla="*/ 543 h 654"/>
                  <a:gd name="T56" fmla="*/ 159 w 230"/>
                  <a:gd name="T57" fmla="*/ 454 h 654"/>
                  <a:gd name="T58" fmla="*/ 131 w 230"/>
                  <a:gd name="T59" fmla="*/ 357 h 654"/>
                  <a:gd name="T60" fmla="*/ 102 w 230"/>
                  <a:gd name="T61" fmla="*/ 248 h 654"/>
                  <a:gd name="T62" fmla="*/ 78 w 230"/>
                  <a:gd name="T63" fmla="*/ 135 h 654"/>
                  <a:gd name="T64" fmla="*/ 48 w 230"/>
                  <a:gd name="T65" fmla="*/ 21 h 654"/>
                  <a:gd name="T66" fmla="*/ 62 w 230"/>
                  <a:gd name="T67" fmla="*/ 0 h 6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0"/>
                  <a:gd name="T103" fmla="*/ 0 h 654"/>
                  <a:gd name="T104" fmla="*/ 230 w 230"/>
                  <a:gd name="T105" fmla="*/ 654 h 6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0" h="654">
                    <a:moveTo>
                      <a:pt x="62" y="0"/>
                    </a:moveTo>
                    <a:lnTo>
                      <a:pt x="89" y="113"/>
                    </a:lnTo>
                    <a:lnTo>
                      <a:pt x="111" y="212"/>
                    </a:lnTo>
                    <a:lnTo>
                      <a:pt x="137" y="318"/>
                    </a:lnTo>
                    <a:lnTo>
                      <a:pt x="171" y="429"/>
                    </a:lnTo>
                    <a:lnTo>
                      <a:pt x="207" y="543"/>
                    </a:lnTo>
                    <a:lnTo>
                      <a:pt x="230" y="613"/>
                    </a:lnTo>
                    <a:lnTo>
                      <a:pt x="230" y="628"/>
                    </a:lnTo>
                    <a:lnTo>
                      <a:pt x="216" y="645"/>
                    </a:lnTo>
                    <a:lnTo>
                      <a:pt x="192" y="654"/>
                    </a:lnTo>
                    <a:lnTo>
                      <a:pt x="159" y="654"/>
                    </a:lnTo>
                    <a:lnTo>
                      <a:pt x="140" y="640"/>
                    </a:lnTo>
                    <a:lnTo>
                      <a:pt x="128" y="613"/>
                    </a:lnTo>
                    <a:lnTo>
                      <a:pt x="89" y="459"/>
                    </a:lnTo>
                    <a:lnTo>
                      <a:pt x="59" y="351"/>
                    </a:lnTo>
                    <a:lnTo>
                      <a:pt x="32" y="240"/>
                    </a:lnTo>
                    <a:lnTo>
                      <a:pt x="0" y="120"/>
                    </a:lnTo>
                    <a:lnTo>
                      <a:pt x="15" y="96"/>
                    </a:lnTo>
                    <a:lnTo>
                      <a:pt x="44" y="219"/>
                    </a:lnTo>
                    <a:lnTo>
                      <a:pt x="68" y="314"/>
                    </a:lnTo>
                    <a:lnTo>
                      <a:pt x="99" y="435"/>
                    </a:lnTo>
                    <a:lnTo>
                      <a:pt x="123" y="529"/>
                    </a:lnTo>
                    <a:lnTo>
                      <a:pt x="147" y="618"/>
                    </a:lnTo>
                    <a:lnTo>
                      <a:pt x="162" y="631"/>
                    </a:lnTo>
                    <a:lnTo>
                      <a:pt x="182" y="639"/>
                    </a:lnTo>
                    <a:lnTo>
                      <a:pt x="198" y="633"/>
                    </a:lnTo>
                    <a:lnTo>
                      <a:pt x="213" y="616"/>
                    </a:lnTo>
                    <a:lnTo>
                      <a:pt x="188" y="543"/>
                    </a:lnTo>
                    <a:lnTo>
                      <a:pt x="159" y="454"/>
                    </a:lnTo>
                    <a:lnTo>
                      <a:pt x="131" y="357"/>
                    </a:lnTo>
                    <a:lnTo>
                      <a:pt x="102" y="248"/>
                    </a:lnTo>
                    <a:lnTo>
                      <a:pt x="78" y="135"/>
                    </a:lnTo>
                    <a:lnTo>
                      <a:pt x="48" y="21"/>
                    </a:lnTo>
                    <a:lnTo>
                      <a:pt x="62" y="0"/>
                    </a:lnTo>
                    <a:close/>
                  </a:path>
                </a:pathLst>
              </a:custGeom>
              <a:solidFill>
                <a:srgbClr val="000000"/>
              </a:solidFill>
              <a:ln w="9525">
                <a:noFill/>
                <a:round/>
                <a:headEnd/>
                <a:tailEnd/>
              </a:ln>
            </p:spPr>
            <p:txBody>
              <a:bodyPr/>
              <a:lstStyle/>
              <a:p>
                <a:endParaRPr lang="en-US"/>
              </a:p>
            </p:txBody>
          </p:sp>
        </p:grpSp>
        <p:grpSp>
          <p:nvGrpSpPr>
            <p:cNvPr id="12" name="Group 46"/>
            <p:cNvGrpSpPr>
              <a:grpSpLocks/>
            </p:cNvGrpSpPr>
            <p:nvPr/>
          </p:nvGrpSpPr>
          <p:grpSpPr bwMode="auto">
            <a:xfrm>
              <a:off x="1417" y="2087"/>
              <a:ext cx="699" cy="360"/>
              <a:chOff x="1417" y="2087"/>
              <a:chExt cx="699" cy="360"/>
            </a:xfrm>
          </p:grpSpPr>
          <p:sp>
            <p:nvSpPr>
              <p:cNvPr id="33804" name="Freeform 47"/>
              <p:cNvSpPr>
                <a:spLocks/>
              </p:cNvSpPr>
              <p:nvPr/>
            </p:nvSpPr>
            <p:spPr bwMode="auto">
              <a:xfrm>
                <a:off x="1440" y="2095"/>
                <a:ext cx="174" cy="145"/>
              </a:xfrm>
              <a:custGeom>
                <a:avLst/>
                <a:gdLst>
                  <a:gd name="T0" fmla="*/ 169 w 174"/>
                  <a:gd name="T1" fmla="*/ 114 h 145"/>
                  <a:gd name="T2" fmla="*/ 174 w 174"/>
                  <a:gd name="T3" fmla="*/ 60 h 145"/>
                  <a:gd name="T4" fmla="*/ 30 w 174"/>
                  <a:gd name="T5" fmla="*/ 0 h 145"/>
                  <a:gd name="T6" fmla="*/ 28 w 174"/>
                  <a:gd name="T7" fmla="*/ 54 h 145"/>
                  <a:gd name="T8" fmla="*/ 24 w 174"/>
                  <a:gd name="T9" fmla="*/ 54 h 145"/>
                  <a:gd name="T10" fmla="*/ 0 w 174"/>
                  <a:gd name="T11" fmla="*/ 100 h 145"/>
                  <a:gd name="T12" fmla="*/ 112 w 174"/>
                  <a:gd name="T13" fmla="*/ 145 h 145"/>
                  <a:gd name="T14" fmla="*/ 169 w 174"/>
                  <a:gd name="T15" fmla="*/ 114 h 145"/>
                  <a:gd name="T16" fmla="*/ 0 60000 65536"/>
                  <a:gd name="T17" fmla="*/ 0 60000 65536"/>
                  <a:gd name="T18" fmla="*/ 0 60000 65536"/>
                  <a:gd name="T19" fmla="*/ 0 60000 65536"/>
                  <a:gd name="T20" fmla="*/ 0 60000 65536"/>
                  <a:gd name="T21" fmla="*/ 0 60000 65536"/>
                  <a:gd name="T22" fmla="*/ 0 60000 65536"/>
                  <a:gd name="T23" fmla="*/ 0 60000 65536"/>
                  <a:gd name="T24" fmla="*/ 0 w 174"/>
                  <a:gd name="T25" fmla="*/ 0 h 145"/>
                  <a:gd name="T26" fmla="*/ 174 w 174"/>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4" h="145">
                    <a:moveTo>
                      <a:pt x="169" y="114"/>
                    </a:moveTo>
                    <a:lnTo>
                      <a:pt x="174" y="60"/>
                    </a:lnTo>
                    <a:lnTo>
                      <a:pt x="30" y="0"/>
                    </a:lnTo>
                    <a:lnTo>
                      <a:pt x="28" y="54"/>
                    </a:lnTo>
                    <a:lnTo>
                      <a:pt x="24" y="54"/>
                    </a:lnTo>
                    <a:lnTo>
                      <a:pt x="0" y="100"/>
                    </a:lnTo>
                    <a:lnTo>
                      <a:pt x="112" y="145"/>
                    </a:lnTo>
                    <a:lnTo>
                      <a:pt x="169" y="114"/>
                    </a:lnTo>
                    <a:close/>
                  </a:path>
                </a:pathLst>
              </a:custGeom>
              <a:solidFill>
                <a:srgbClr val="990000"/>
              </a:solidFill>
              <a:ln w="9525">
                <a:noFill/>
                <a:round/>
                <a:headEnd/>
                <a:tailEnd/>
              </a:ln>
            </p:spPr>
            <p:txBody>
              <a:bodyPr/>
              <a:lstStyle/>
              <a:p>
                <a:endParaRPr lang="en-US"/>
              </a:p>
            </p:txBody>
          </p:sp>
          <p:sp>
            <p:nvSpPr>
              <p:cNvPr id="33805" name="Freeform 48"/>
              <p:cNvSpPr>
                <a:spLocks/>
              </p:cNvSpPr>
              <p:nvPr/>
            </p:nvSpPr>
            <p:spPr bwMode="auto">
              <a:xfrm>
                <a:off x="1417" y="2092"/>
                <a:ext cx="63" cy="106"/>
              </a:xfrm>
              <a:custGeom>
                <a:avLst/>
                <a:gdLst>
                  <a:gd name="T0" fmla="*/ 51 w 63"/>
                  <a:gd name="T1" fmla="*/ 0 h 106"/>
                  <a:gd name="T2" fmla="*/ 44 w 63"/>
                  <a:gd name="T3" fmla="*/ 49 h 106"/>
                  <a:gd name="T4" fmla="*/ 6 w 63"/>
                  <a:gd name="T5" fmla="*/ 31 h 106"/>
                  <a:gd name="T6" fmla="*/ 0 w 63"/>
                  <a:gd name="T7" fmla="*/ 40 h 106"/>
                  <a:gd name="T8" fmla="*/ 36 w 63"/>
                  <a:gd name="T9" fmla="*/ 63 h 106"/>
                  <a:gd name="T10" fmla="*/ 15 w 63"/>
                  <a:gd name="T11" fmla="*/ 106 h 106"/>
                  <a:gd name="T12" fmla="*/ 33 w 63"/>
                  <a:gd name="T13" fmla="*/ 105 h 106"/>
                  <a:gd name="T14" fmla="*/ 56 w 63"/>
                  <a:gd name="T15" fmla="*/ 57 h 106"/>
                  <a:gd name="T16" fmla="*/ 63 w 63"/>
                  <a:gd name="T17" fmla="*/ 9 h 106"/>
                  <a:gd name="T18" fmla="*/ 51 w 63"/>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106"/>
                  <a:gd name="T32" fmla="*/ 63 w 63"/>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106">
                    <a:moveTo>
                      <a:pt x="51" y="0"/>
                    </a:moveTo>
                    <a:lnTo>
                      <a:pt x="44" y="49"/>
                    </a:lnTo>
                    <a:lnTo>
                      <a:pt x="6" y="31"/>
                    </a:lnTo>
                    <a:lnTo>
                      <a:pt x="0" y="40"/>
                    </a:lnTo>
                    <a:lnTo>
                      <a:pt x="36" y="63"/>
                    </a:lnTo>
                    <a:lnTo>
                      <a:pt x="15" y="106"/>
                    </a:lnTo>
                    <a:lnTo>
                      <a:pt x="33" y="105"/>
                    </a:lnTo>
                    <a:lnTo>
                      <a:pt x="56" y="57"/>
                    </a:lnTo>
                    <a:lnTo>
                      <a:pt x="63" y="9"/>
                    </a:lnTo>
                    <a:lnTo>
                      <a:pt x="51" y="0"/>
                    </a:lnTo>
                    <a:close/>
                  </a:path>
                </a:pathLst>
              </a:custGeom>
              <a:solidFill>
                <a:srgbClr val="000000"/>
              </a:solidFill>
              <a:ln w="9525">
                <a:noFill/>
                <a:round/>
                <a:headEnd/>
                <a:tailEnd/>
              </a:ln>
            </p:spPr>
            <p:txBody>
              <a:bodyPr/>
              <a:lstStyle/>
              <a:p>
                <a:endParaRPr lang="en-US"/>
              </a:p>
            </p:txBody>
          </p:sp>
          <p:sp>
            <p:nvSpPr>
              <p:cNvPr id="33806" name="Freeform 49"/>
              <p:cNvSpPr>
                <a:spLocks/>
              </p:cNvSpPr>
              <p:nvPr/>
            </p:nvSpPr>
            <p:spPr bwMode="auto">
              <a:xfrm>
                <a:off x="1429" y="2087"/>
                <a:ext cx="687" cy="360"/>
              </a:xfrm>
              <a:custGeom>
                <a:avLst/>
                <a:gdLst>
                  <a:gd name="T0" fmla="*/ 246 w 687"/>
                  <a:gd name="T1" fmla="*/ 140 h 360"/>
                  <a:gd name="T2" fmla="*/ 676 w 687"/>
                  <a:gd name="T3" fmla="*/ 330 h 360"/>
                  <a:gd name="T4" fmla="*/ 687 w 687"/>
                  <a:gd name="T5" fmla="*/ 332 h 360"/>
                  <a:gd name="T6" fmla="*/ 684 w 687"/>
                  <a:gd name="T7" fmla="*/ 347 h 360"/>
                  <a:gd name="T8" fmla="*/ 672 w 687"/>
                  <a:gd name="T9" fmla="*/ 360 h 360"/>
                  <a:gd name="T10" fmla="*/ 658 w 687"/>
                  <a:gd name="T11" fmla="*/ 360 h 360"/>
                  <a:gd name="T12" fmla="*/ 654 w 687"/>
                  <a:gd name="T13" fmla="*/ 353 h 360"/>
                  <a:gd name="T14" fmla="*/ 171 w 687"/>
                  <a:gd name="T15" fmla="*/ 134 h 360"/>
                  <a:gd name="T16" fmla="*/ 129 w 687"/>
                  <a:gd name="T17" fmla="*/ 162 h 360"/>
                  <a:gd name="T18" fmla="*/ 0 w 687"/>
                  <a:gd name="T19" fmla="*/ 110 h 360"/>
                  <a:gd name="T20" fmla="*/ 15 w 687"/>
                  <a:gd name="T21" fmla="*/ 101 h 360"/>
                  <a:gd name="T22" fmla="*/ 123 w 687"/>
                  <a:gd name="T23" fmla="*/ 146 h 360"/>
                  <a:gd name="T24" fmla="*/ 167 w 687"/>
                  <a:gd name="T25" fmla="*/ 120 h 360"/>
                  <a:gd name="T26" fmla="*/ 48 w 687"/>
                  <a:gd name="T27" fmla="*/ 66 h 360"/>
                  <a:gd name="T28" fmla="*/ 174 w 687"/>
                  <a:gd name="T29" fmla="*/ 111 h 360"/>
                  <a:gd name="T30" fmla="*/ 176 w 687"/>
                  <a:gd name="T31" fmla="*/ 72 h 360"/>
                  <a:gd name="T32" fmla="*/ 48 w 687"/>
                  <a:gd name="T33" fmla="*/ 18 h 360"/>
                  <a:gd name="T34" fmla="*/ 39 w 687"/>
                  <a:gd name="T35" fmla="*/ 0 h 360"/>
                  <a:gd name="T36" fmla="*/ 192 w 687"/>
                  <a:gd name="T37" fmla="*/ 65 h 360"/>
                  <a:gd name="T38" fmla="*/ 191 w 687"/>
                  <a:gd name="T39" fmla="*/ 113 h 360"/>
                  <a:gd name="T40" fmla="*/ 246 w 687"/>
                  <a:gd name="T41" fmla="*/ 140 h 3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7"/>
                  <a:gd name="T64" fmla="*/ 0 h 360"/>
                  <a:gd name="T65" fmla="*/ 687 w 687"/>
                  <a:gd name="T66" fmla="*/ 360 h 3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7" h="360">
                    <a:moveTo>
                      <a:pt x="246" y="140"/>
                    </a:moveTo>
                    <a:lnTo>
                      <a:pt x="676" y="330"/>
                    </a:lnTo>
                    <a:lnTo>
                      <a:pt x="687" y="332"/>
                    </a:lnTo>
                    <a:lnTo>
                      <a:pt x="684" y="347"/>
                    </a:lnTo>
                    <a:lnTo>
                      <a:pt x="672" y="360"/>
                    </a:lnTo>
                    <a:lnTo>
                      <a:pt x="658" y="360"/>
                    </a:lnTo>
                    <a:lnTo>
                      <a:pt x="654" y="353"/>
                    </a:lnTo>
                    <a:lnTo>
                      <a:pt x="171" y="134"/>
                    </a:lnTo>
                    <a:lnTo>
                      <a:pt x="129" y="162"/>
                    </a:lnTo>
                    <a:lnTo>
                      <a:pt x="0" y="110"/>
                    </a:lnTo>
                    <a:lnTo>
                      <a:pt x="15" y="101"/>
                    </a:lnTo>
                    <a:lnTo>
                      <a:pt x="123" y="146"/>
                    </a:lnTo>
                    <a:lnTo>
                      <a:pt x="167" y="120"/>
                    </a:lnTo>
                    <a:lnTo>
                      <a:pt x="48" y="66"/>
                    </a:lnTo>
                    <a:lnTo>
                      <a:pt x="174" y="111"/>
                    </a:lnTo>
                    <a:lnTo>
                      <a:pt x="176" y="72"/>
                    </a:lnTo>
                    <a:lnTo>
                      <a:pt x="48" y="18"/>
                    </a:lnTo>
                    <a:lnTo>
                      <a:pt x="39" y="0"/>
                    </a:lnTo>
                    <a:lnTo>
                      <a:pt x="192" y="65"/>
                    </a:lnTo>
                    <a:lnTo>
                      <a:pt x="191" y="113"/>
                    </a:lnTo>
                    <a:lnTo>
                      <a:pt x="246" y="140"/>
                    </a:lnTo>
                    <a:close/>
                  </a:path>
                </a:pathLst>
              </a:custGeom>
              <a:solidFill>
                <a:srgbClr val="000000"/>
              </a:solidFill>
              <a:ln w="9525">
                <a:noFill/>
                <a:round/>
                <a:headEnd/>
                <a:tailEnd/>
              </a:ln>
            </p:spPr>
            <p:txBody>
              <a:bodyPr/>
              <a:lstStyle/>
              <a:p>
                <a:endParaRPr lang="en-US"/>
              </a:p>
            </p:txBody>
          </p:sp>
        </p:grpSp>
        <p:grpSp>
          <p:nvGrpSpPr>
            <p:cNvPr id="13" name="Group 50"/>
            <p:cNvGrpSpPr>
              <a:grpSpLocks/>
            </p:cNvGrpSpPr>
            <p:nvPr/>
          </p:nvGrpSpPr>
          <p:grpSpPr bwMode="auto">
            <a:xfrm>
              <a:off x="1715" y="1584"/>
              <a:ext cx="493" cy="522"/>
              <a:chOff x="1715" y="1584"/>
              <a:chExt cx="493" cy="522"/>
            </a:xfrm>
          </p:grpSpPr>
          <p:sp>
            <p:nvSpPr>
              <p:cNvPr id="33801" name="Freeform 51"/>
              <p:cNvSpPr>
                <a:spLocks/>
              </p:cNvSpPr>
              <p:nvPr/>
            </p:nvSpPr>
            <p:spPr bwMode="auto">
              <a:xfrm>
                <a:off x="1726" y="1592"/>
                <a:ext cx="177" cy="166"/>
              </a:xfrm>
              <a:custGeom>
                <a:avLst/>
                <a:gdLst>
                  <a:gd name="T0" fmla="*/ 150 w 177"/>
                  <a:gd name="T1" fmla="*/ 159 h 166"/>
                  <a:gd name="T2" fmla="*/ 177 w 177"/>
                  <a:gd name="T3" fmla="*/ 112 h 166"/>
                  <a:gd name="T4" fmla="*/ 67 w 177"/>
                  <a:gd name="T5" fmla="*/ 0 h 166"/>
                  <a:gd name="T6" fmla="*/ 44 w 177"/>
                  <a:gd name="T7" fmla="*/ 49 h 166"/>
                  <a:gd name="T8" fmla="*/ 40 w 177"/>
                  <a:gd name="T9" fmla="*/ 47 h 166"/>
                  <a:gd name="T10" fmla="*/ 0 w 177"/>
                  <a:gd name="T11" fmla="*/ 80 h 166"/>
                  <a:gd name="T12" fmla="*/ 86 w 177"/>
                  <a:gd name="T13" fmla="*/ 166 h 166"/>
                  <a:gd name="T14" fmla="*/ 150 w 177"/>
                  <a:gd name="T15" fmla="*/ 159 h 166"/>
                  <a:gd name="T16" fmla="*/ 0 60000 65536"/>
                  <a:gd name="T17" fmla="*/ 0 60000 65536"/>
                  <a:gd name="T18" fmla="*/ 0 60000 65536"/>
                  <a:gd name="T19" fmla="*/ 0 60000 65536"/>
                  <a:gd name="T20" fmla="*/ 0 60000 65536"/>
                  <a:gd name="T21" fmla="*/ 0 60000 65536"/>
                  <a:gd name="T22" fmla="*/ 0 60000 65536"/>
                  <a:gd name="T23" fmla="*/ 0 60000 65536"/>
                  <a:gd name="T24" fmla="*/ 0 w 177"/>
                  <a:gd name="T25" fmla="*/ 0 h 166"/>
                  <a:gd name="T26" fmla="*/ 177 w 177"/>
                  <a:gd name="T27" fmla="*/ 166 h 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7" h="166">
                    <a:moveTo>
                      <a:pt x="150" y="159"/>
                    </a:moveTo>
                    <a:lnTo>
                      <a:pt x="177" y="112"/>
                    </a:lnTo>
                    <a:lnTo>
                      <a:pt x="67" y="0"/>
                    </a:lnTo>
                    <a:lnTo>
                      <a:pt x="44" y="49"/>
                    </a:lnTo>
                    <a:lnTo>
                      <a:pt x="40" y="47"/>
                    </a:lnTo>
                    <a:lnTo>
                      <a:pt x="0" y="80"/>
                    </a:lnTo>
                    <a:lnTo>
                      <a:pt x="86" y="166"/>
                    </a:lnTo>
                    <a:lnTo>
                      <a:pt x="150" y="159"/>
                    </a:lnTo>
                    <a:close/>
                  </a:path>
                </a:pathLst>
              </a:custGeom>
              <a:solidFill>
                <a:srgbClr val="990000"/>
              </a:solidFill>
              <a:ln w="9525">
                <a:noFill/>
                <a:round/>
                <a:headEnd/>
                <a:tailEnd/>
              </a:ln>
            </p:spPr>
            <p:txBody>
              <a:bodyPr/>
              <a:lstStyle/>
              <a:p>
                <a:endParaRPr lang="en-US"/>
              </a:p>
            </p:txBody>
          </p:sp>
          <p:sp>
            <p:nvSpPr>
              <p:cNvPr id="33802" name="Freeform 52"/>
              <p:cNvSpPr>
                <a:spLocks/>
              </p:cNvSpPr>
              <p:nvPr/>
            </p:nvSpPr>
            <p:spPr bwMode="auto">
              <a:xfrm>
                <a:off x="1718" y="1588"/>
                <a:ext cx="82" cy="90"/>
              </a:xfrm>
              <a:custGeom>
                <a:avLst/>
                <a:gdLst>
                  <a:gd name="T0" fmla="*/ 74 w 82"/>
                  <a:gd name="T1" fmla="*/ 0 h 90"/>
                  <a:gd name="T2" fmla="*/ 48 w 82"/>
                  <a:gd name="T3" fmla="*/ 43 h 90"/>
                  <a:gd name="T4" fmla="*/ 21 w 82"/>
                  <a:gd name="T5" fmla="*/ 11 h 90"/>
                  <a:gd name="T6" fmla="*/ 11 w 82"/>
                  <a:gd name="T7" fmla="*/ 17 h 90"/>
                  <a:gd name="T8" fmla="*/ 36 w 82"/>
                  <a:gd name="T9" fmla="*/ 53 h 90"/>
                  <a:gd name="T10" fmla="*/ 0 w 82"/>
                  <a:gd name="T11" fmla="*/ 84 h 90"/>
                  <a:gd name="T12" fmla="*/ 16 w 82"/>
                  <a:gd name="T13" fmla="*/ 90 h 90"/>
                  <a:gd name="T14" fmla="*/ 56 w 82"/>
                  <a:gd name="T15" fmla="*/ 55 h 90"/>
                  <a:gd name="T16" fmla="*/ 82 w 82"/>
                  <a:gd name="T17" fmla="*/ 13 h 90"/>
                  <a:gd name="T18" fmla="*/ 74 w 82"/>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90"/>
                  <a:gd name="T32" fmla="*/ 82 w 82"/>
                  <a:gd name="T33" fmla="*/ 90 h 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90">
                    <a:moveTo>
                      <a:pt x="74" y="0"/>
                    </a:moveTo>
                    <a:lnTo>
                      <a:pt x="48" y="43"/>
                    </a:lnTo>
                    <a:lnTo>
                      <a:pt x="21" y="11"/>
                    </a:lnTo>
                    <a:lnTo>
                      <a:pt x="11" y="17"/>
                    </a:lnTo>
                    <a:lnTo>
                      <a:pt x="36" y="53"/>
                    </a:lnTo>
                    <a:lnTo>
                      <a:pt x="0" y="84"/>
                    </a:lnTo>
                    <a:lnTo>
                      <a:pt x="16" y="90"/>
                    </a:lnTo>
                    <a:lnTo>
                      <a:pt x="56" y="55"/>
                    </a:lnTo>
                    <a:lnTo>
                      <a:pt x="82" y="13"/>
                    </a:lnTo>
                    <a:lnTo>
                      <a:pt x="74" y="0"/>
                    </a:lnTo>
                    <a:close/>
                  </a:path>
                </a:pathLst>
              </a:custGeom>
              <a:solidFill>
                <a:srgbClr val="000000"/>
              </a:solidFill>
              <a:ln w="9525">
                <a:noFill/>
                <a:round/>
                <a:headEnd/>
                <a:tailEnd/>
              </a:ln>
            </p:spPr>
            <p:txBody>
              <a:bodyPr/>
              <a:lstStyle/>
              <a:p>
                <a:endParaRPr lang="en-US"/>
              </a:p>
            </p:txBody>
          </p:sp>
          <p:sp>
            <p:nvSpPr>
              <p:cNvPr id="33803" name="Freeform 53"/>
              <p:cNvSpPr>
                <a:spLocks/>
              </p:cNvSpPr>
              <p:nvPr/>
            </p:nvSpPr>
            <p:spPr bwMode="auto">
              <a:xfrm>
                <a:off x="1715" y="1584"/>
                <a:ext cx="493" cy="522"/>
              </a:xfrm>
              <a:custGeom>
                <a:avLst/>
                <a:gdLst>
                  <a:gd name="T0" fmla="*/ 216 w 493"/>
                  <a:gd name="T1" fmla="*/ 210 h 522"/>
                  <a:gd name="T2" fmla="*/ 488 w 493"/>
                  <a:gd name="T3" fmla="*/ 498 h 522"/>
                  <a:gd name="T4" fmla="*/ 493 w 493"/>
                  <a:gd name="T5" fmla="*/ 507 h 522"/>
                  <a:gd name="T6" fmla="*/ 493 w 493"/>
                  <a:gd name="T7" fmla="*/ 515 h 522"/>
                  <a:gd name="T8" fmla="*/ 485 w 493"/>
                  <a:gd name="T9" fmla="*/ 522 h 522"/>
                  <a:gd name="T10" fmla="*/ 473 w 493"/>
                  <a:gd name="T11" fmla="*/ 521 h 522"/>
                  <a:gd name="T12" fmla="*/ 461 w 493"/>
                  <a:gd name="T13" fmla="*/ 515 h 522"/>
                  <a:gd name="T14" fmla="*/ 148 w 493"/>
                  <a:gd name="T15" fmla="*/ 175 h 522"/>
                  <a:gd name="T16" fmla="*/ 99 w 493"/>
                  <a:gd name="T17" fmla="*/ 184 h 522"/>
                  <a:gd name="T18" fmla="*/ 0 w 493"/>
                  <a:gd name="T19" fmla="*/ 86 h 522"/>
                  <a:gd name="T20" fmla="*/ 17 w 493"/>
                  <a:gd name="T21" fmla="*/ 83 h 522"/>
                  <a:gd name="T22" fmla="*/ 99 w 493"/>
                  <a:gd name="T23" fmla="*/ 167 h 522"/>
                  <a:gd name="T24" fmla="*/ 150 w 493"/>
                  <a:gd name="T25" fmla="*/ 160 h 522"/>
                  <a:gd name="T26" fmla="*/ 62 w 493"/>
                  <a:gd name="T27" fmla="*/ 64 h 522"/>
                  <a:gd name="T28" fmla="*/ 160 w 493"/>
                  <a:gd name="T29" fmla="*/ 155 h 522"/>
                  <a:gd name="T30" fmla="*/ 178 w 493"/>
                  <a:gd name="T31" fmla="*/ 120 h 522"/>
                  <a:gd name="T32" fmla="*/ 80 w 493"/>
                  <a:gd name="T33" fmla="*/ 20 h 522"/>
                  <a:gd name="T34" fmla="*/ 79 w 493"/>
                  <a:gd name="T35" fmla="*/ 0 h 522"/>
                  <a:gd name="T36" fmla="*/ 195 w 493"/>
                  <a:gd name="T37" fmla="*/ 119 h 522"/>
                  <a:gd name="T38" fmla="*/ 176 w 493"/>
                  <a:gd name="T39" fmla="*/ 163 h 522"/>
                  <a:gd name="T40" fmla="*/ 216 w 493"/>
                  <a:gd name="T41" fmla="*/ 210 h 5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93"/>
                  <a:gd name="T64" fmla="*/ 0 h 522"/>
                  <a:gd name="T65" fmla="*/ 493 w 493"/>
                  <a:gd name="T66" fmla="*/ 522 h 5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93" h="522">
                    <a:moveTo>
                      <a:pt x="216" y="210"/>
                    </a:moveTo>
                    <a:lnTo>
                      <a:pt x="488" y="498"/>
                    </a:lnTo>
                    <a:lnTo>
                      <a:pt x="493" y="507"/>
                    </a:lnTo>
                    <a:lnTo>
                      <a:pt x="493" y="515"/>
                    </a:lnTo>
                    <a:lnTo>
                      <a:pt x="485" y="522"/>
                    </a:lnTo>
                    <a:lnTo>
                      <a:pt x="473" y="521"/>
                    </a:lnTo>
                    <a:lnTo>
                      <a:pt x="461" y="515"/>
                    </a:lnTo>
                    <a:lnTo>
                      <a:pt x="148" y="175"/>
                    </a:lnTo>
                    <a:lnTo>
                      <a:pt x="99" y="184"/>
                    </a:lnTo>
                    <a:lnTo>
                      <a:pt x="0" y="86"/>
                    </a:lnTo>
                    <a:lnTo>
                      <a:pt x="17" y="83"/>
                    </a:lnTo>
                    <a:lnTo>
                      <a:pt x="99" y="167"/>
                    </a:lnTo>
                    <a:lnTo>
                      <a:pt x="150" y="160"/>
                    </a:lnTo>
                    <a:lnTo>
                      <a:pt x="62" y="64"/>
                    </a:lnTo>
                    <a:lnTo>
                      <a:pt x="160" y="155"/>
                    </a:lnTo>
                    <a:lnTo>
                      <a:pt x="178" y="120"/>
                    </a:lnTo>
                    <a:lnTo>
                      <a:pt x="80" y="20"/>
                    </a:lnTo>
                    <a:lnTo>
                      <a:pt x="79" y="0"/>
                    </a:lnTo>
                    <a:lnTo>
                      <a:pt x="195" y="119"/>
                    </a:lnTo>
                    <a:lnTo>
                      <a:pt x="176" y="163"/>
                    </a:lnTo>
                    <a:lnTo>
                      <a:pt x="216" y="210"/>
                    </a:lnTo>
                    <a:close/>
                  </a:path>
                </a:pathLst>
              </a:custGeom>
              <a:solidFill>
                <a:srgbClr val="000000"/>
              </a:solidFill>
              <a:ln w="9525">
                <a:noFill/>
                <a:round/>
                <a:headEnd/>
                <a:tailEnd/>
              </a:ln>
            </p:spPr>
            <p:txBody>
              <a:bodyPr/>
              <a:lstStyle/>
              <a:p>
                <a:endParaRPr lang="en-US"/>
              </a:p>
            </p:txBody>
          </p:sp>
        </p:grpSp>
      </p:grpSp>
    </p:spTree>
    <p:extLst>
      <p:ext uri="{BB962C8B-B14F-4D97-AF65-F5344CB8AC3E}">
        <p14:creationId xmlns:p14="http://schemas.microsoft.com/office/powerpoint/2010/main" val="3840221892"/>
      </p:ext>
    </p:extLst>
  </p:cSld>
  <p:clrMapOvr>
    <a:masterClrMapping/>
  </p:clrMapOvr>
  <p:transition spd="slow">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DD0F9-8CBB-414C-A6B8-0F2D308001F2}"/>
              </a:ext>
            </a:extLst>
          </p:cNvPr>
          <p:cNvSpPr txBox="1">
            <a:spLocks noChangeArrowheads="1"/>
          </p:cNvSpPr>
          <p:nvPr/>
        </p:nvSpPr>
        <p:spPr bwMode="auto">
          <a:xfrm>
            <a:off x="2019300" y="1081304"/>
            <a:ext cx="8153400" cy="707886"/>
          </a:xfrm>
          <a:prstGeom prst="rect">
            <a:avLst/>
          </a:prstGeom>
          <a:noFill/>
          <a:ln w="9525">
            <a:noFill/>
            <a:miter lim="800000"/>
            <a:headEnd/>
            <a:tailEnd/>
          </a:ln>
        </p:spPr>
        <p:txBody>
          <a:bodyPr wrap="square">
            <a:spAutoFit/>
          </a:bodyPr>
          <a:lstStyle/>
          <a:p>
            <a:pPr marL="514350" indent="-514350" algn="ctr">
              <a:buClr>
                <a:schemeClr val="accent6">
                  <a:lumMod val="75000"/>
                </a:schemeClr>
              </a:buClr>
              <a:defRPr/>
            </a:pPr>
            <a:r>
              <a:rPr lang="en-US" sz="4000" b="1" dirty="0">
                <a:latin typeface="Times New Roman" panose="02020603050405020304" pitchFamily="18" charset="0"/>
              </a:rPr>
              <a:t>Douglas Theories X and Y</a:t>
            </a:r>
          </a:p>
        </p:txBody>
      </p:sp>
      <p:sp>
        <p:nvSpPr>
          <p:cNvPr id="5" name="TextBox 2">
            <a:extLst>
              <a:ext uri="{FF2B5EF4-FFF2-40B4-BE49-F238E27FC236}">
                <a16:creationId xmlns:a16="http://schemas.microsoft.com/office/drawing/2014/main" id="{C8127089-63BF-4247-9A61-E176246139B0}"/>
              </a:ext>
            </a:extLst>
          </p:cNvPr>
          <p:cNvSpPr txBox="1">
            <a:spLocks noChangeArrowheads="1"/>
          </p:cNvSpPr>
          <p:nvPr/>
        </p:nvSpPr>
        <p:spPr bwMode="auto">
          <a:xfrm>
            <a:off x="609600" y="228600"/>
            <a:ext cx="10856686" cy="584775"/>
          </a:xfrm>
          <a:prstGeom prst="rect">
            <a:avLst/>
          </a:prstGeom>
          <a:noFill/>
          <a:ln w="9525">
            <a:noFill/>
            <a:miter lim="800000"/>
            <a:headEnd/>
            <a:tailEnd/>
          </a:ln>
        </p:spPr>
        <p:txBody>
          <a:bodyPr wrap="square">
            <a:spAutoFit/>
          </a:bodyPr>
          <a:lstStyle/>
          <a:p>
            <a:pPr algn="ctr"/>
            <a:r>
              <a:rPr lang="en-US" sz="3200" b="1" dirty="0">
                <a:solidFill>
                  <a:srgbClr val="C00000"/>
                </a:solidFill>
              </a:rPr>
              <a:t>THEORIES ANR MODELS OF TEAMWORK</a:t>
            </a:r>
          </a:p>
        </p:txBody>
      </p:sp>
      <p:sp>
        <p:nvSpPr>
          <p:cNvPr id="6" name="TextBox 3">
            <a:extLst>
              <a:ext uri="{FF2B5EF4-FFF2-40B4-BE49-F238E27FC236}">
                <a16:creationId xmlns:a16="http://schemas.microsoft.com/office/drawing/2014/main" id="{AAC47A62-79EC-4D1A-81E5-5543B0348EDA}"/>
              </a:ext>
            </a:extLst>
          </p:cNvPr>
          <p:cNvSpPr txBox="1">
            <a:spLocks noChangeArrowheads="1"/>
          </p:cNvSpPr>
          <p:nvPr/>
        </p:nvSpPr>
        <p:spPr bwMode="auto">
          <a:xfrm>
            <a:off x="424543" y="2093416"/>
            <a:ext cx="11342914" cy="4108817"/>
          </a:xfrm>
          <a:prstGeom prst="rect">
            <a:avLst/>
          </a:prstGeom>
          <a:noFill/>
          <a:ln w="9525">
            <a:noFill/>
            <a:miter lim="800000"/>
            <a:headEnd/>
            <a:tailEnd/>
          </a:ln>
        </p:spPr>
        <p:txBody>
          <a:bodyPr wrap="square">
            <a:spAutoFit/>
          </a:bodyPr>
          <a:lstStyle/>
          <a:p>
            <a:pPr marL="514350" indent="-514350">
              <a:spcBef>
                <a:spcPts val="600"/>
              </a:spcBef>
              <a:buClr>
                <a:schemeClr val="accent6">
                  <a:lumMod val="75000"/>
                </a:schemeClr>
              </a:buClr>
              <a:defRPr/>
            </a:pPr>
            <a:r>
              <a:rPr lang="en-US" sz="4400" dirty="0">
                <a:latin typeface="Times New Roman" panose="02020603050405020304" pitchFamily="18" charset="0"/>
              </a:rPr>
              <a:t>Theory X :</a:t>
            </a:r>
          </a:p>
          <a:p>
            <a:pPr marL="742950" indent="-742950">
              <a:spcBef>
                <a:spcPts val="600"/>
              </a:spcBef>
              <a:buClr>
                <a:schemeClr val="accent6">
                  <a:lumMod val="75000"/>
                </a:schemeClr>
              </a:buClr>
              <a:buAutoNum type="arabicParenR"/>
              <a:defRPr/>
            </a:pPr>
            <a:r>
              <a:rPr lang="en-US" sz="3200" dirty="0">
                <a:latin typeface="Times New Roman" panose="02020603050405020304" pitchFamily="18" charset="0"/>
              </a:rPr>
              <a:t>Inherent dislike of work</a:t>
            </a:r>
          </a:p>
          <a:p>
            <a:pPr marL="742950" indent="-742950">
              <a:spcBef>
                <a:spcPts val="600"/>
              </a:spcBef>
              <a:buClr>
                <a:schemeClr val="accent6">
                  <a:lumMod val="75000"/>
                </a:schemeClr>
              </a:buClr>
              <a:buAutoNum type="arabicParenR"/>
              <a:defRPr/>
            </a:pPr>
            <a:r>
              <a:rPr lang="en-US" sz="3200" dirty="0">
                <a:latin typeface="Times New Roman" panose="02020603050405020304" pitchFamily="18" charset="0"/>
              </a:rPr>
              <a:t>Need for  forcing, threatening, controlling, directing, pursing them to achieve organizational goals</a:t>
            </a:r>
          </a:p>
          <a:p>
            <a:pPr marL="742950" indent="-742950">
              <a:spcBef>
                <a:spcPts val="600"/>
              </a:spcBef>
              <a:buClr>
                <a:schemeClr val="accent6">
                  <a:lumMod val="75000"/>
                </a:schemeClr>
              </a:buClr>
              <a:buAutoNum type="arabicParenR"/>
              <a:defRPr/>
            </a:pPr>
            <a:r>
              <a:rPr lang="en-US" sz="3200" dirty="0">
                <a:latin typeface="Times New Roman" panose="02020603050405020304" pitchFamily="18" charset="0"/>
              </a:rPr>
              <a:t>Person prefers being directed in order to avoid responsibility</a:t>
            </a:r>
          </a:p>
          <a:p>
            <a:pPr marL="742950" indent="-742950">
              <a:spcBef>
                <a:spcPts val="600"/>
              </a:spcBef>
              <a:buClr>
                <a:schemeClr val="accent6">
                  <a:lumMod val="75000"/>
                </a:schemeClr>
              </a:buClr>
              <a:buAutoNum type="arabicParenR"/>
              <a:defRPr/>
            </a:pPr>
            <a:r>
              <a:rPr lang="en-US" sz="3200" dirty="0">
                <a:latin typeface="Times New Roman" panose="02020603050405020304" pitchFamily="18" charset="0"/>
              </a:rPr>
              <a:t>Money or insecurity acts as prime motivation</a:t>
            </a:r>
          </a:p>
          <a:p>
            <a:pPr marL="742950" indent="-742950">
              <a:spcBef>
                <a:spcPts val="600"/>
              </a:spcBef>
              <a:buClr>
                <a:schemeClr val="accent6">
                  <a:lumMod val="75000"/>
                </a:schemeClr>
              </a:buClr>
              <a:buAutoNum type="arabicParenR"/>
              <a:defRPr/>
            </a:pPr>
            <a:r>
              <a:rPr lang="en-US" sz="3200" dirty="0">
                <a:latin typeface="Times New Roman" panose="02020603050405020304" pitchFamily="18" charset="0"/>
              </a:rPr>
              <a:t>Limited creativity in human beings</a:t>
            </a:r>
          </a:p>
        </p:txBody>
      </p:sp>
    </p:spTree>
    <p:extLst>
      <p:ext uri="{BB962C8B-B14F-4D97-AF65-F5344CB8AC3E}">
        <p14:creationId xmlns:p14="http://schemas.microsoft.com/office/powerpoint/2010/main" val="1414890756"/>
      </p:ext>
    </p:extLst>
  </p:cSld>
  <p:clrMapOvr>
    <a:masterClrMapping/>
  </p:clrMapOvr>
  <p:transition spd="slow">
    <p:push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D27329534A624AA1B22D46C52BF899" ma:contentTypeVersion="2" ma:contentTypeDescription="Create a new document." ma:contentTypeScope="" ma:versionID="3f5d2f41929499136bb1f98e017d952e">
  <xsd:schema xmlns:xsd="http://www.w3.org/2001/XMLSchema" xmlns:xs="http://www.w3.org/2001/XMLSchema" xmlns:p="http://schemas.microsoft.com/office/2006/metadata/properties" xmlns:ns2="4709bc40-7574-4e32-857c-43c8e1335e35" targetNamespace="http://schemas.microsoft.com/office/2006/metadata/properties" ma:root="true" ma:fieldsID="bcabab387043467b8b612e05192ca317" ns2:_="">
    <xsd:import namespace="4709bc40-7574-4e32-857c-43c8e1335e3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09bc40-7574-4e32-857c-43c8e1335e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364A8F-5808-409C-B54F-0F916FE84661}">
  <ds:schemaRefs>
    <ds:schemaRef ds:uri="http://schemas.microsoft.com/sharepoint/v3/contenttype/forms"/>
  </ds:schemaRefs>
</ds:datastoreItem>
</file>

<file path=customXml/itemProps2.xml><?xml version="1.0" encoding="utf-8"?>
<ds:datastoreItem xmlns:ds="http://schemas.openxmlformats.org/officeDocument/2006/customXml" ds:itemID="{D67E8FBA-93BD-4D3F-8F20-4BA4249F12DC}">
  <ds:schemaRefs>
    <ds:schemaRef ds:uri="http://schemas.openxmlformats.org/package/2006/metadata/core-properties"/>
    <ds:schemaRef ds:uri="4709bc40-7574-4e32-857c-43c8e1335e35"/>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www.w3.org/XML/1998/namespace"/>
    <ds:schemaRef ds:uri="http://schemas.microsoft.com/office/2006/metadata/properties"/>
  </ds:schemaRefs>
</ds:datastoreItem>
</file>

<file path=customXml/itemProps3.xml><?xml version="1.0" encoding="utf-8"?>
<ds:datastoreItem xmlns:ds="http://schemas.openxmlformats.org/officeDocument/2006/customXml" ds:itemID="{88568173-388F-496E-BE0A-27FE79E7B4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09bc40-7574-4e32-857c-43c8e1335e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664</TotalTime>
  <Words>2223</Words>
  <Application>Microsoft Office PowerPoint</Application>
  <PresentationFormat>Widescreen</PresentationFormat>
  <Paragraphs>368</Paragraphs>
  <Slides>54</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4" baseType="lpstr">
      <vt:lpstr>Arial</vt:lpstr>
      <vt:lpstr>Comic Sans MS</vt:lpstr>
      <vt:lpstr>Franklin Gothic Heavy</vt:lpstr>
      <vt:lpstr>Georgia</vt:lpstr>
      <vt:lpstr>Palace Script MT</vt:lpstr>
      <vt:lpstr>Times New Roman</vt:lpstr>
      <vt:lpstr>Wingdings</vt:lpstr>
      <vt:lpstr>Zurich BT</vt:lpstr>
      <vt:lpstr>Office Theme</vt:lpstr>
      <vt:lpstr>Clip</vt:lpstr>
      <vt:lpstr>PowerPoint Presentation</vt:lpstr>
      <vt:lpstr>PowerPoint Presentation</vt:lpstr>
      <vt:lpstr>PowerPoint Presentation</vt:lpstr>
      <vt:lpstr>PowerPoint Presentation</vt:lpstr>
      <vt:lpstr>PowerPoint Presentation</vt:lpstr>
      <vt:lpstr>PowerPoint Presentation</vt:lpstr>
      <vt:lpstr>Effective Team Member</vt:lpstr>
      <vt:lpstr>Effective Team Member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 Of Team Formation</vt:lpstr>
      <vt:lpstr>Stages Of Team Formation</vt:lpstr>
      <vt:lpstr>PowerPoint Presentation</vt:lpstr>
      <vt:lpstr>PowerPoint Presentation</vt:lpstr>
      <vt:lpstr>CO-ORDINATOR [ CHAIRMAN ]</vt:lpstr>
      <vt:lpstr>THE SHAPER</vt:lpstr>
      <vt:lpstr>SOLO PLAYER  “PLANTS”</vt:lpstr>
      <vt:lpstr>RESOURCE INVESTIGATOR</vt:lpstr>
      <vt:lpstr>Company Worker/Implementer</vt:lpstr>
      <vt:lpstr>MONITOR EVALUATOR</vt:lpstr>
      <vt:lpstr>TEAM MAN</vt:lpstr>
      <vt:lpstr>Completer / Finisher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Personality Type</vt:lpstr>
      <vt:lpstr>Constituents of Emotional Intelligence</vt:lpstr>
      <vt:lpstr>Constituents of Emotional Intelligence</vt:lpstr>
      <vt:lpstr>Constituents of Emotional Intelligence</vt:lpstr>
      <vt:lpstr>Constituents of Emotional Intelligence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Neha Singh</dc:creator>
  <cp:lastModifiedBy>Admin</cp:lastModifiedBy>
  <cp:revision>124</cp:revision>
  <dcterms:created xsi:type="dcterms:W3CDTF">2021-09-01T10:04:39Z</dcterms:created>
  <dcterms:modified xsi:type="dcterms:W3CDTF">2022-08-24T04:03:43Z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0x0101002DD27329534A624AA1B22D46C52BF899</vt:lpwstr>
  </property>
</Properties>
</file>